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13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764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43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37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00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89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604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055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58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8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07417-D196-4F63-BE26-1C04EFA574DF}" type="datetimeFigureOut">
              <a:rPr lang="en-IN" smtClean="0"/>
              <a:t>15-07-2013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C05D-4540-42D9-A2D3-22D334F245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452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14.xml"/><Relationship Id="rId18" Type="http://schemas.openxmlformats.org/officeDocument/2006/relationships/slide" Target="slide5.xml"/><Relationship Id="rId3" Type="http://schemas.openxmlformats.org/officeDocument/2006/relationships/slide" Target="slide10.xml"/><Relationship Id="rId21" Type="http://schemas.openxmlformats.org/officeDocument/2006/relationships/slide" Target="slide27.xml"/><Relationship Id="rId7" Type="http://schemas.openxmlformats.org/officeDocument/2006/relationships/slide" Target="slide18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" Type="http://schemas.openxmlformats.org/officeDocument/2006/relationships/slide" Target="slide2.xml"/><Relationship Id="rId16" Type="http://schemas.openxmlformats.org/officeDocument/2006/relationships/slide" Target="slide4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11.xml"/><Relationship Id="rId24" Type="http://schemas.openxmlformats.org/officeDocument/2006/relationships/slide" Target="slide7.xml"/><Relationship Id="rId5" Type="http://schemas.openxmlformats.org/officeDocument/2006/relationships/slide" Target="slide16.xml"/><Relationship Id="rId15" Type="http://schemas.openxmlformats.org/officeDocument/2006/relationships/slide" Target="slide15.xml"/><Relationship Id="rId23" Type="http://schemas.openxmlformats.org/officeDocument/2006/relationships/slide" Target="slide25.xml"/><Relationship Id="rId10" Type="http://schemas.openxmlformats.org/officeDocument/2006/relationships/slide" Target="slide22.xml"/><Relationship Id="rId19" Type="http://schemas.openxmlformats.org/officeDocument/2006/relationships/slide" Target="slide23.xml"/><Relationship Id="rId4" Type="http://schemas.openxmlformats.org/officeDocument/2006/relationships/slide" Target="slide3.xml"/><Relationship Id="rId9" Type="http://schemas.openxmlformats.org/officeDocument/2006/relationships/slide" Target="slide21.xml"/><Relationship Id="rId14" Type="http://schemas.openxmlformats.org/officeDocument/2006/relationships/slide" Target="slide20.xml"/><Relationship Id="rId22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4.xml"/><Relationship Id="rId5" Type="http://schemas.openxmlformats.org/officeDocument/2006/relationships/slide" Target="slide9.xml"/><Relationship Id="rId10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2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10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3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10.xml"/><Relationship Id="rId10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5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16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10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7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10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8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slide" Target="slide6.xml"/><Relationship Id="rId9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9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10" Type="http://schemas.openxmlformats.org/officeDocument/2006/relationships/slide" Target="slide3.xml"/><Relationship Id="rId4" Type="http://schemas.openxmlformats.org/officeDocument/2006/relationships/slide" Target="slide5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8.xml"/><Relationship Id="rId18" Type="http://schemas.openxmlformats.org/officeDocument/2006/relationships/slide" Target="slide21.xml"/><Relationship Id="rId26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4.xml"/><Relationship Id="rId7" Type="http://schemas.openxmlformats.org/officeDocument/2006/relationships/slide" Target="slide15.xml"/><Relationship Id="rId12" Type="http://schemas.openxmlformats.org/officeDocument/2006/relationships/slide" Target="slide13.xml"/><Relationship Id="rId17" Type="http://schemas.openxmlformats.org/officeDocument/2006/relationships/slide" Target="slide22.xml"/><Relationship Id="rId25" Type="http://schemas.openxmlformats.org/officeDocument/2006/relationships/slide" Target="slide27.xml"/><Relationship Id="rId2" Type="http://schemas.openxmlformats.org/officeDocument/2006/relationships/slide" Target="slide2.xml"/><Relationship Id="rId16" Type="http://schemas.openxmlformats.org/officeDocument/2006/relationships/slide" Target="slide19.xml"/><Relationship Id="rId20" Type="http://schemas.openxmlformats.org/officeDocument/2006/relationships/slide" Target="slide10.xml"/><Relationship Id="rId29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24" Type="http://schemas.openxmlformats.org/officeDocument/2006/relationships/slide" Target="slide23.xml"/><Relationship Id="rId5" Type="http://schemas.openxmlformats.org/officeDocument/2006/relationships/slide" Target="slide20.xml"/><Relationship Id="rId15" Type="http://schemas.openxmlformats.org/officeDocument/2006/relationships/slide" Target="slide28.xml"/><Relationship Id="rId23" Type="http://schemas.openxmlformats.org/officeDocument/2006/relationships/slide" Target="slide5.xml"/><Relationship Id="rId28" Type="http://schemas.openxmlformats.org/officeDocument/2006/relationships/slide" Target="slide25.xml"/><Relationship Id="rId10" Type="http://schemas.openxmlformats.org/officeDocument/2006/relationships/slide" Target="slide17.xml"/><Relationship Id="rId19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slide" Target="slide26.xml"/><Relationship Id="rId22" Type="http://schemas.openxmlformats.org/officeDocument/2006/relationships/slide" Target="slide29.xml"/><Relationship Id="rId27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0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1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2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4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8.xml"/><Relationship Id="rId18" Type="http://schemas.openxmlformats.org/officeDocument/2006/relationships/slide" Target="slide21.xml"/><Relationship Id="rId3" Type="http://schemas.openxmlformats.org/officeDocument/2006/relationships/slide" Target="slide3.xml"/><Relationship Id="rId7" Type="http://schemas.openxmlformats.org/officeDocument/2006/relationships/slide" Target="slide15.xml"/><Relationship Id="rId12" Type="http://schemas.openxmlformats.org/officeDocument/2006/relationships/slide" Target="slide13.xml"/><Relationship Id="rId17" Type="http://schemas.openxmlformats.org/officeDocument/2006/relationships/slide" Target="slide22.xml"/><Relationship Id="rId2" Type="http://schemas.openxmlformats.org/officeDocument/2006/relationships/slide" Target="slide2.xml"/><Relationship Id="rId16" Type="http://schemas.openxmlformats.org/officeDocument/2006/relationships/slide" Target="slide19.xml"/><Relationship Id="rId20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20.xml"/><Relationship Id="rId15" Type="http://schemas.openxmlformats.org/officeDocument/2006/relationships/slide" Target="slide28.xml"/><Relationship Id="rId10" Type="http://schemas.openxmlformats.org/officeDocument/2006/relationships/slide" Target="slide17.xml"/><Relationship Id="rId19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12.xml"/><Relationship Id="rId14" Type="http://schemas.openxmlformats.org/officeDocument/2006/relationships/slide" Target="slide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2.xml"/><Relationship Id="rId1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13.xml"/><Relationship Id="rId12" Type="http://schemas.openxmlformats.org/officeDocument/2006/relationships/slide" Target="slide12.xml"/><Relationship Id="rId17" Type="http://schemas.openxmlformats.org/officeDocument/2006/relationships/slide" Target="slide29.xml"/><Relationship Id="rId2" Type="http://schemas.openxmlformats.org/officeDocument/2006/relationships/slide" Target="slide2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20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10" Type="http://schemas.openxmlformats.org/officeDocument/2006/relationships/slide" Target="slide11.xml"/><Relationship Id="rId19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14.xml"/><Relationship Id="rId1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12" Type="http://schemas.openxmlformats.org/officeDocument/2006/relationships/slide" Target="slide18.xml"/><Relationship Id="rId17" Type="http://schemas.openxmlformats.org/officeDocument/2006/relationships/slide" Target="slide8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5" Type="http://schemas.openxmlformats.org/officeDocument/2006/relationships/slide" Target="slide24.xml"/><Relationship Id="rId10" Type="http://schemas.openxmlformats.org/officeDocument/2006/relationships/slide" Target="slide16.xml"/><Relationship Id="rId4" Type="http://schemas.openxmlformats.org/officeDocument/2006/relationships/slide" Target="slide9.xml"/><Relationship Id="rId9" Type="http://schemas.openxmlformats.org/officeDocument/2006/relationships/slide" Target="slide12.xml"/><Relationship Id="rId14" Type="http://schemas.openxmlformats.org/officeDocument/2006/relationships/slide" Target="slide2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4.xml"/><Relationship Id="rId1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10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13.xml"/><Relationship Id="rId10" Type="http://schemas.openxmlformats.org/officeDocument/2006/relationships/slide" Target="slide22.xml"/><Relationship Id="rId4" Type="http://schemas.openxmlformats.org/officeDocument/2006/relationships/slide" Target="slide8.xml"/><Relationship Id="rId9" Type="http://schemas.openxmlformats.org/officeDocument/2006/relationships/slide" Target="slide25.xml"/><Relationship Id="rId1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1.xml"/><Relationship Id="rId4" Type="http://schemas.openxmlformats.org/officeDocument/2006/relationships/slide" Target="slide9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8.xml"/><Relationship Id="rId18" Type="http://schemas.openxmlformats.org/officeDocument/2006/relationships/slide" Target="slide21.xml"/><Relationship Id="rId26" Type="http://schemas.openxmlformats.org/officeDocument/2006/relationships/slide" Target="slide25.xml"/><Relationship Id="rId3" Type="http://schemas.openxmlformats.org/officeDocument/2006/relationships/slide" Target="slide8.xml"/><Relationship Id="rId21" Type="http://schemas.openxmlformats.org/officeDocument/2006/relationships/slide" Target="slide5.xml"/><Relationship Id="rId7" Type="http://schemas.openxmlformats.org/officeDocument/2006/relationships/slide" Target="slide15.xml"/><Relationship Id="rId12" Type="http://schemas.openxmlformats.org/officeDocument/2006/relationships/slide" Target="slide13.xml"/><Relationship Id="rId17" Type="http://schemas.openxmlformats.org/officeDocument/2006/relationships/slide" Target="slide22.xml"/><Relationship Id="rId25" Type="http://schemas.openxmlformats.org/officeDocument/2006/relationships/slide" Target="slide6.xml"/><Relationship Id="rId2" Type="http://schemas.openxmlformats.org/officeDocument/2006/relationships/slide" Target="slide2.xml"/><Relationship Id="rId16" Type="http://schemas.openxmlformats.org/officeDocument/2006/relationships/slide" Target="slide19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24" Type="http://schemas.openxmlformats.org/officeDocument/2006/relationships/slide" Target="slide23.xml"/><Relationship Id="rId5" Type="http://schemas.openxmlformats.org/officeDocument/2006/relationships/slide" Target="slide20.xml"/><Relationship Id="rId15" Type="http://schemas.openxmlformats.org/officeDocument/2006/relationships/slide" Target="slide28.xml"/><Relationship Id="rId23" Type="http://schemas.openxmlformats.org/officeDocument/2006/relationships/slide" Target="slide27.xml"/><Relationship Id="rId10" Type="http://schemas.openxmlformats.org/officeDocument/2006/relationships/slide" Target="slide17.xml"/><Relationship Id="rId19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12.xml"/><Relationship Id="rId14" Type="http://schemas.openxmlformats.org/officeDocument/2006/relationships/slide" Target="slide26.xml"/><Relationship Id="rId22" Type="http://schemas.openxmlformats.org/officeDocument/2006/relationships/slide" Target="slide24.xml"/><Relationship Id="rId27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26.xml"/><Relationship Id="rId18" Type="http://schemas.openxmlformats.org/officeDocument/2006/relationships/slide" Target="slide11.xml"/><Relationship Id="rId26" Type="http://schemas.openxmlformats.org/officeDocument/2006/relationships/slide" Target="slide7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22.xml"/><Relationship Id="rId12" Type="http://schemas.openxmlformats.org/officeDocument/2006/relationships/slide" Target="slide19.xml"/><Relationship Id="rId17" Type="http://schemas.openxmlformats.org/officeDocument/2006/relationships/slide" Target="slide12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2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20.xml"/><Relationship Id="rId24" Type="http://schemas.openxmlformats.org/officeDocument/2006/relationships/slide" Target="slide6.xml"/><Relationship Id="rId5" Type="http://schemas.openxmlformats.org/officeDocument/2006/relationships/slide" Target="slide14.xml"/><Relationship Id="rId15" Type="http://schemas.openxmlformats.org/officeDocument/2006/relationships/slide" Target="slide18.xml"/><Relationship Id="rId23" Type="http://schemas.openxmlformats.org/officeDocument/2006/relationships/slide" Target="slide4.xml"/><Relationship Id="rId10" Type="http://schemas.openxmlformats.org/officeDocument/2006/relationships/slide" Target="slide13.xml"/><Relationship Id="rId19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12" y="2204864"/>
            <a:ext cx="3178175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572000" y="2265341"/>
            <a:ext cx="4464496" cy="41767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Franklin Gothic Medium Cond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 smtClean="0">
                <a:solidFill>
                  <a:srgbClr val="0070C0"/>
                </a:solidFill>
              </a:rPr>
              <a:t>Level 1:	Shows the total opportunities worldwide.</a:t>
            </a:r>
          </a:p>
          <a:p>
            <a:pPr eaLnBrk="1" hangingPunct="1">
              <a:buClr>
                <a:srgbClr val="000000"/>
              </a:buClr>
              <a:buSzPct val="100000"/>
              <a:buFont typeface="Franklin Gothic Medium Cond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solidFill>
                  <a:srgbClr val="0070C0"/>
                </a:solidFill>
              </a:rPr>
              <a:t>	</a:t>
            </a:r>
            <a:r>
              <a:rPr lang="en-GB" sz="1000" dirty="0" smtClean="0">
                <a:solidFill>
                  <a:srgbClr val="0070C0"/>
                </a:solidFill>
              </a:rPr>
              <a:t>	Size of pie is proportional to size-of-prize. Shown in black </a:t>
            </a:r>
            <a:r>
              <a:rPr lang="en-GB" sz="1000" dirty="0" err="1" smtClean="0">
                <a:solidFill>
                  <a:srgbClr val="0070C0"/>
                </a:solidFill>
              </a:rPr>
              <a:t>color</a:t>
            </a:r>
            <a:r>
              <a:rPr lang="en-GB" sz="1000" dirty="0" smtClean="0">
                <a:solidFill>
                  <a:srgbClr val="0070C0"/>
                </a:solidFill>
              </a:rPr>
              <a:t>.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12" y="764704"/>
            <a:ext cx="46808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 smtClean="0">
                <a:latin typeface="Calibri" pitchFamily="34" charset="0"/>
                <a:cs typeface="Calibri" pitchFamily="34" charset="0"/>
              </a:rPr>
              <a:t>Revenue breakup: </a:t>
            </a:r>
            <a:r>
              <a:rPr lang="en-GB" sz="2000" kern="0" dirty="0" smtClean="0">
                <a:latin typeface="Calibri" pitchFamily="34" charset="0"/>
                <a:cs typeface="Calibri" pitchFamily="34" charset="0"/>
              </a:rPr>
              <a:t>How to </a:t>
            </a:r>
            <a:r>
              <a:rPr kumimoji="0" lang="en-GB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read the</a:t>
            </a:r>
            <a:r>
              <a:rPr kumimoji="0" lang="en-GB" sz="20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GB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slides</a:t>
            </a:r>
            <a:endParaRPr kumimoji="0" lang="en-GB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4320" y="764704"/>
            <a:ext cx="357324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The visualization shows the market opportunities across various countries to identify areas of focus. This chart has been built as an </a:t>
            </a:r>
            <a:r>
              <a:rPr lang="en-GB" sz="1200" b="1" i="1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interactive-app</a:t>
            </a:r>
            <a:r>
              <a:rPr lang="en-GB" sz="12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to present the key findings, while letting user click-through and drill-down to a custom view across 4 different levels.</a:t>
            </a:r>
            <a:endParaRPr kumimoji="0" lang="en-GB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4572000" y="2696989"/>
            <a:ext cx="4464496" cy="41767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 smtClean="0">
                <a:solidFill>
                  <a:srgbClr val="0070C0"/>
                </a:solidFill>
              </a:rPr>
              <a:t>Level 2:	Shows the country-wise breakup. Size same as earlier.</a:t>
            </a: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solidFill>
                  <a:srgbClr val="0070C0"/>
                </a:solidFill>
              </a:rPr>
              <a:t>	</a:t>
            </a:r>
            <a:r>
              <a:rPr lang="en-GB" sz="1000" dirty="0" smtClean="0">
                <a:solidFill>
                  <a:srgbClr val="0070C0"/>
                </a:solidFill>
              </a:rPr>
              <a:t>	Clicking takes user to L2-visual shown </a:t>
            </a:r>
            <a:r>
              <a:rPr lang="en-GB" sz="1000" dirty="0">
                <a:solidFill>
                  <a:srgbClr val="0070C0"/>
                </a:solidFill>
              </a:rPr>
              <a:t>below. Shown in </a:t>
            </a:r>
            <a:r>
              <a:rPr lang="en-GB" sz="1000" dirty="0" smtClean="0">
                <a:solidFill>
                  <a:srgbClr val="0070C0"/>
                </a:solidFill>
              </a:rPr>
              <a:t>green </a:t>
            </a:r>
            <a:r>
              <a:rPr lang="en-GB" sz="1000" dirty="0" err="1">
                <a:solidFill>
                  <a:srgbClr val="0070C0"/>
                </a:solidFill>
              </a:rPr>
              <a:t>color</a:t>
            </a:r>
            <a:r>
              <a:rPr lang="en-GB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572000" y="3128637"/>
            <a:ext cx="4464496" cy="41767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 smtClean="0">
                <a:solidFill>
                  <a:srgbClr val="0070C0"/>
                </a:solidFill>
              </a:rPr>
              <a:t>Level 3:	Shows the </a:t>
            </a:r>
            <a:r>
              <a:rPr lang="en-GB" sz="1000" dirty="0">
                <a:solidFill>
                  <a:srgbClr val="0070C0"/>
                </a:solidFill>
              </a:rPr>
              <a:t>channel-wise breakup. Size same as </a:t>
            </a:r>
            <a:r>
              <a:rPr lang="en-GB" sz="1000" dirty="0" smtClean="0">
                <a:solidFill>
                  <a:srgbClr val="0070C0"/>
                </a:solidFill>
              </a:rPr>
              <a:t>earlier.</a:t>
            </a: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solidFill>
                  <a:srgbClr val="0070C0"/>
                </a:solidFill>
              </a:rPr>
              <a:t>	</a:t>
            </a:r>
            <a:r>
              <a:rPr lang="en-GB" sz="1000" dirty="0" smtClean="0">
                <a:solidFill>
                  <a:srgbClr val="0070C0"/>
                </a:solidFill>
              </a:rPr>
              <a:t>	Clicking </a:t>
            </a:r>
            <a:r>
              <a:rPr lang="en-GB" sz="1000" dirty="0">
                <a:solidFill>
                  <a:srgbClr val="0070C0"/>
                </a:solidFill>
              </a:rPr>
              <a:t>takes user to </a:t>
            </a:r>
            <a:r>
              <a:rPr lang="en-GB" sz="1000" dirty="0" smtClean="0">
                <a:solidFill>
                  <a:srgbClr val="0070C0"/>
                </a:solidFill>
              </a:rPr>
              <a:t>L3-visual </a:t>
            </a:r>
            <a:r>
              <a:rPr lang="en-GB" sz="1000" dirty="0">
                <a:solidFill>
                  <a:srgbClr val="0070C0"/>
                </a:solidFill>
              </a:rPr>
              <a:t>shown below</a:t>
            </a:r>
            <a:r>
              <a:rPr lang="en-GB" sz="1000" dirty="0" smtClean="0">
                <a:solidFill>
                  <a:srgbClr val="0070C0"/>
                </a:solidFill>
              </a:rPr>
              <a:t>.</a:t>
            </a:r>
            <a:r>
              <a:rPr lang="en-GB" sz="1000" dirty="0">
                <a:solidFill>
                  <a:srgbClr val="0070C0"/>
                </a:solidFill>
              </a:rPr>
              <a:t> Shown in </a:t>
            </a:r>
            <a:r>
              <a:rPr lang="en-GB" sz="1000" dirty="0" smtClean="0">
                <a:solidFill>
                  <a:srgbClr val="0070C0"/>
                </a:solidFill>
              </a:rPr>
              <a:t>orange </a:t>
            </a:r>
            <a:r>
              <a:rPr lang="en-GB" sz="1000" dirty="0" err="1">
                <a:solidFill>
                  <a:srgbClr val="0070C0"/>
                </a:solidFill>
              </a:rPr>
              <a:t>color</a:t>
            </a:r>
            <a:r>
              <a:rPr lang="en-GB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4572000" y="3560285"/>
            <a:ext cx="4464496" cy="41767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 smtClean="0">
                <a:solidFill>
                  <a:srgbClr val="0070C0"/>
                </a:solidFill>
              </a:rPr>
              <a:t>Level 4:	Shows the product-wise breakup of prize. </a:t>
            </a:r>
            <a:r>
              <a:rPr lang="en-GB" sz="1000" dirty="0">
                <a:solidFill>
                  <a:srgbClr val="0070C0"/>
                </a:solidFill>
              </a:rPr>
              <a:t>Size same as </a:t>
            </a:r>
            <a:r>
              <a:rPr lang="en-GB" sz="1000" dirty="0" smtClean="0">
                <a:solidFill>
                  <a:srgbClr val="0070C0"/>
                </a:solidFill>
              </a:rPr>
              <a:t>earlier.</a:t>
            </a: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>
                <a:solidFill>
                  <a:srgbClr val="0070C0"/>
                </a:solidFill>
              </a:rPr>
              <a:t>	</a:t>
            </a:r>
            <a:r>
              <a:rPr lang="en-GB" sz="1000" dirty="0" smtClean="0">
                <a:solidFill>
                  <a:srgbClr val="0070C0"/>
                </a:solidFill>
              </a:rPr>
              <a:t>	Shown in blue </a:t>
            </a:r>
            <a:r>
              <a:rPr lang="en-GB" sz="1000" dirty="0" err="1" smtClean="0">
                <a:solidFill>
                  <a:srgbClr val="0070C0"/>
                </a:solidFill>
              </a:rPr>
              <a:t>color</a:t>
            </a:r>
            <a:r>
              <a:rPr lang="en-GB" sz="1000" dirty="0" smtClean="0">
                <a:solidFill>
                  <a:srgbClr val="0070C0"/>
                </a:solidFill>
              </a:rPr>
              <a:t>.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4572000" y="3991934"/>
            <a:ext cx="4464496" cy="256097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000" dirty="0" smtClean="0">
                <a:solidFill>
                  <a:srgbClr val="0070C0"/>
                </a:solidFill>
              </a:rPr>
              <a:t>Level 5:	Shows the category-wise breakup of prize. </a:t>
            </a:r>
            <a:r>
              <a:rPr lang="en-GB" sz="1000" dirty="0">
                <a:solidFill>
                  <a:srgbClr val="0070C0"/>
                </a:solidFill>
              </a:rPr>
              <a:t>Size same as earlier</a:t>
            </a:r>
            <a:r>
              <a:rPr lang="en-GB" sz="1000" dirty="0" smtClean="0">
                <a:solidFill>
                  <a:srgbClr val="0070C0"/>
                </a:solidFill>
              </a:rPr>
              <a:t>.</a:t>
            </a:r>
            <a:endParaRPr lang="en-GB" sz="1000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99591" y="2474181"/>
            <a:ext cx="2055429" cy="2255913"/>
          </a:xfrm>
          <a:prstGeom prst="line">
            <a:avLst/>
          </a:prstGeom>
          <a:ln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0" idx="1"/>
          </p:cNvCxnSpPr>
          <p:nvPr/>
        </p:nvCxnSpPr>
        <p:spPr>
          <a:xfrm flipH="1">
            <a:off x="2955018" y="2474181"/>
            <a:ext cx="161698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8" idx="1"/>
          </p:cNvCxnSpPr>
          <p:nvPr/>
        </p:nvCxnSpPr>
        <p:spPr>
          <a:xfrm flipH="1">
            <a:off x="2933516" y="2905829"/>
            <a:ext cx="163848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413650" y="2905828"/>
            <a:ext cx="1519866" cy="1647801"/>
          </a:xfrm>
          <a:prstGeom prst="line">
            <a:avLst/>
          </a:prstGeom>
          <a:ln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9" idx="1"/>
          </p:cNvCxnSpPr>
          <p:nvPr/>
        </p:nvCxnSpPr>
        <p:spPr>
          <a:xfrm flipH="1">
            <a:off x="2955018" y="3337477"/>
            <a:ext cx="161698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82093" y="3337476"/>
            <a:ext cx="972927" cy="1072137"/>
          </a:xfrm>
          <a:prstGeom prst="line">
            <a:avLst/>
          </a:prstGeom>
          <a:ln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2" idx="1"/>
          </p:cNvCxnSpPr>
          <p:nvPr/>
        </p:nvCxnSpPr>
        <p:spPr>
          <a:xfrm flipH="1" flipV="1">
            <a:off x="3115436" y="4119982"/>
            <a:ext cx="1456564" cy="1"/>
          </a:xfrm>
          <a:prstGeom prst="line">
            <a:avLst/>
          </a:prstGeom>
          <a:ln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1"/>
          </p:cNvCxnSpPr>
          <p:nvPr/>
        </p:nvCxnSpPr>
        <p:spPr>
          <a:xfrm flipH="1">
            <a:off x="2955018" y="3769125"/>
            <a:ext cx="161698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48763" y="3769125"/>
            <a:ext cx="406255" cy="445502"/>
          </a:xfrm>
          <a:prstGeom prst="line">
            <a:avLst/>
          </a:prstGeom>
          <a:ln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124319" y="4229613"/>
            <a:ext cx="720000" cy="180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28319" y="4229613"/>
            <a:ext cx="720000" cy="180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32319" y="4229613"/>
            <a:ext cx="720000" cy="180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712" y="1472590"/>
            <a:ext cx="4680818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 smtClean="0">
                <a:latin typeface="Calibri" pitchFamily="34" charset="0"/>
                <a:cs typeface="Calibri" pitchFamily="34" charset="0"/>
              </a:rPr>
              <a:t>In slideshow mode, click/hover anywhere on the next slide</a:t>
            </a:r>
            <a:endParaRPr kumimoji="0" lang="en-GB" sz="140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7" y="5920595"/>
            <a:ext cx="1893320" cy="34424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85711" y="5877272"/>
            <a:ext cx="5266408" cy="4308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0" dirty="0" smtClean="0">
                <a:latin typeface="Calibri" pitchFamily="34" charset="0"/>
                <a:cs typeface="Calibri" pitchFamily="34" charset="0"/>
              </a:rPr>
              <a:t>These following slides are </a:t>
            </a:r>
            <a:r>
              <a:rPr lang="en-GB" sz="1400" i="1" kern="0" dirty="0" smtClean="0">
                <a:latin typeface="Calibri" pitchFamily="34" charset="0"/>
                <a:cs typeface="Calibri" pitchFamily="34" charset="0"/>
              </a:rPr>
              <a:t>not</a:t>
            </a:r>
            <a:r>
              <a:rPr lang="en-GB" sz="1400" kern="0" dirty="0" smtClean="0">
                <a:latin typeface="Calibri" pitchFamily="34" charset="0"/>
                <a:cs typeface="Calibri" pitchFamily="34" charset="0"/>
              </a:rPr>
              <a:t> a description of the product.</a:t>
            </a:r>
            <a:br>
              <a:rPr lang="en-GB" sz="1400" kern="0" dirty="0" smtClean="0">
                <a:latin typeface="Calibri" pitchFamily="34" charset="0"/>
                <a:cs typeface="Calibri" pitchFamily="34" charset="0"/>
              </a:rPr>
            </a:br>
            <a:r>
              <a:rPr lang="en-GB" sz="1400" kern="0" dirty="0" smtClean="0">
                <a:latin typeface="Calibri" pitchFamily="34" charset="0"/>
                <a:cs typeface="Calibri" pitchFamily="34" charset="0"/>
              </a:rPr>
              <a:t>The slides are </a:t>
            </a:r>
            <a:r>
              <a:rPr lang="en-GB" sz="1400" b="1" i="1" kern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automated reports</a:t>
            </a:r>
            <a:r>
              <a:rPr lang="en-GB" sz="1400" kern="0" dirty="0" smtClean="0">
                <a:latin typeface="Calibri" pitchFamily="34" charset="0"/>
                <a:cs typeface="Calibri" pitchFamily="34" charset="0"/>
              </a:rPr>
              <a:t> generated </a:t>
            </a:r>
            <a:r>
              <a:rPr lang="en-GB" sz="1400" i="1" kern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by the product</a:t>
            </a:r>
            <a:r>
              <a:rPr lang="en-GB" sz="1400" kern="0" dirty="0" smtClean="0">
                <a:latin typeface="Calibri" pitchFamily="34" charset="0"/>
                <a:cs typeface="Calibri" pitchFamily="34" charset="0"/>
              </a:rPr>
              <a:t>.</a:t>
            </a:r>
            <a:endParaRPr kumimoji="0" lang="en-GB" sz="140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Direct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$84.9mn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029287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$13.8mn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501287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$33.6mn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$37.5mn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84.9mn&#10;Market size: $682.0mn&#10;Company share: 9.0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84.9mn&#10;Market size: $682.0mn&#10;Company share: 9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84.9mn&#10;Market size: $682.0mn&#10;Company share: 9.0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84.9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23.5mn&#10;Market size: $206.8mn&#10;Company share: 8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20107894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23.5mn&#10;Market size: $206.8mn&#10;Company share: 8.8%"/>
          </p:cNvPr>
          <p:cNvSpPr/>
          <p:nvPr/>
        </p:nvSpPr>
        <p:spPr>
          <a:xfrm rot="20853948">
            <a:off x="3086526" y="59823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23.5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5.2mn&#10;Market size: $17.6mn&#10;Company share: 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269664"/>
              <a:gd name="adj2" fmla="val 0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5.2mn&#10;Market size: $17.6mn&#10;Company share: 5.9%"/>
          </p:cNvPr>
          <p:cNvSpPr/>
          <p:nvPr/>
        </p:nvSpPr>
        <p:spPr>
          <a:xfrm rot="21434832">
            <a:off x="4439182" y="655235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269664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4.4mn&#10;Market size: $32.1mn&#10;Company share: 9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87438"/>
              <a:gd name="adj2" fmla="val 21269664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4.4mn&#10;Market size: $32.1mn&#10;Company share: 9.6%"/>
          </p:cNvPr>
          <p:cNvSpPr/>
          <p:nvPr/>
        </p:nvSpPr>
        <p:spPr>
          <a:xfrm rot="21128551">
            <a:off x="4397663" y="610522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87438"/>
              <a:gd name="adj2" fmla="val 2126966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4.0mn&#10;Market size: $13.6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731814"/>
              <a:gd name="adj2" fmla="val 20987438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4.0mn&#10;Market size: $13.6mn&#10;Company share: 3.7%"/>
          </p:cNvPr>
          <p:cNvSpPr/>
          <p:nvPr/>
        </p:nvSpPr>
        <p:spPr>
          <a:xfrm rot="20859626">
            <a:off x="4328523" y="57170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731814"/>
              <a:gd name="adj2" fmla="val 2098743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2.5mn&#10;Market size: $5.4mn&#10;Company share: 2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73315"/>
              <a:gd name="adj2" fmla="val 2073181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2.5mn&#10;Market size: $5.4mn&#10;Company share: 26.0%"/>
          </p:cNvPr>
          <p:cNvSpPr/>
          <p:nvPr/>
        </p:nvSpPr>
        <p:spPr>
          <a:xfrm rot="20652565">
            <a:off x="4254732" y="542248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73315"/>
              <a:gd name="adj2" fmla="val 2073181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2.5mn&#10;Market size: $1.5mn&#10;Company share: 76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17327"/>
              <a:gd name="adj2" fmla="val 20573315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2.5mn&#10;Market size: $1.5mn&#10;Company share: 76.7%"/>
          </p:cNvPr>
          <p:cNvSpPr/>
          <p:nvPr/>
        </p:nvSpPr>
        <p:spPr>
          <a:xfrm rot="20495321">
            <a:off x="4186924" y="520208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17327"/>
              <a:gd name="adj2" fmla="val 2057331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1.2mn&#10;Market size: $6.1mn&#10;Company share: 1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342737"/>
              <a:gd name="adj2" fmla="val 20417327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1.2mn&#10;Market size: $6.1mn&#10;Company share: 16.0%"/>
          </p:cNvPr>
          <p:cNvSpPr/>
          <p:nvPr/>
        </p:nvSpPr>
        <p:spPr>
          <a:xfrm rot="20380032">
            <a:off x="4130840" y="504257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22" smtClean="0">
                <a:solidFill>
                  <a:schemeClr val="tx1"/>
                </a:solidFill>
              </a:rPr>
              <a:t>Product 6: 1.2</a:t>
            </a:r>
            <a:endParaRPr lang="en-IN" sz="622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342737"/>
              <a:gd name="adj2" fmla="val 2041732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1mn&#10;Market size: $50.7mn&#10;Company share: 8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74136"/>
              <a:gd name="adj2" fmla="val 20342737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1mn&#10;Market size: $50.7mn&#10;Company share: 8.1%"/>
          </p:cNvPr>
          <p:cNvSpPr/>
          <p:nvPr/>
        </p:nvSpPr>
        <p:spPr>
          <a:xfrm rot="20308436">
            <a:off x="4093332" y="494450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72" smtClean="0">
                <a:solidFill>
                  <a:schemeClr val="tx1"/>
                </a:solidFill>
              </a:rPr>
              <a:t>Product 10: 1.1</a:t>
            </a:r>
            <a:endParaRPr lang="en-IN" sz="572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74136"/>
              <a:gd name="adj2" fmla="val 2034273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0.9mn&#10;Market size: $7.0mn&#10;Company share: 3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16809"/>
              <a:gd name="adj2" fmla="val 20274136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0.9mn&#10;Market size: $7.0mn&#10;Company share: 32.8%"/>
          </p:cNvPr>
          <p:cNvSpPr/>
          <p:nvPr/>
        </p:nvSpPr>
        <p:spPr>
          <a:xfrm rot="20245474">
            <a:off x="4058663" y="485891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78" smtClean="0">
                <a:solidFill>
                  <a:schemeClr val="tx1"/>
                </a:solidFill>
              </a:rPr>
              <a:t>Product 11: 0.9</a:t>
            </a:r>
            <a:endParaRPr lang="en-IN" sz="478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16809"/>
              <a:gd name="adj2" fmla="val 2027413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0.7mn&#10;Market size: $28.3mn&#10;Company share: 7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70375"/>
              <a:gd name="adj2" fmla="val 20216809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0.7mn&#10;Market size: $28.3mn&#10;Company share: 7.5%"/>
          </p:cNvPr>
          <p:cNvSpPr/>
          <p:nvPr/>
        </p:nvSpPr>
        <p:spPr>
          <a:xfrm rot="20193593">
            <a:off x="4028923" y="47888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7" smtClean="0">
                <a:solidFill>
                  <a:schemeClr val="tx1"/>
                </a:solidFill>
              </a:rPr>
              <a:t>Product 15: 0.7</a:t>
            </a:r>
            <a:endParaRPr lang="en-IN" sz="387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70375"/>
              <a:gd name="adj2" fmla="val 2021680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0.7mn&#10;Market size: $35.8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28837"/>
              <a:gd name="adj2" fmla="val 20170375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0.7mn&#10;Market size: $35.8mn&#10;Company share: 3.7%"/>
          </p:cNvPr>
          <p:cNvSpPr/>
          <p:nvPr/>
        </p:nvSpPr>
        <p:spPr>
          <a:xfrm rot="20149607">
            <a:off x="4002884" y="472985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46" smtClean="0">
                <a:solidFill>
                  <a:schemeClr val="tx1"/>
                </a:solidFill>
              </a:rPr>
              <a:t>Product 9: 0.7</a:t>
            </a:r>
            <a:endParaRPr lang="en-IN" sz="346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28837"/>
              <a:gd name="adj2" fmla="val 2017037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0.3mn&#10;Market size: $8.9mn&#10;Company share: 2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07894"/>
              <a:gd name="adj2" fmla="val 20128837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07894"/>
              <a:gd name="adj2" fmla="val 2012883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16" action="ppaction://hlinksldjump" tooltip="Size of prize: $20.5mn&#10;Market size: $41.0mn&#10;Company share: 3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806244"/>
              <a:gd name="adj2" fmla="val 20107894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Rectangle 48">
            <a:hlinkClick r:id="rId16" action="ppaction://hlinksldjump" tooltip="Size of prize: $20.5mn&#10;Market size: $41.0mn&#10;Company share: 3.1%"/>
          </p:cNvPr>
          <p:cNvSpPr/>
          <p:nvPr/>
        </p:nvSpPr>
        <p:spPr>
          <a:xfrm rot="19457069">
            <a:off x="2465602" y="4592611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20.5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12" action="ppaction://hlinksldjump" tooltip="Size of prize: $5.2mn&#10;Market size: $0.7mn&#10;Company share: 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80187"/>
              <a:gd name="adj2" fmla="val 20107894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Rectangle 50">
            <a:hlinkClick r:id="rId12" action="ppaction://hlinksldjump" tooltip="Size of prize: $5.2mn&#10;Market size: $0.7mn&#10;Company share: 4.4%"/>
          </p:cNvPr>
          <p:cNvSpPr/>
          <p:nvPr/>
        </p:nvSpPr>
        <p:spPr>
          <a:xfrm rot="19944040">
            <a:off x="3871277" y="44586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80187"/>
              <a:gd name="adj2" fmla="val 2010789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13" action="ppaction://hlinksldjump" tooltip="Size of prize: $4.5mn&#10;Market size: $9.0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95161"/>
              <a:gd name="adj2" fmla="val 19780187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Rectangle 53">
            <a:hlinkClick r:id="rId13" action="ppaction://hlinksldjump" tooltip="Size of prize: $4.5mn&#10;Market size: $9.0mn&#10;Company share: 3.1%"/>
          </p:cNvPr>
          <p:cNvSpPr/>
          <p:nvPr/>
        </p:nvSpPr>
        <p:spPr>
          <a:xfrm rot="19637673">
            <a:off x="3645655" y="40702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4.5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95161"/>
              <a:gd name="adj2" fmla="val 1978018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Block Arc 55">
            <a:hlinkClick r:id="rId8" action="ppaction://hlinksldjump" tooltip="Size of prize: $2.8mn&#10;Market size: $0.6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314868"/>
              <a:gd name="adj2" fmla="val 19495161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Rectangle 56">
            <a:hlinkClick r:id="rId8" action="ppaction://hlinksldjump" tooltip="Size of prize: $2.8mn&#10;Market size: $0.6mn&#10;Company share: 14.5%"/>
          </p:cNvPr>
          <p:cNvSpPr/>
          <p:nvPr/>
        </p:nvSpPr>
        <p:spPr>
          <a:xfrm rot="19405014">
            <a:off x="3451712" y="37895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8" name="Block Arc 5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314868"/>
              <a:gd name="adj2" fmla="val 1949516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14" action="ppaction://hlinksldjump" tooltip="Size of prize: $2.3mn&#10;Market size: $5.1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67472"/>
              <a:gd name="adj2" fmla="val 19314868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Rectangle 59">
            <a:hlinkClick r:id="rId14" action="ppaction://hlinksldjump" tooltip="Size of prize: $2.3mn&#10;Market size: $5.1mn&#10;Company share: 0.2%"/>
          </p:cNvPr>
          <p:cNvSpPr/>
          <p:nvPr/>
        </p:nvSpPr>
        <p:spPr>
          <a:xfrm rot="19241169">
            <a:off x="3303954" y="36001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1" name="Block Arc 6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67472"/>
              <a:gd name="adj2" fmla="val 1931486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9" action="ppaction://hlinksldjump" tooltip="Size of prize: $1.5mn&#10;Market size: $0.2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68984"/>
              <a:gd name="adj2" fmla="val 19167472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Rectangle 62">
            <a:hlinkClick r:id="rId9" action="ppaction://hlinksldjump" tooltip="Size of prize: $1.5mn&#10;Market size: $0.2mn&#10;Company share: 0.8%"/>
          </p:cNvPr>
          <p:cNvSpPr/>
          <p:nvPr/>
        </p:nvSpPr>
        <p:spPr>
          <a:xfrm rot="19118227">
            <a:off x="3187245" y="34626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21" smtClean="0">
                <a:solidFill>
                  <a:schemeClr val="tx1"/>
                </a:solidFill>
              </a:rPr>
              <a:t>Product 1: 1.5</a:t>
            </a:r>
            <a:endParaRPr lang="en-IN" sz="821">
              <a:solidFill>
                <a:schemeClr val="tx1"/>
              </a:solidFill>
            </a:endParaRPr>
          </a:p>
        </p:txBody>
      </p:sp>
      <p:sp>
        <p:nvSpPr>
          <p:cNvPr id="64" name="Block Arc 6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68984"/>
              <a:gd name="adj2" fmla="val 1916747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10" action="ppaction://hlinksldjump" tooltip="Size of prize: $1.2mn&#10;Market size: $0.2mn&#10;Company share: 10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90412"/>
              <a:gd name="adj2" fmla="val 19068984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Rectangle 65">
            <a:hlinkClick r:id="rId10" action="ppaction://hlinksldjump" tooltip="Size of prize: $1.2mn&#10;Market size: $0.2mn&#10;Company share: 10.9%"/>
          </p:cNvPr>
          <p:cNvSpPr/>
          <p:nvPr/>
        </p:nvSpPr>
        <p:spPr>
          <a:xfrm rot="19029697">
            <a:off x="3100198" y="33663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55" smtClean="0">
                <a:solidFill>
                  <a:schemeClr val="tx1"/>
                </a:solidFill>
              </a:rPr>
              <a:t>Product 6: 1.2</a:t>
            </a:r>
            <a:endParaRPr lang="en-IN" sz="655">
              <a:solidFill>
                <a:schemeClr val="tx1"/>
              </a:solidFill>
            </a:endParaRPr>
          </a:p>
        </p:txBody>
      </p:sp>
      <p:sp>
        <p:nvSpPr>
          <p:cNvPr id="67" name="Block Arc 6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90412"/>
              <a:gd name="adj2" fmla="val 1906898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8" name="Block Arc 67">
            <a:hlinkClick r:id="rId15" action="ppaction://hlinksldjump" tooltip="Size of prize: $0.8mn&#10;Market size: $1.7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41002"/>
              <a:gd name="adj2" fmla="val 18990412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9" name="Rectangle 68">
            <a:hlinkClick r:id="rId15" action="ppaction://hlinksldjump" tooltip="Size of prize: $0.8mn&#10;Market size: $1.7mn&#10;Company share: 0.2%"/>
          </p:cNvPr>
          <p:cNvSpPr/>
          <p:nvPr/>
        </p:nvSpPr>
        <p:spPr>
          <a:xfrm rot="18965707">
            <a:off x="3035748" y="329812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12" smtClean="0">
                <a:solidFill>
                  <a:schemeClr val="tx1"/>
                </a:solidFill>
              </a:rPr>
              <a:t>Product 7: 0.8</a:t>
            </a:r>
            <a:endParaRPr lang="en-IN" sz="412">
              <a:solidFill>
                <a:schemeClr val="tx1"/>
              </a:solidFill>
            </a:endParaRPr>
          </a:p>
        </p:txBody>
      </p:sp>
      <p:sp>
        <p:nvSpPr>
          <p:cNvPr id="70" name="Block Arc 6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41002"/>
              <a:gd name="adj2" fmla="val 1899041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17" action="ppaction://hlinksldjump" tooltip="Size of prize: $0.6mn&#10;Market size: $0.5mn&#10;Company share: 33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02142"/>
              <a:gd name="adj2" fmla="val 18941002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Rectangle 71">
            <a:hlinkClick r:id="rId17" action="ppaction://hlinksldjump" tooltip="Size of prize: $0.6mn&#10;Market size: $0.5mn&#10;Company share: 33.2%"/>
          </p:cNvPr>
          <p:cNvSpPr/>
          <p:nvPr/>
        </p:nvSpPr>
        <p:spPr>
          <a:xfrm rot="18921572">
            <a:off x="2990563" y="32517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24" smtClean="0">
                <a:solidFill>
                  <a:schemeClr val="tx1"/>
                </a:solidFill>
              </a:rPr>
              <a:t>Product 3: 0.6</a:t>
            </a:r>
            <a:endParaRPr lang="en-IN" sz="324">
              <a:solidFill>
                <a:schemeClr val="tx1"/>
              </a:solidFill>
            </a:endParaRPr>
          </a:p>
        </p:txBody>
      </p:sp>
      <p:sp>
        <p:nvSpPr>
          <p:cNvPr id="73" name="Block Arc 7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02142"/>
              <a:gd name="adj2" fmla="val 1894100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5" action="ppaction://hlinksldjump" tooltip="Size of prize: $0.5mn&#10;Market size: $6.8mn&#10;Company share: 1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70268"/>
              <a:gd name="adj2" fmla="val 18902142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70268"/>
              <a:gd name="adj2" fmla="val 1890214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Block Arc 75">
            <a:hlinkClick r:id="rId6" action="ppaction://hlinksldjump" tooltip="Size of prize: $0.5mn&#10;Market size: $4.8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39392"/>
              <a:gd name="adj2" fmla="val 18870268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39392"/>
              <a:gd name="adj2" fmla="val 1887026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11" action="ppaction://hlinksldjump" tooltip="Size of prize: $0.3mn&#10;Market size: $9.9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17659"/>
              <a:gd name="adj2" fmla="val 18839392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Block Arc 7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17659"/>
              <a:gd name="adj2" fmla="val 1883939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7" action="ppaction://hlinksldjump" tooltip="Size of prize: $0.2mn&#10;Market size: $1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06244"/>
              <a:gd name="adj2" fmla="val 1881765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06244"/>
              <a:gd name="adj2" fmla="val 1881765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Block Arc 81">
            <a:hlinkClick r:id="rId18" action="ppaction://hlinksldjump" tooltip="Size of prize: $19.6mn&#10;Market size: $40.4mn&#10;Company share: 9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561009"/>
              <a:gd name="adj2" fmla="val 18806244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3" name="Rectangle 82">
            <a:hlinkClick r:id="rId18" action="ppaction://hlinksldjump" tooltip="Size of prize: $19.6mn&#10;Market size: $40.4mn&#10;Company share: 9.4%"/>
          </p:cNvPr>
          <p:cNvSpPr/>
          <p:nvPr/>
        </p:nvSpPr>
        <p:spPr>
          <a:xfrm rot="18183625">
            <a:off x="1460759" y="363328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19.6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17" action="ppaction://hlinksldjump" tooltip="Size of prize: $5.5mn&#10;Market size: $1.0mn&#10;Company share: 5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57502"/>
              <a:gd name="adj2" fmla="val 18806244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Rectangle 84">
            <a:hlinkClick r:id="rId17" action="ppaction://hlinksldjump" tooltip="Size of prize: $5.5mn&#10;Market size: $1.0mn&#10;Company share: 54.8%"/>
          </p:cNvPr>
          <p:cNvSpPr/>
          <p:nvPr/>
        </p:nvSpPr>
        <p:spPr>
          <a:xfrm rot="18631873">
            <a:off x="2679640" y="296239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57502"/>
              <a:gd name="adj2" fmla="val 1880624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Block Arc 86">
            <a:hlinkClick r:id="rId19" action="ppaction://hlinksldjump" tooltip="Size of prize: $4.7mn&#10;Market size: $2.6mn&#10;Company share: 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56664"/>
              <a:gd name="adj2" fmla="val 18457502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8" name="Rectangle 87">
            <a:hlinkClick r:id="rId19" action="ppaction://hlinksldjump" tooltip="Size of prize: $4.7mn&#10;Market size: $2.6mn&#10;Company share: 4.2%"/>
          </p:cNvPr>
          <p:cNvSpPr/>
          <p:nvPr/>
        </p:nvSpPr>
        <p:spPr>
          <a:xfrm rot="18307083">
            <a:off x="2303519" y="267038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2: 4.7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9" name="Block Arc 8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56664"/>
              <a:gd name="adj2" fmla="val 1845750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0" name="Block Arc 89">
            <a:hlinkClick r:id="rId6" action="ppaction://hlinksldjump" tooltip="Size of prize: $2.6mn&#10;Market size: $6.4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92726"/>
              <a:gd name="adj2" fmla="val 18156664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1" name="Rectangle 90">
            <a:hlinkClick r:id="rId6" action="ppaction://hlinksldjump" tooltip="Size of prize: $2.6mn&#10;Market size: $6.4mn&#10;Company share: 5.7%"/>
          </p:cNvPr>
          <p:cNvSpPr/>
          <p:nvPr/>
        </p:nvSpPr>
        <p:spPr>
          <a:xfrm rot="18074694">
            <a:off x="2018321" y="24838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2.6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92726"/>
              <a:gd name="adj2" fmla="val 1815666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Block Arc 92">
            <a:hlinkClick r:id="rId5" action="ppaction://hlinksldjump" tooltip="Size of prize: $2.1mn&#10;Market size: $6.5mn&#10;Company share: 5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58548"/>
              <a:gd name="adj2" fmla="val 17992726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4" name="Rectangle 93">
            <a:hlinkClick r:id="rId5" action="ppaction://hlinksldjump" tooltip="Size of prize: $2.1mn&#10;Market size: $6.5mn&#10;Company share: 5.1%"/>
          </p:cNvPr>
          <p:cNvSpPr/>
          <p:nvPr/>
        </p:nvSpPr>
        <p:spPr>
          <a:xfrm rot="17925637">
            <a:off x="1829016" y="237458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5" name="Block Arc 9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58548"/>
              <a:gd name="adj2" fmla="val 179927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6" name="Block Arc 95">
            <a:hlinkClick r:id="rId20" action="ppaction://hlinksldjump" tooltip="Size of prize: $1.5mn&#10;Market size: $3.3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63173"/>
              <a:gd name="adj2" fmla="val 17858548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7" name="Rectangle 96">
            <a:hlinkClick r:id="rId20" action="ppaction://hlinksldjump" tooltip="Size of prize: $1.5mn&#10;Market size: $3.3mn&#10;Company share: 31.7%"/>
          </p:cNvPr>
          <p:cNvSpPr/>
          <p:nvPr/>
        </p:nvSpPr>
        <p:spPr>
          <a:xfrm rot="17810861">
            <a:off x="1680124" y="22960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95" smtClean="0">
                <a:solidFill>
                  <a:schemeClr val="tx1"/>
                </a:solidFill>
              </a:rPr>
              <a:t>Product 13: 1.5</a:t>
            </a:r>
            <a:endParaRPr lang="en-IN" sz="795">
              <a:solidFill>
                <a:schemeClr val="tx1"/>
              </a:solidFill>
            </a:endParaRPr>
          </a:p>
        </p:txBody>
      </p:sp>
      <p:sp>
        <p:nvSpPr>
          <p:cNvPr id="98" name="Block Arc 9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63173"/>
              <a:gd name="adj2" fmla="val 1785854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9" name="Block Arc 98">
            <a:hlinkClick r:id="rId11" action="ppaction://hlinksldjump" tooltip="Size of prize: $0.9mn&#10;Market size: $4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07587"/>
              <a:gd name="adj2" fmla="val 1776317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0" name="Rectangle 99">
            <a:hlinkClick r:id="rId11" action="ppaction://hlinksldjump" tooltip="Size of prize: $0.9mn&#10;Market size: $4.3mn&#10;Company share: 3.9%"/>
          </p:cNvPr>
          <p:cNvSpPr/>
          <p:nvPr/>
        </p:nvSpPr>
        <p:spPr>
          <a:xfrm rot="17735380">
            <a:off x="1580813" y="2247158"/>
            <a:ext cx="1206501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63" smtClean="0">
                <a:solidFill>
                  <a:schemeClr val="tx1"/>
                </a:solidFill>
              </a:rPr>
              <a:t>Product 10: 0.9</a:t>
            </a:r>
            <a:endParaRPr lang="en-IN" sz="463">
              <a:solidFill>
                <a:schemeClr val="tx1"/>
              </a:solidFill>
            </a:endParaRPr>
          </a:p>
        </p:txBody>
      </p:sp>
      <p:sp>
        <p:nvSpPr>
          <p:cNvPr id="101" name="Block Arc 10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07587"/>
              <a:gd name="adj2" fmla="val 1776317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" name="Block Arc 101">
            <a:hlinkClick r:id="rId21" action="ppaction://hlinksldjump" tooltip="Size of prize: $0.7mn&#10;Market size: $3.8mn&#10;Company share: 7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63979"/>
              <a:gd name="adj2" fmla="val 17707587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3" name="Rectangle 102">
            <a:hlinkClick r:id="rId21" action="ppaction://hlinksldjump" tooltip="Size of prize: $0.7mn&#10;Market size: $3.8mn&#10;Company share: 7.4%"/>
          </p:cNvPr>
          <p:cNvSpPr/>
          <p:nvPr/>
        </p:nvSpPr>
        <p:spPr>
          <a:xfrm rot="17685784">
            <a:off x="1514983" y="22162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63" smtClean="0">
                <a:solidFill>
                  <a:schemeClr val="tx1"/>
                </a:solidFill>
              </a:rPr>
              <a:t>Product 18: 0.7</a:t>
            </a:r>
            <a:endParaRPr lang="en-IN" sz="363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63979"/>
              <a:gd name="adj2" fmla="val 1770758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Block Arc 104">
            <a:hlinkClick r:id="rId15" action="ppaction://hlinksldjump" tooltip="Size of prize: $0.6mn&#10;Market size: $0.3mn&#10;Company share: 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25706"/>
              <a:gd name="adj2" fmla="val 17663979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6" name="Rectangle 105">
            <a:hlinkClick r:id="rId15" action="ppaction://hlinksldjump" tooltip="Size of prize: $0.6mn&#10;Market size: $0.3mn&#10;Company share: 2.1%"/>
          </p:cNvPr>
          <p:cNvSpPr/>
          <p:nvPr/>
        </p:nvSpPr>
        <p:spPr>
          <a:xfrm rot="17644843">
            <a:off x="1460311" y="21913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19" smtClean="0">
                <a:solidFill>
                  <a:schemeClr val="tx1"/>
                </a:solidFill>
              </a:rPr>
              <a:t>Product 7: 0.6</a:t>
            </a:r>
            <a:endParaRPr lang="en-IN" sz="319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25706"/>
              <a:gd name="adj2" fmla="val 1766397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Block Arc 107">
            <a:hlinkClick r:id="rId8" action="ppaction://hlinksldjump" tooltip="Size of prize: $0.6mn&#10;Market size: $0.6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88498"/>
              <a:gd name="adj2" fmla="val 17625706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9" name="Rectangle 108">
            <a:hlinkClick r:id="rId8" action="ppaction://hlinksldjump" tooltip="Size of prize: $0.6mn&#10;Market size: $0.6mn&#10;Company share: 18.2%"/>
          </p:cNvPr>
          <p:cNvSpPr/>
          <p:nvPr/>
        </p:nvSpPr>
        <p:spPr>
          <a:xfrm rot="17607101">
            <a:off x="1409654" y="216908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10" smtClean="0">
                <a:solidFill>
                  <a:schemeClr val="tx1"/>
                </a:solidFill>
              </a:rPr>
              <a:t>Product 14: 0.6</a:t>
            </a:r>
            <a:endParaRPr lang="en-IN" sz="310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88498"/>
              <a:gd name="adj2" fmla="val 1762570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Block Arc 110">
            <a:hlinkClick r:id="rId13" action="ppaction://hlinksldjump" tooltip="Size of prize: $0.3mn&#10;Market size: $6.4mn&#10;Company share: 1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67784"/>
              <a:gd name="adj2" fmla="val 17588498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2" name="Block Arc 11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67784"/>
              <a:gd name="adj2" fmla="val 1758849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3" name="Block Arc 112">
            <a:hlinkClick r:id="rId7" action="ppaction://hlinksldjump" tooltip="Size of prize: $0.1mn&#10;Market size: $0.6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61009"/>
              <a:gd name="adj2" fmla="val 17567784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Block Arc 11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61009"/>
              <a:gd name="adj2" fmla="val 1756778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5" name="Block Arc 114">
            <a:hlinkClick r:id="rId22" action="ppaction://hlinksldjump" tooltip="Size of prize: $15.6mn&#10;Market size: $361.8mn&#10;Company share: 9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566048"/>
              <a:gd name="adj2" fmla="val 17561009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6" name="Rectangle 115">
            <a:hlinkClick r:id="rId22" action="ppaction://hlinksldjump" tooltip="Size of prize: $15.6mn&#10;Market size: $361.8mn&#10;Company share: 9.2%"/>
          </p:cNvPr>
          <p:cNvSpPr/>
          <p:nvPr/>
        </p:nvSpPr>
        <p:spPr>
          <a:xfrm rot="17063527">
            <a:off x="340632" y="3140972"/>
            <a:ext cx="1206500" cy="1270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15.6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17" name="Block Arc 116">
            <a:hlinkClick r:id="rId11" action="ppaction://hlinksldjump" tooltip="Size of prize: $3.4mn&#10;Market size: $86.3mn&#10;Company share: 1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45831"/>
              <a:gd name="adj2" fmla="val 17561009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8" name="Rectangle 117">
            <a:hlinkClick r:id="rId11" action="ppaction://hlinksldjump" tooltip="Size of prize: $3.4mn&#10;Market size: $86.3mn&#10;Company share: 11.6%"/>
          </p:cNvPr>
          <p:cNvSpPr/>
          <p:nvPr/>
        </p:nvSpPr>
        <p:spPr>
          <a:xfrm rot="17453419">
            <a:off x="1200942" y="208403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19" name="Block Arc 11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45831"/>
              <a:gd name="adj2" fmla="val 1756100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0" name="Block Arc 119">
            <a:hlinkClick r:id="rId7" action="ppaction://hlinksldjump" tooltip="Size of prize: $2.9mn&#10;Market size: $4.8mn&#10;Company share: 26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59367"/>
              <a:gd name="adj2" fmla="val 17345831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1" name="Rectangle 120">
            <a:hlinkClick r:id="rId7" action="ppaction://hlinksldjump" tooltip="Size of prize: $2.9mn&#10;Market size: $4.8mn&#10;Company share: 26.8%"/>
          </p:cNvPr>
          <p:cNvSpPr/>
          <p:nvPr/>
        </p:nvSpPr>
        <p:spPr>
          <a:xfrm rot="17252598">
            <a:off x="922863" y="19871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2.9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2" name="Block Arc 12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59367"/>
              <a:gd name="adj2" fmla="val 1734583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3" name="Block Arc 122">
            <a:hlinkClick r:id="rId5" action="ppaction://hlinksldjump" tooltip="Size of prize: $2.5mn&#10;Market size: $78.0mn&#10;Company share: 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00696"/>
              <a:gd name="adj2" fmla="val 17159367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4" name="Rectangle 123">
            <a:hlinkClick r:id="rId5" action="ppaction://hlinksldjump" tooltip="Size of prize: $2.5mn&#10;Market size: $78.0mn&#10;Company share: 6.5%"/>
          </p:cNvPr>
          <p:cNvSpPr/>
          <p:nvPr/>
        </p:nvSpPr>
        <p:spPr>
          <a:xfrm rot="17080032">
            <a:off x="679729" y="19169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5" name="Block Arc 12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00696"/>
              <a:gd name="adj2" fmla="val 1715936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6" name="Block Arc 125">
            <a:hlinkClick r:id="rId15" action="ppaction://hlinksldjump" tooltip="Size of prize: $2.4mn&#10;Market size: $6.6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50490"/>
              <a:gd name="adj2" fmla="val 1700069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7" name="Rectangle 126">
            <a:hlinkClick r:id="rId15" action="ppaction://hlinksldjump" tooltip="Size of prize: $2.4mn&#10;Market size: $6.6mn&#10;Company share: 0.0%"/>
          </p:cNvPr>
          <p:cNvSpPr/>
          <p:nvPr/>
        </p:nvSpPr>
        <p:spPr>
          <a:xfrm rot="16925594">
            <a:off x="459393" y="18644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8" name="Block Arc 12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50490"/>
              <a:gd name="adj2" fmla="val 1700069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9" name="Block Arc 128">
            <a:hlinkClick r:id="rId6" action="ppaction://hlinksldjump" tooltip="Size of prize: $1.8mn&#10;Market size: $77.5mn&#10;Company share: 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34433"/>
              <a:gd name="adj2" fmla="val 16850490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0" name="Rectangle 129">
            <a:hlinkClick r:id="rId6" action="ppaction://hlinksldjump" tooltip="Size of prize: $1.8mn&#10;Market size: $77.5mn&#10;Company share: 2.7%"/>
          </p:cNvPr>
          <p:cNvSpPr/>
          <p:nvPr/>
        </p:nvSpPr>
        <p:spPr>
          <a:xfrm rot="16792462">
            <a:off x="267727" y="18272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67" smtClean="0">
                <a:solidFill>
                  <a:schemeClr val="tx1"/>
                </a:solidFill>
              </a:rPr>
              <a:t>Product 8: 1.8</a:t>
            </a:r>
            <a:endParaRPr lang="en-IN" sz="967">
              <a:solidFill>
                <a:schemeClr val="tx1"/>
              </a:solidFill>
            </a:endParaRPr>
          </a:p>
        </p:txBody>
      </p:sp>
      <p:sp>
        <p:nvSpPr>
          <p:cNvPr id="131" name="Block Arc 13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34433"/>
              <a:gd name="adj2" fmla="val 1685049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2" name="Block Arc 131">
            <a:hlinkClick r:id="rId8" action="ppaction://hlinksldjump" tooltip="Size of prize: $1.6mn&#10;Market size: $13.0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32685"/>
              <a:gd name="adj2" fmla="val 16734433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3" name="Rectangle 132">
            <a:hlinkClick r:id="rId8" action="ppaction://hlinksldjump" tooltip="Size of prize: $1.6mn&#10;Market size: $13.0mn&#10;Company share: 31.0%"/>
          </p:cNvPr>
          <p:cNvSpPr/>
          <p:nvPr/>
        </p:nvSpPr>
        <p:spPr>
          <a:xfrm rot="16683560">
            <a:off x="109965" y="18023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48" smtClean="0">
                <a:solidFill>
                  <a:schemeClr val="tx1"/>
                </a:solidFill>
              </a:rPr>
              <a:t>Product 14: 1.6</a:t>
            </a:r>
            <a:endParaRPr lang="en-IN" sz="848">
              <a:solidFill>
                <a:schemeClr val="tx1"/>
              </a:solidFill>
            </a:endParaRPr>
          </a:p>
        </p:txBody>
      </p:sp>
      <p:sp>
        <p:nvSpPr>
          <p:cNvPr id="134" name="Block Arc 13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32685"/>
              <a:gd name="adj2" fmla="val 1673443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5" name="Block Arc 134">
            <a:hlinkClick r:id="rId23" action="ppaction://hlinksldjump" tooltip="Size of prize: $0.6mn&#10;Market size: $37.0mn&#10;Company share: 1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91596"/>
              <a:gd name="adj2" fmla="val 16632685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6" name="Rectangle 135">
            <a:hlinkClick r:id="rId23" action="ppaction://hlinksldjump" tooltip="Size of prize: $0.6mn&#10;Market size: $37.0mn&#10;Company share: 10.1%"/>
          </p:cNvPr>
          <p:cNvSpPr/>
          <p:nvPr/>
        </p:nvSpPr>
        <p:spPr>
          <a:xfrm rot="16612141">
            <a:off x="6110" y="17887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42" smtClean="0">
                <a:solidFill>
                  <a:schemeClr val="tx1"/>
                </a:solidFill>
              </a:rPr>
              <a:t>Product 19: 0.6</a:t>
            </a:r>
            <a:endParaRPr lang="en-IN" sz="342">
              <a:solidFill>
                <a:schemeClr val="tx1"/>
              </a:solidFill>
            </a:endParaRPr>
          </a:p>
        </p:txBody>
      </p:sp>
      <p:sp>
        <p:nvSpPr>
          <p:cNvPr id="137" name="Block Arc 13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91596"/>
              <a:gd name="adj2" fmla="val 1663268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8" name="Block Arc 137">
            <a:hlinkClick r:id="rId13" action="ppaction://hlinksldjump" tooltip="Size of prize: $0.4mn&#10;Market size: $58.7mn&#10;Company share: 1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66048"/>
              <a:gd name="adj2" fmla="val 16591596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9" name="Block Arc 13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66048"/>
              <a:gd name="adj2" fmla="val 1659159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0" name="Block Arc 139">
            <a:hlinkClick r:id="rId24" action="ppaction://hlinksldjump" tooltip="Size of prize: $5.8mn&#10;Market size: $31.9mn&#10;Company share: 14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566048"/>
              <a:gd name="adj3" fmla="val 1376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1" name="Rectangle 140">
            <a:hlinkClick r:id="rId24" action="ppaction://hlinksldjump" tooltip="Size of prize: $5.8mn&#10;Market size: $31.9mn&#10;Company share: 14.7%"/>
          </p:cNvPr>
          <p:cNvSpPr/>
          <p:nvPr/>
        </p:nvSpPr>
        <p:spPr>
          <a:xfrm rot="16383023">
            <a:off x="-396181" y="30279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5.8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2" name="Block Arc 141">
            <a:hlinkClick r:id="rId12" action="ppaction://hlinksldjump" tooltip="Size of prize: $3.9mn&#10;Market size: $3.6mn&#10;Company share: 5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17071"/>
              <a:gd name="adj2" fmla="val 1656604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3" name="Rectangle 142">
            <a:hlinkClick r:id="rId12" action="ppaction://hlinksldjump" tooltip="Size of prize: $3.9mn&#10;Market size: $3.6mn&#10;Company share: 54.2%"/>
          </p:cNvPr>
          <p:cNvSpPr/>
          <p:nvPr/>
        </p:nvSpPr>
        <p:spPr>
          <a:xfrm rot="16441560">
            <a:off x="-242914" y="176504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3.9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4" name="Block Arc 14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17071"/>
              <a:gd name="adj2" fmla="val 1656604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5" name="Block Arc 144">
            <a:hlinkClick r:id="rId14" action="ppaction://hlinksldjump" tooltip="Size of prize: $1.5mn&#10;Market size: $13.3mn&#10;Company share: 1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1501"/>
              <a:gd name="adj2" fmla="val 16317071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6" name="Rectangle 145">
            <a:hlinkClick r:id="rId14" action="ppaction://hlinksldjump" tooltip="Size of prize: $1.5mn&#10;Market size: $13.3mn&#10;Company share: 1.9%"/>
          </p:cNvPr>
          <p:cNvSpPr/>
          <p:nvPr/>
        </p:nvSpPr>
        <p:spPr>
          <a:xfrm rot="16269285">
            <a:off x="-495290" y="175362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96" smtClean="0">
                <a:solidFill>
                  <a:schemeClr val="tx1"/>
                </a:solidFill>
              </a:rPr>
              <a:t>Product 9: 1.5</a:t>
            </a:r>
            <a:endParaRPr lang="en-IN" sz="796">
              <a:solidFill>
                <a:schemeClr val="tx1"/>
              </a:solidFill>
            </a:endParaRPr>
          </a:p>
        </p:txBody>
      </p:sp>
      <p:sp>
        <p:nvSpPr>
          <p:cNvPr id="147" name="Block Arc 14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1501"/>
              <a:gd name="adj2" fmla="val 1631707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8" name="Block Arc 147">
            <a:hlinkClick r:id="rId11" action="ppaction://hlinksldjump" tooltip="Size of prize: $0.3mn&#10;Market size: $15.0mn&#10;Company share: 16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21501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9" name="Block Arc 14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2150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0" name="Rectangle 149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6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10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$35.4mn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46354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998831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$9.0mn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$25.1mn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35.4mn&#10;Market size: $593.4mn&#10;Company share: 19.0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35.4mn&#10;Market size: $593.4mn&#10;Company share: 19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35.4mn&#10;Market size: $593.4mn&#10;Company share: 19.0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35.4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4.3mn&#10;Market size: $22.9mn&#10;Company share: 1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414864"/>
              <a:gd name="adj2" fmla="val 0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4.3mn&#10;Market size: $22.9mn&#10;Company share: 12.0%"/>
          </p:cNvPr>
          <p:cNvSpPr/>
          <p:nvPr/>
        </p:nvSpPr>
        <p:spPr>
          <a:xfrm rot="20507432">
            <a:off x="2986105" y="56158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14.3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8.0mn&#10;Market size: $15.9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374548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8.0mn&#10;Market size: $15.9mn&#10;Company share: 10.7%"/>
          </p:cNvPr>
          <p:cNvSpPr/>
          <p:nvPr/>
        </p:nvSpPr>
        <p:spPr>
          <a:xfrm rot="20987274">
            <a:off x="4365127" y="590060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8.0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374548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5.4mn&#10;Market size: $2.8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48040"/>
              <a:gd name="adj2" fmla="val 2037454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5.4mn&#10;Market size: $2.8mn&#10;Company share: 31.7%"/>
          </p:cNvPr>
          <p:cNvSpPr/>
          <p:nvPr/>
        </p:nvSpPr>
        <p:spPr>
          <a:xfrm rot="19961294">
            <a:off x="3882944" y="44811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48040"/>
              <a:gd name="adj2" fmla="val 2037454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9mn&#10;Market size: $4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14864"/>
              <a:gd name="adj2" fmla="val 1954804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9mn&#10;Market size: $4.3mn&#10;Company share: 3.9%"/>
          </p:cNvPr>
          <p:cNvSpPr/>
          <p:nvPr/>
        </p:nvSpPr>
        <p:spPr>
          <a:xfrm rot="19481451">
            <a:off x="3517519" y="388034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14864"/>
              <a:gd name="adj2" fmla="val 1954804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6.7mn&#10;Market size: $80.1mn&#10;Company share: 8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399641"/>
              <a:gd name="adj2" fmla="val 19414864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6.7mn&#10;Market size: $80.1mn&#10;Company share: 8.9%"/>
          </p:cNvPr>
          <p:cNvSpPr/>
          <p:nvPr/>
        </p:nvSpPr>
        <p:spPr>
          <a:xfrm rot="18907253">
            <a:off x="2075857" y="41329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6.7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6" action="ppaction://hlinksldjump" tooltip="Size of prize: $5.4mn&#10;Market size: $11.8mn&#10;Company share: 18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86910"/>
              <a:gd name="adj2" fmla="val 1941486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6" action="ppaction://hlinksldjump" tooltip="Size of prize: $5.4mn&#10;Market size: $11.8mn&#10;Company share: 18.5%"/>
          </p:cNvPr>
          <p:cNvSpPr/>
          <p:nvPr/>
        </p:nvSpPr>
        <p:spPr>
          <a:xfrm rot="19000887">
            <a:off x="3071338" y="333548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86910"/>
              <a:gd name="adj2" fmla="val 1941486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7" action="ppaction://hlinksldjump" tooltip="Size of prize: $1.1mn&#10;Market size: $50.7mn&#10;Company share: 8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22553"/>
              <a:gd name="adj2" fmla="val 1858691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7" action="ppaction://hlinksldjump" tooltip="Size of prize: $1.1mn&#10;Market size: $50.7mn&#10;Company share: 8.1%"/>
          </p:cNvPr>
          <p:cNvSpPr/>
          <p:nvPr/>
        </p:nvSpPr>
        <p:spPr>
          <a:xfrm rot="18504732">
            <a:off x="2535706" y="284386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22553"/>
              <a:gd name="adj2" fmla="val 1858691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5" action="ppaction://hlinksldjump" tooltip="Size of prize: $0.2mn&#10;Market size: $17.6mn&#10;Company share: 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399641"/>
              <a:gd name="adj2" fmla="val 1842255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399641"/>
              <a:gd name="adj2" fmla="val 1842255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9" action="ppaction://hlinksldjump" tooltip="Size of prize: $6.1mn&#10;Market size: $21.5mn&#10;Company share: 14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472882"/>
              <a:gd name="adj2" fmla="val 18399641"/>
              <a:gd name="adj3" fmla="val 1376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Rectangle 35">
            <a:hlinkClick r:id="rId9" action="ppaction://hlinksldjump" tooltip="Size of prize: $6.1mn&#10;Market size: $21.5mn&#10;Company share: 14.9%"/>
          </p:cNvPr>
          <p:cNvSpPr/>
          <p:nvPr/>
        </p:nvSpPr>
        <p:spPr>
          <a:xfrm rot="17936261">
            <a:off x="1228165" y="349353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6.1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5" action="ppaction://hlinksldjump" tooltip="Size of prize: $4.4mn&#10;Market size: $0.0mn&#10;Company share: 2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25023"/>
              <a:gd name="adj2" fmla="val 18399641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5" action="ppaction://hlinksldjump" tooltip="Size of prize: $4.4mn&#10;Market size: $0.0mn&#10;Company share: 26.3%"/>
          </p:cNvPr>
          <p:cNvSpPr/>
          <p:nvPr/>
        </p:nvSpPr>
        <p:spPr>
          <a:xfrm rot="18062333">
            <a:off x="2002802" y="247451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25023"/>
              <a:gd name="adj2" fmla="val 1839964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6" action="ppaction://hlinksldjump" tooltip="Size of prize: $1.3mn&#10;Market size: $6.4mn&#10;Company share: 1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24395"/>
              <a:gd name="adj2" fmla="val 17725023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6" action="ppaction://hlinksldjump" tooltip="Size of prize: $1.3mn&#10;Market size: $6.4mn&#10;Company share: 10.8%"/>
          </p:cNvPr>
          <p:cNvSpPr/>
          <p:nvPr/>
        </p:nvSpPr>
        <p:spPr>
          <a:xfrm rot="17624709">
            <a:off x="1433318" y="217941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24395"/>
              <a:gd name="adj2" fmla="val 1772502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7" action="ppaction://hlinksldjump" tooltip="Size of prize: $0.3mn&#10;Market size: $15.0mn&#10;Company share: 16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72882"/>
              <a:gd name="adj2" fmla="val 17524395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7" action="ppaction://hlinksldjump" tooltip="Size of prize: $0.3mn&#10;Market size: $15.0mn&#10;Company share: 16.6%"/>
          </p:cNvPr>
          <p:cNvSpPr/>
          <p:nvPr/>
        </p:nvSpPr>
        <p:spPr>
          <a:xfrm rot="17498639">
            <a:off x="1262745" y="210808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29" smtClean="0">
                <a:solidFill>
                  <a:schemeClr val="tx1"/>
                </a:solidFill>
              </a:rPr>
              <a:t>Direct: 0.3</a:t>
            </a:r>
            <a:endParaRPr lang="en-IN" sz="429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72882"/>
              <a:gd name="adj2" fmla="val 1752439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0" action="ppaction://hlinksldjump" tooltip="Size of prize: $4.9mn&#10;Market size: $256.1mn&#10;Company share: 12.6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731017"/>
              <a:gd name="adj2" fmla="val 17472882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10" action="ppaction://hlinksldjump" tooltip="Size of prize: $4.9mn&#10;Market size: $256.1mn&#10;Company share: 12.6%"/>
          </p:cNvPr>
          <p:cNvSpPr/>
          <p:nvPr/>
        </p:nvSpPr>
        <p:spPr>
          <a:xfrm rot="17101950">
            <a:off x="381406" y="315167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4.9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7" action="ppaction://hlinksldjump" tooltip="Size of prize: $3.4mn&#10;Market size: $86.3mn&#10;Company share: 1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57348"/>
              <a:gd name="adj2" fmla="val 17472882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Rectangle 48">
            <a:hlinkClick r:id="rId7" action="ppaction://hlinksldjump" tooltip="Size of prize: $3.4mn&#10;Market size: $86.3mn&#10;Company share: 11.6%"/>
          </p:cNvPr>
          <p:cNvSpPr/>
          <p:nvPr/>
        </p:nvSpPr>
        <p:spPr>
          <a:xfrm rot="17215115">
            <a:off x="870357" y="197081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57348"/>
              <a:gd name="adj2" fmla="val 1747288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6" action="ppaction://hlinksldjump" tooltip="Size of prize: $0.9mn&#10;Market size: $47.7mn&#10;Company share: 1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22736"/>
              <a:gd name="adj2" fmla="val 1695734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Rectangle 51">
            <a:hlinkClick r:id="rId6" action="ppaction://hlinksldjump" tooltip="Size of prize: $0.9mn&#10;Market size: $47.7mn&#10;Company share: 15.9%"/>
          </p:cNvPr>
          <p:cNvSpPr/>
          <p:nvPr/>
        </p:nvSpPr>
        <p:spPr>
          <a:xfrm rot="16890042">
            <a:off x="408354" y="185383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22736"/>
              <a:gd name="adj2" fmla="val 1695734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5" action="ppaction://hlinksldjump" tooltip="Size of prize: $0.6mn&#10;Market size: $122.1mn&#10;Company share: 1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31017"/>
              <a:gd name="adj2" fmla="val 16822736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Rectangle 54">
            <a:hlinkClick r:id="rId5" action="ppaction://hlinksldjump" tooltip="Size of prize: $0.6mn&#10;Market size: $122.1mn&#10;Company share: 12.1%"/>
          </p:cNvPr>
          <p:cNvSpPr/>
          <p:nvPr/>
        </p:nvSpPr>
        <p:spPr>
          <a:xfrm rot="16776877">
            <a:off x="245199" y="182342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64" smtClean="0">
                <a:solidFill>
                  <a:schemeClr val="tx1"/>
                </a:solidFill>
              </a:rPr>
              <a:t>Partners: 0.6</a:t>
            </a:r>
            <a:endParaRPr lang="en-IN" sz="764">
              <a:solidFill>
                <a:schemeClr val="tx1"/>
              </a:solidFill>
            </a:endParaRPr>
          </a:p>
        </p:txBody>
      </p:sp>
      <p:sp>
        <p:nvSpPr>
          <p:cNvPr id="56" name="Block Arc 5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31017"/>
              <a:gd name="adj2" fmla="val 1682273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11" action="ppaction://hlinksldjump" tooltip="Size of prize: $3.5mn&#10;Market size: $212.8mn&#10;Company share: 31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731017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11" action="ppaction://hlinksldjump" tooltip="Size of prize: $3.5mn&#10;Market size: $212.8mn&#10;Company share: 31.5%"/>
          </p:cNvPr>
          <p:cNvSpPr/>
          <p:nvPr/>
        </p:nvSpPr>
        <p:spPr>
          <a:xfrm rot="16465508">
            <a:off x="-305873" y="30338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3.5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6" action="ppaction://hlinksldjump" tooltip="Size of prize: $1.6mn&#10;Market size: $99.9mn&#10;Company share: 4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84283"/>
              <a:gd name="adj2" fmla="val 16731017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Rectangle 59">
            <a:hlinkClick r:id="rId6" action="ppaction://hlinksldjump" tooltip="Size of prize: $1.6mn&#10;Market size: $99.9mn&#10;Company share: 44.0%"/>
          </p:cNvPr>
          <p:cNvSpPr/>
          <p:nvPr/>
        </p:nvSpPr>
        <p:spPr>
          <a:xfrm rot="16607650">
            <a:off x="-429" y="178800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1" name="Block Arc 6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84283"/>
              <a:gd name="adj2" fmla="val 1673101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5" action="ppaction://hlinksldjump" tooltip="Size of prize: $1.5mn&#10;Market size: $103.0mn&#10;Company share: 2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52069"/>
              <a:gd name="adj2" fmla="val 1648428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Rectangle 62">
            <a:hlinkClick r:id="rId5" action="ppaction://hlinksldjump" tooltip="Size of prize: $1.5mn&#10;Market size: $103.0mn&#10;Company share: 22.2%"/>
          </p:cNvPr>
          <p:cNvSpPr/>
          <p:nvPr/>
        </p:nvSpPr>
        <p:spPr>
          <a:xfrm rot="16368177">
            <a:off x="-350346" y="175863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4" name="Block Arc 6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52069"/>
              <a:gd name="adj2" fmla="val 164842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7" action="ppaction://hlinksldjump" tooltip="Size of prize: $0.3mn&#10;Market size: $9.9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52069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Rectangle 65">
            <a:hlinkClick r:id="rId7" action="ppaction://hlinksldjump" tooltip="Size of prize: $0.3mn&#10;Market size: $9.9mn&#10;Company share: 3.0%"/>
          </p:cNvPr>
          <p:cNvSpPr/>
          <p:nvPr/>
        </p:nvSpPr>
        <p:spPr>
          <a:xfrm rot="16226034">
            <a:off x="-558717" y="175274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34" smtClean="0">
                <a:solidFill>
                  <a:schemeClr val="tx1"/>
                </a:solidFill>
              </a:rPr>
              <a:t>Direct: 0.3</a:t>
            </a:r>
            <a:endParaRPr lang="en-IN" sz="434">
              <a:solidFill>
                <a:schemeClr val="tx1"/>
              </a:solidFill>
            </a:endParaRPr>
          </a:p>
        </p:txBody>
      </p:sp>
      <p:sp>
        <p:nvSpPr>
          <p:cNvPr id="67" name="Block Arc 6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5206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8" name="Rectangle 67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8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$27.8mn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752221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$7.0mn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79400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$11.2mn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408442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$9.6mn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7.8mn&#10;Market size: $1,490.9mn&#10;Company share: 5.6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7.8mn&#10;Market size: $1,490.9mn&#10;Company share: 5.6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7.8mn&#10;Market size: $1,490.9mn&#10;Company share: 5.6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27.8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9.6mn&#10;Market size: $268.9mn&#10;Company share: 1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731659"/>
              <a:gd name="adj2" fmla="val 0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9.6mn&#10;Market size: $268.9mn&#10;Company share: 12.0%"/>
          </p:cNvPr>
          <p:cNvSpPr/>
          <p:nvPr/>
        </p:nvSpPr>
        <p:spPr>
          <a:xfrm rot="20665829">
            <a:off x="3036592" y="57820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9.6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8.2mn&#10;Market size: $114.3mn&#10;Company share: 1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06783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8.2mn&#10;Market size: $114.3mn&#10;Company share: 14.7%"/>
          </p:cNvPr>
          <p:cNvSpPr/>
          <p:nvPr/>
        </p:nvSpPr>
        <p:spPr>
          <a:xfrm rot="20803391">
            <a:off x="4310240" y="563659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8.2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06783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0.9mn&#10;Market size: $149.8mn&#10;Company share: 1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26041"/>
              <a:gd name="adj2" fmla="val 20006783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0.9mn&#10;Market size: $149.8mn&#10;Company share: 10.2%"/>
          </p:cNvPr>
          <p:cNvSpPr/>
          <p:nvPr/>
        </p:nvSpPr>
        <p:spPr>
          <a:xfrm rot="19916411">
            <a:off x="3852361" y="44228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26041"/>
              <a:gd name="adj2" fmla="val 200067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5mn&#10;Market size: $4.8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31659"/>
              <a:gd name="adj2" fmla="val 19826041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5mn&#10;Market size: $4.8mn&#10;Company share: 4.3%"/>
          </p:cNvPr>
          <p:cNvSpPr/>
          <p:nvPr/>
        </p:nvSpPr>
        <p:spPr>
          <a:xfrm rot="19778849">
            <a:off x="3753921" y="424673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87" smtClean="0">
                <a:solidFill>
                  <a:schemeClr val="tx1"/>
                </a:solidFill>
              </a:rPr>
              <a:t>Direct: 0.5</a:t>
            </a:r>
            <a:endParaRPr lang="en-IN" sz="787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31659"/>
              <a:gd name="adj2" fmla="val 1982604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8.0mn&#10;Market size: $154.9mn&#10;Company share: 13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184734"/>
              <a:gd name="adj2" fmla="val 19731659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8.0mn&#10;Market size: $154.9mn&#10;Company share: 13.9%"/>
          </p:cNvPr>
          <p:cNvSpPr/>
          <p:nvPr/>
        </p:nvSpPr>
        <p:spPr>
          <a:xfrm rot="18958196">
            <a:off x="2115003" y="41728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8.0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7" action="ppaction://hlinksldjump" tooltip="Size of prize: $4.4mn&#10;Market size: $32.1mn&#10;Company share: 9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68933"/>
              <a:gd name="adj2" fmla="val 19731659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7" action="ppaction://hlinksldjump" tooltip="Size of prize: $4.4mn&#10;Market size: $32.1mn&#10;Company share: 9.6%"/>
          </p:cNvPr>
          <p:cNvSpPr/>
          <p:nvPr/>
        </p:nvSpPr>
        <p:spPr>
          <a:xfrm rot="19300296">
            <a:off x="3358314" y="366767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68933"/>
              <a:gd name="adj2" fmla="val 1973165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6" action="ppaction://hlinksldjump" tooltip="Size of prize: $3.1mn&#10;Market size: $76.3mn&#10;Company share: 1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71852"/>
              <a:gd name="adj2" fmla="val 18868933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6" action="ppaction://hlinksldjump" tooltip="Size of prize: $3.1mn&#10;Market size: $76.3mn&#10;Company share: 16.4%"/>
          </p:cNvPr>
          <p:cNvSpPr/>
          <p:nvPr/>
        </p:nvSpPr>
        <p:spPr>
          <a:xfrm rot="18570392">
            <a:off x="2610587" y="29044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3.1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71852"/>
              <a:gd name="adj2" fmla="val 1886893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5" action="ppaction://hlinksldjump" tooltip="Size of prize: $0.4mn&#10;Market size: $46.5mn&#10;Company share: 1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84734"/>
              <a:gd name="adj2" fmla="val 18271852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5" action="ppaction://hlinksldjump" tooltip="Size of prize: $0.4mn&#10;Market size: $46.5mn&#10;Company share: 12.8%"/>
          </p:cNvPr>
          <p:cNvSpPr/>
          <p:nvPr/>
        </p:nvSpPr>
        <p:spPr>
          <a:xfrm rot="18228292">
            <a:off x="2208244" y="260499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26" smtClean="0">
                <a:solidFill>
                  <a:schemeClr val="tx1"/>
                </a:solidFill>
              </a:rPr>
              <a:t>Partners: 0.4</a:t>
            </a:r>
            <a:endParaRPr lang="en-IN" sz="726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84734"/>
              <a:gd name="adj2" fmla="val 1827185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5.6mn&#10;Market size: $844.9mn&#10;Company share: 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089448"/>
              <a:gd name="adj2" fmla="val 18184734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5.6mn&#10;Market size: $844.9mn&#10;Company share: 2.0%"/>
          </p:cNvPr>
          <p:cNvSpPr/>
          <p:nvPr/>
        </p:nvSpPr>
        <p:spPr>
          <a:xfrm rot="17637090">
            <a:off x="934354" y="33474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5.6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5" action="ppaction://hlinksldjump" tooltip="Size of prize: $2.5mn&#10;Market size: $635.2mn&#10;Company share: 1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06525"/>
              <a:gd name="adj2" fmla="val 18184734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5" action="ppaction://hlinksldjump" tooltip="Size of prize: $2.5mn&#10;Market size: $635.2mn&#10;Company share: 1.2%"/>
          </p:cNvPr>
          <p:cNvSpPr/>
          <p:nvPr/>
        </p:nvSpPr>
        <p:spPr>
          <a:xfrm rot="17945630">
            <a:off x="1854680" y="23887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06525"/>
              <a:gd name="adj2" fmla="val 1818473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7" action="ppaction://hlinksldjump" tooltip="Size of prize: $1.8mn&#10;Market size: $77.5mn&#10;Company share: 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51754"/>
              <a:gd name="adj2" fmla="val 17706525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7" action="ppaction://hlinksldjump" tooltip="Size of prize: $1.8mn&#10;Market size: $77.5mn&#10;Company share: 2.7%"/>
          </p:cNvPr>
          <p:cNvSpPr/>
          <p:nvPr/>
        </p:nvSpPr>
        <p:spPr>
          <a:xfrm rot="17529139">
            <a:off x="1304251" y="212477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51754"/>
              <a:gd name="adj2" fmla="val 1770652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6" action="ppaction://hlinksldjump" tooltip="Size of prize: $1.3mn&#10;Market size: $132.2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89448"/>
              <a:gd name="adj2" fmla="val 1735175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6" action="ppaction://hlinksldjump" tooltip="Size of prize: $1.3mn&#10;Market size: $132.2mn&#10;Company share: 5.0%"/>
          </p:cNvPr>
          <p:cNvSpPr/>
          <p:nvPr/>
        </p:nvSpPr>
        <p:spPr>
          <a:xfrm rot="17220601">
            <a:off x="878052" y="19731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89448"/>
              <a:gd name="adj2" fmla="val 1735175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10" action="ppaction://hlinksldjump" tooltip="Size of prize: $4.6mn&#10;Market size: $222.2mn&#10;Company share: 5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089448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Rectangle 47">
            <a:hlinkClick r:id="rId10" action="ppaction://hlinksldjump" tooltip="Size of prize: $4.6mn&#10;Market size: $222.2mn&#10;Company share: 5.9%"/>
          </p:cNvPr>
          <p:cNvSpPr/>
          <p:nvPr/>
        </p:nvSpPr>
        <p:spPr>
          <a:xfrm rot="16644725">
            <a:off x="-110308" y="305411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4.6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7" action="ppaction://hlinksldjump" tooltip="Size of prize: $2.6mn&#10;Market size: $6.4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88311"/>
              <a:gd name="adj2" fmla="val 17089448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Rectangle 49">
            <a:hlinkClick r:id="rId7" action="ppaction://hlinksldjump" tooltip="Size of prize: $2.6mn&#10;Market size: $6.4mn&#10;Company share: 5.7%"/>
          </p:cNvPr>
          <p:cNvSpPr/>
          <p:nvPr/>
        </p:nvSpPr>
        <p:spPr>
          <a:xfrm rot="16838879">
            <a:off x="334715" y="183941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88311"/>
              <a:gd name="adj2" fmla="val 1708944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5" action="ppaction://hlinksldjump" tooltip="Size of prize: $2.0mn&#10;Market size: $205.5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1712"/>
              <a:gd name="adj2" fmla="val 16588311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5" action="ppaction://hlinksldjump" tooltip="Size of prize: $2.0mn&#10;Market size: $205.5mn&#10;Company share: 5.7%"/>
          </p:cNvPr>
          <p:cNvSpPr/>
          <p:nvPr/>
        </p:nvSpPr>
        <p:spPr>
          <a:xfrm rot="16395011">
            <a:off x="-311044" y="176071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1712"/>
              <a:gd name="adj2" fmla="val 1658831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6" action="ppaction://hlinksldjump" tooltip="Size of prize: $0.0mn&#10;Market size: $10.4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01712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Block Arc 5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0171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Rectangle 56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11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$27.2mn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748315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$5.6mn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6309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$21.0mn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7.2mn&#10;Market size: $271.0mn&#10;Company share: 15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7.2mn&#10;Market size: $271.0mn&#10;Company share: 15.1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7.2mn&#10;Market size: $271.0mn&#10;Company share: 15.1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27.2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2.8mn&#10;Market size: $89.0mn&#10;Company share: 15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058494"/>
              <a:gd name="adj2" fmla="val 0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2.8mn&#10;Market size: $89.0mn&#10;Company share: 15.1%"/>
          </p:cNvPr>
          <p:cNvSpPr/>
          <p:nvPr/>
        </p:nvSpPr>
        <p:spPr>
          <a:xfrm rot="20329248">
            <a:off x="2920227" y="54317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12.8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5.2mn&#10;Market size: $0.7mn&#10;Company share: 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75802"/>
              <a:gd name="adj2" fmla="val 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5.2mn&#10;Market size: $0.7mn&#10;Company share: 4.4%"/>
          </p:cNvPr>
          <p:cNvSpPr/>
          <p:nvPr/>
        </p:nvSpPr>
        <p:spPr>
          <a:xfrm rot="21087902">
            <a:off x="4389163" y="60462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75802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4.0mn&#10;Market size: $31.5mn&#10;Company share: 3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70907"/>
              <a:gd name="adj2" fmla="val 20575802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4.0mn&#10;Market size: $31.5mn&#10;Company share: 32.7%"/>
          </p:cNvPr>
          <p:cNvSpPr/>
          <p:nvPr/>
        </p:nvSpPr>
        <p:spPr>
          <a:xfrm rot="20173354">
            <a:off x="4017037" y="47616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70907"/>
              <a:gd name="adj2" fmla="val 2057580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3.6mn&#10;Market size: $56.7mn&#10;Company share: 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58494"/>
              <a:gd name="adj2" fmla="val 19770907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3.6mn&#10;Market size: $56.7mn&#10;Company share: 5.4%"/>
          </p:cNvPr>
          <p:cNvSpPr/>
          <p:nvPr/>
        </p:nvSpPr>
        <p:spPr>
          <a:xfrm rot="19414700">
            <a:off x="3460163" y="380100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3.6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58494"/>
              <a:gd name="adj2" fmla="val 1977090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8.2mn&#10;Market size: $14.2mn&#10;Company share: 32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437863"/>
              <a:gd name="adj2" fmla="val 19058494"/>
              <a:gd name="adj3" fmla="val 1376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8.2mn&#10;Market size: $14.2mn&#10;Company share: 32.4%"/>
          </p:cNvPr>
          <p:cNvSpPr/>
          <p:nvPr/>
        </p:nvSpPr>
        <p:spPr>
          <a:xfrm rot="18248179">
            <a:off x="1519753" y="36724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8.2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5" action="ppaction://hlinksldjump" tooltip="Size of prize: $3.9mn&#10;Market size: $3.6mn&#10;Company share: 5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80358"/>
              <a:gd name="adj2" fmla="val 19058494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5" action="ppaction://hlinksldjump" tooltip="Size of prize: $3.9mn&#10;Market size: $3.6mn&#10;Company share: 54.2%"/>
          </p:cNvPr>
          <p:cNvSpPr/>
          <p:nvPr/>
        </p:nvSpPr>
        <p:spPr>
          <a:xfrm rot="18669426">
            <a:off x="2721306" y="29984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3.9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80358"/>
              <a:gd name="adj2" fmla="val 1905849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6" action="ppaction://hlinksldjump" tooltip="Size of prize: $3.8mn&#10;Market size: $10.3mn&#10;Company share: 2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32356"/>
              <a:gd name="adj2" fmla="val 1828035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6" action="ppaction://hlinksldjump" tooltip="Size of prize: $3.8mn&#10;Market size: $10.3mn&#10;Company share: 23.7%"/>
          </p:cNvPr>
          <p:cNvSpPr/>
          <p:nvPr/>
        </p:nvSpPr>
        <p:spPr>
          <a:xfrm rot="17906358">
            <a:off x="1804190" y="236104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3.8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32356"/>
              <a:gd name="adj2" fmla="val 1828035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7" action="ppaction://hlinksldjump" tooltip="Size of prize: $0.5mn&#10;Market size: $0.3mn&#10;Company share: 6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37863"/>
              <a:gd name="adj2" fmla="val 17532356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7" action="ppaction://hlinksldjump" tooltip="Size of prize: $0.5mn&#10;Market size: $0.3mn&#10;Company share: 66.5%"/>
          </p:cNvPr>
          <p:cNvSpPr/>
          <p:nvPr/>
        </p:nvSpPr>
        <p:spPr>
          <a:xfrm rot="17485109">
            <a:off x="1244287" y="21008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87" smtClean="0">
                <a:solidFill>
                  <a:schemeClr val="tx1"/>
                </a:solidFill>
              </a:rPr>
              <a:t>Partners: 0.5</a:t>
            </a:r>
            <a:endParaRPr lang="en-IN" sz="787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37863"/>
              <a:gd name="adj2" fmla="val 1753235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4.9mn&#10;Market size: $50.3mn&#10;Company share: 24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460012"/>
              <a:gd name="adj2" fmla="val 17437863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4.9mn&#10;Market size: $50.3mn&#10;Company share: 24.8%"/>
          </p:cNvPr>
          <p:cNvSpPr/>
          <p:nvPr/>
        </p:nvSpPr>
        <p:spPr>
          <a:xfrm rot="16948938">
            <a:off x="218350" y="311175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4.9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7" action="ppaction://hlinksldjump" tooltip="Size of prize: $2.4mn&#10;Market size: $22.4mn&#10;Company share: 1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55074"/>
              <a:gd name="adj2" fmla="val 1743786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7" action="ppaction://hlinksldjump" tooltip="Size of prize: $2.4mn&#10;Market size: $22.4mn&#10;Company share: 10.5%"/>
          </p:cNvPr>
          <p:cNvSpPr/>
          <p:nvPr/>
        </p:nvSpPr>
        <p:spPr>
          <a:xfrm rot="17196469">
            <a:off x="844170" y="196293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55074"/>
              <a:gd name="adj2" fmla="val 1743786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6" action="ppaction://hlinksldjump" tooltip="Size of prize: $1.6mn&#10;Market size: $20.9mn&#10;Company share: 3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39179"/>
              <a:gd name="adj2" fmla="val 1695507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6" action="ppaction://hlinksldjump" tooltip="Size of prize: $1.6mn&#10;Market size: $20.9mn&#10;Company share: 37.6%"/>
          </p:cNvPr>
          <p:cNvSpPr/>
          <p:nvPr/>
        </p:nvSpPr>
        <p:spPr>
          <a:xfrm rot="16797127">
            <a:off x="274466" y="182846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39179"/>
              <a:gd name="adj2" fmla="val 1695507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5" action="ppaction://hlinksldjump" tooltip="Size of prize: $0.9mn&#10;Market size: $7.0mn&#10;Company share: 3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60012"/>
              <a:gd name="adj2" fmla="val 16639179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5" action="ppaction://hlinksldjump" tooltip="Size of prize: $0.9mn&#10;Market size: $7.0mn&#10;Company share: 32.8%"/>
          </p:cNvPr>
          <p:cNvSpPr/>
          <p:nvPr/>
        </p:nvSpPr>
        <p:spPr>
          <a:xfrm rot="16549596">
            <a:off x="-85057" y="17786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60012"/>
              <a:gd name="adj2" fmla="val 1663917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10" action="ppaction://hlinksldjump" tooltip="Size of prize: $1.3mn&#10;Market size: $117.5mn&#10;Company share: 8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460012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Rectangle 47">
            <a:hlinkClick r:id="rId10" action="ppaction://hlinksldjump" tooltip="Size of prize: $1.3mn&#10;Market size: $117.5mn&#10;Company share: 8.8%"/>
          </p:cNvPr>
          <p:cNvSpPr/>
          <p:nvPr/>
        </p:nvSpPr>
        <p:spPr>
          <a:xfrm rot="16330005">
            <a:off x="-454292" y="30252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7" action="ppaction://hlinksldjump" tooltip="Size of prize: $1.2mn&#10;Market size: $80.8mn&#10;Company share: 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5489"/>
              <a:gd name="adj2" fmla="val 16460012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Rectangle 49">
            <a:hlinkClick r:id="rId7" action="ppaction://hlinksldjump" tooltip="Size of prize: $1.2mn&#10;Market size: $80.8mn&#10;Company share: 6.3%"/>
          </p:cNvPr>
          <p:cNvSpPr/>
          <p:nvPr/>
        </p:nvSpPr>
        <p:spPr>
          <a:xfrm rot="16342751">
            <a:off x="-387598" y="175694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5489"/>
              <a:gd name="adj2" fmla="val 1646001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6" action="ppaction://hlinksldjump" tooltip="Size of prize: $0.1mn&#10;Market size: $36.7mn&#10;Company share: 1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25489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2548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Rectangle 53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15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$25.4mn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79400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$11.8mn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025617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$8.6mn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1181348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$5.0mn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5.4mn&#10;Market size: $1,097.9mn&#10;Company share: 21.2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5.4mn&#10;Market size: $1,097.9mn&#10;Company share: 21.2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5.4mn&#10;Market size: $1,097.9mn&#10;Company share: 21.2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25.4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2.3mn&#10;Market size: $127.5mn&#10;Company share: 18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990714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2.3mn&#10;Market size: $127.5mn&#10;Company share: 18.5%"/>
          </p:cNvPr>
          <p:cNvSpPr/>
          <p:nvPr/>
        </p:nvSpPr>
        <p:spPr>
          <a:xfrm rot="20295357">
            <a:off x="2906622" y="539715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12.3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7mn&#10;Market size: $53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73614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7mn&#10;Market size: $53.7mn&#10;Company share: 14.4%"/>
          </p:cNvPr>
          <p:cNvSpPr/>
          <p:nvPr/>
        </p:nvSpPr>
        <p:spPr>
          <a:xfrm rot="20886808">
            <a:off x="4336888" y="57559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6.7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73614"/>
              <a:gd name="adj2" fmla="val 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4.8mn&#10;Market size: $45.4mn&#10;Company share: 3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45631"/>
              <a:gd name="adj2" fmla="val 2017361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4.8mn&#10;Market size: $45.4mn&#10;Company share: 30.1%"/>
          </p:cNvPr>
          <p:cNvSpPr/>
          <p:nvPr/>
        </p:nvSpPr>
        <p:spPr>
          <a:xfrm rot="19659622">
            <a:off x="3662962" y="40974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4.8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45631"/>
              <a:gd name="adj2" fmla="val 2017361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7mn&#10;Market size: $28.3mn&#10;Company share: 7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90714"/>
              <a:gd name="adj2" fmla="val 19145631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7mn&#10;Market size: $28.3mn&#10;Company share: 7.5%"/>
          </p:cNvPr>
          <p:cNvSpPr/>
          <p:nvPr/>
        </p:nvSpPr>
        <p:spPr>
          <a:xfrm rot="19068173">
            <a:off x="3138333" y="3407939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90714"/>
              <a:gd name="adj2" fmla="val 1914563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6.5mn&#10;Market size: $316.1mn&#10;Company share: 16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615163"/>
              <a:gd name="adj2" fmla="val 18990714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6.5mn&#10;Market size: $316.1mn&#10;Company share: 16.5%"/>
          </p:cNvPr>
          <p:cNvSpPr/>
          <p:nvPr/>
        </p:nvSpPr>
        <p:spPr>
          <a:xfrm rot="18302939">
            <a:off x="1569213" y="37065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6.5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7" action="ppaction://hlinksldjump" tooltip="Size of prize: $4.5mn&#10;Market size: $9.0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39784"/>
              <a:gd name="adj2" fmla="val 18990714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7" action="ppaction://hlinksldjump" tooltip="Size of prize: $4.5mn&#10;Market size: $9.0mn&#10;Company share: 3.1%"/>
          </p:cNvPr>
          <p:cNvSpPr/>
          <p:nvPr/>
        </p:nvSpPr>
        <p:spPr>
          <a:xfrm rot="18515250">
            <a:off x="2547778" y="28534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4.5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39784"/>
              <a:gd name="adj2" fmla="val 1899071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6" action="ppaction://hlinksldjump" tooltip="Size of prize: $1.8mn&#10;Market size: $126.6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66471"/>
              <a:gd name="adj2" fmla="val 1803978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6" action="ppaction://hlinksldjump" tooltip="Size of prize: $1.8mn&#10;Market size: $126.6mn&#10;Company share: 31.0%"/>
          </p:cNvPr>
          <p:cNvSpPr/>
          <p:nvPr/>
        </p:nvSpPr>
        <p:spPr>
          <a:xfrm rot="17853127">
            <a:off x="1735258" y="232440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66471"/>
              <a:gd name="adj2" fmla="val 1803978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5" action="ppaction://hlinksldjump" tooltip="Size of prize: $0.2mn&#10;Market size: $180.5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15163"/>
              <a:gd name="adj2" fmla="val 17666471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5" action="ppaction://hlinksldjump" tooltip="Size of prize: $0.2mn&#10;Market size: $180.5mn&#10;Company share: 6.9%"/>
          </p:cNvPr>
          <p:cNvSpPr/>
          <p:nvPr/>
        </p:nvSpPr>
        <p:spPr>
          <a:xfrm rot="17640817">
            <a:off x="1454920" y="21889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28" smtClean="0">
                <a:solidFill>
                  <a:schemeClr val="tx1"/>
                </a:solidFill>
              </a:rPr>
              <a:t>Partners: 0.2</a:t>
            </a:r>
            <a:endParaRPr lang="en-IN" sz="428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15163"/>
              <a:gd name="adj2" fmla="val 1766647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5.3mn&#10;Market size: $183.0mn&#10;Company share: 10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483737"/>
              <a:gd name="adj2" fmla="val 17615163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5.3mn&#10;Market size: $183.0mn&#10;Company share: 10.1%"/>
          </p:cNvPr>
          <p:cNvSpPr/>
          <p:nvPr/>
        </p:nvSpPr>
        <p:spPr>
          <a:xfrm rot="17049450">
            <a:off x="325663" y="31371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5.3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5" action="ppaction://hlinksldjump" tooltip="Size of prize: $3.0mn&#10;Market size: $165.0mn&#10;Company share: 1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83486"/>
              <a:gd name="adj2" fmla="val 1761516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5" action="ppaction://hlinksldjump" tooltip="Size of prize: $3.0mn&#10;Market size: $165.0mn&#10;Company share: 10.0%"/>
          </p:cNvPr>
          <p:cNvSpPr/>
          <p:nvPr/>
        </p:nvSpPr>
        <p:spPr>
          <a:xfrm rot="17299325">
            <a:off x="988063" y="20082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3.0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83486"/>
              <a:gd name="adj2" fmla="val 1761516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6" action="ppaction://hlinksldjump" tooltip="Size of prize: $2.0mn&#10;Market size: $11.7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52847"/>
              <a:gd name="adj2" fmla="val 16983486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6" action="ppaction://hlinksldjump" tooltip="Size of prize: $2.0mn&#10;Market size: $11.7mn&#10;Company share: 10.7%"/>
          </p:cNvPr>
          <p:cNvSpPr/>
          <p:nvPr/>
        </p:nvSpPr>
        <p:spPr>
          <a:xfrm rot="16768167">
            <a:off x="232601" y="18213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52847"/>
              <a:gd name="adj2" fmla="val 1698348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7" action="ppaction://hlinksldjump" tooltip="Size of prize: $0.3mn&#10;Market size: $6.4mn&#10;Company share: 1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83737"/>
              <a:gd name="adj2" fmla="val 16552847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7" action="ppaction://hlinksldjump" tooltip="Size of prize: $0.3mn&#10;Market size: $6.4mn&#10;Company share: 12.3%"/>
          </p:cNvPr>
          <p:cNvSpPr/>
          <p:nvPr/>
        </p:nvSpPr>
        <p:spPr>
          <a:xfrm rot="16518292">
            <a:off x="-130750" y="17741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76" smtClean="0">
                <a:solidFill>
                  <a:schemeClr val="tx1"/>
                </a:solidFill>
              </a:rPr>
              <a:t>Direct: 0.3</a:t>
            </a:r>
            <a:endParaRPr lang="en-IN" sz="576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83737"/>
              <a:gd name="adj2" fmla="val 1655284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10" action="ppaction://hlinksldjump" tooltip="Size of prize: $1.3mn&#10;Market size: $471.3mn&#10;Company share: 29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483737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Rectangle 47">
            <a:hlinkClick r:id="rId10" action="ppaction://hlinksldjump" tooltip="Size of prize: $1.3mn&#10;Market size: $471.3mn&#10;Company share: 29.4%"/>
          </p:cNvPr>
          <p:cNvSpPr/>
          <p:nvPr/>
        </p:nvSpPr>
        <p:spPr>
          <a:xfrm rot="16341868">
            <a:off x="-441286" y="302581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6" action="ppaction://hlinksldjump" tooltip="Size of prize: $0.7mn&#10;Market size: $154.5mn&#10;Company share: 1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45064"/>
              <a:gd name="adj2" fmla="val 16483737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Rectangle 49">
            <a:hlinkClick r:id="rId6" action="ppaction://hlinksldjump" tooltip="Size of prize: $0.7mn&#10;Market size: $154.5mn&#10;Company share: 10.3%"/>
          </p:cNvPr>
          <p:cNvSpPr/>
          <p:nvPr/>
        </p:nvSpPr>
        <p:spPr>
          <a:xfrm rot="16414400">
            <a:off x="-282657" y="17624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45064"/>
              <a:gd name="adj2" fmla="val 1648373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7" action="ppaction://hlinksldjump" tooltip="Size of prize: $0.4mn&#10;Market size: $58.7mn&#10;Company share: 1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59827"/>
              <a:gd name="adj2" fmla="val 16345064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7" action="ppaction://hlinksldjump" tooltip="Size of prize: $0.4mn&#10;Market size: $58.7mn&#10;Company share: 12.2%"/>
          </p:cNvPr>
          <p:cNvSpPr/>
          <p:nvPr/>
        </p:nvSpPr>
        <p:spPr>
          <a:xfrm rot="16302446">
            <a:off x="-446673" y="17548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10" smtClean="0">
                <a:solidFill>
                  <a:schemeClr val="tx1"/>
                </a:solidFill>
              </a:rPr>
              <a:t>Direct: 0.4</a:t>
            </a:r>
            <a:endParaRPr lang="en-IN" sz="71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59827"/>
              <a:gd name="adj2" fmla="val 1634506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5" action="ppaction://hlinksldjump" tooltip="Size of prize: $0.3mn&#10;Market size: $258.1mn&#10;Company share: 4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59827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5" action="ppaction://hlinksldjump" tooltip="Size of prize: $0.3mn&#10;Market size: $258.1mn&#10;Company share: 44.7%"/>
          </p:cNvPr>
          <p:cNvSpPr/>
          <p:nvPr/>
        </p:nvSpPr>
        <p:spPr>
          <a:xfrm rot="16229914">
            <a:off x="-553029" y="17527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99" smtClean="0">
                <a:solidFill>
                  <a:schemeClr val="tx1"/>
                </a:solidFill>
              </a:rPr>
              <a:t>Partners: 0.3</a:t>
            </a:r>
            <a:endParaRPr lang="en-IN" sz="499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5982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7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$24.7mn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79400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$12.9mn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128505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$5.9mn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1285205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$5.9mn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4.7mn&#10;Market size: $242.8mn&#10;Company share: 1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4.7mn&#10;Market size: $242.8mn&#10;Company share: 1.1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4.7mn&#10;Market size: $242.8mn&#10;Company share: 1.1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24.7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8.4mn&#10;Market size: $25.4mn&#10;Company share: 2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766012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8.4mn&#10;Market size: $25.4mn&#10;Company share: 2.8%"/>
          </p:cNvPr>
          <p:cNvSpPr/>
          <p:nvPr/>
        </p:nvSpPr>
        <p:spPr>
          <a:xfrm rot="20683006">
            <a:off x="3041605" y="580026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8.4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5.1mn&#10;Market size: $14.3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77512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5.1mn&#10;Market size: $14.3mn&#10;Company share: 3.0%"/>
          </p:cNvPr>
          <p:cNvSpPr/>
          <p:nvPr/>
        </p:nvSpPr>
        <p:spPr>
          <a:xfrm rot="21038756">
            <a:off x="4377957" y="59750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5.1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77512"/>
              <a:gd name="adj2" fmla="val 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2.9mn&#10;Market size: $2.2mn&#10;Company share: 2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37928"/>
              <a:gd name="adj2" fmla="val 20477512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2.9mn&#10;Market size: $2.2mn&#10;Company share: 2.4%"/>
          </p:cNvPr>
          <p:cNvSpPr/>
          <p:nvPr/>
        </p:nvSpPr>
        <p:spPr>
          <a:xfrm rot="20157720">
            <a:off x="4007744" y="47407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37928"/>
              <a:gd name="adj2" fmla="val 2047751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3mn&#10;Market size: $8.9mn&#10;Company share: 2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66012"/>
              <a:gd name="adj2" fmla="val 19837928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3mn&#10;Market size: $8.9mn&#10;Company share: 2.6%"/>
          </p:cNvPr>
          <p:cNvSpPr/>
          <p:nvPr/>
        </p:nvSpPr>
        <p:spPr>
          <a:xfrm rot="19801970">
            <a:off x="3770957" y="427605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99" smtClean="0">
                <a:solidFill>
                  <a:schemeClr val="tx1"/>
                </a:solidFill>
              </a:rPr>
              <a:t>Direct: 0.3</a:t>
            </a:r>
            <a:endParaRPr lang="en-IN" sz="599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66012"/>
              <a:gd name="adj2" fmla="val 1983792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6.8mn&#10;Market size: $144.1mn&#10;Company share: 1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270493"/>
              <a:gd name="adj2" fmla="val 19766012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6.8mn&#10;Market size: $144.1mn&#10;Company share: 1.2%"/>
          </p:cNvPr>
          <p:cNvSpPr/>
          <p:nvPr/>
        </p:nvSpPr>
        <p:spPr>
          <a:xfrm rot="19018253">
            <a:off x="2160385" y="422066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6.8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5" action="ppaction://hlinksldjump" tooltip="Size of prize: $5.4mn&#10;Market size: $92.1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91668"/>
              <a:gd name="adj2" fmla="val 19766012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5" action="ppaction://hlinksldjump" tooltip="Size of prize: $5.4mn&#10;Market size: $92.1mn&#10;Company share: 1.6%"/>
          </p:cNvPr>
          <p:cNvSpPr/>
          <p:nvPr/>
        </p:nvSpPr>
        <p:spPr>
          <a:xfrm rot="19178840">
            <a:off x="3245399" y="352991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91668"/>
              <a:gd name="adj2" fmla="val 1976601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7" action="ppaction://hlinksldjump" tooltip="Size of prize: $0.8mn&#10;Market size: $1.7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22002"/>
              <a:gd name="adj2" fmla="val 18591668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7" action="ppaction://hlinksldjump" tooltip="Size of prize: $0.8mn&#10;Market size: $1.7mn&#10;Company share: 0.2%"/>
          </p:cNvPr>
          <p:cNvSpPr/>
          <p:nvPr/>
        </p:nvSpPr>
        <p:spPr>
          <a:xfrm rot="18506836">
            <a:off x="2538123" y="28457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22002"/>
              <a:gd name="adj2" fmla="val 1859166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6" action="ppaction://hlinksldjump" tooltip="Size of prize: $0.7mn&#10;Market size: $50.3mn&#10;Company share: 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70493"/>
              <a:gd name="adj2" fmla="val 18422002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6" action="ppaction://hlinksldjump" tooltip="Size of prize: $0.7mn&#10;Market size: $50.3mn&#10;Company share: 0.3%"/>
          </p:cNvPr>
          <p:cNvSpPr/>
          <p:nvPr/>
        </p:nvSpPr>
        <p:spPr>
          <a:xfrm rot="18346247">
            <a:off x="2350313" y="270369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70493"/>
              <a:gd name="adj2" fmla="val 1842200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6.2mn&#10;Market size: $53.6mn&#10;Company share: 0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915302"/>
              <a:gd name="adj2" fmla="val 18270493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6.2mn&#10;Market size: $53.6mn&#10;Company share: 0.0%"/>
          </p:cNvPr>
          <p:cNvSpPr/>
          <p:nvPr/>
        </p:nvSpPr>
        <p:spPr>
          <a:xfrm rot="17592898">
            <a:off x="889915" y="33280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6.2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7" action="ppaction://hlinksldjump" tooltip="Size of prize: $2.4mn&#10;Market size: $6.6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54706"/>
              <a:gd name="adj2" fmla="val 18270493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7" action="ppaction://hlinksldjump" tooltip="Size of prize: $2.4mn&#10;Market size: $6.6mn&#10;Company share: 0.0%"/>
          </p:cNvPr>
          <p:cNvSpPr/>
          <p:nvPr/>
        </p:nvSpPr>
        <p:spPr>
          <a:xfrm rot="18012599">
            <a:off x="1940036" y="24373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54706"/>
              <a:gd name="adj2" fmla="val 1827049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6" action="ppaction://hlinksldjump" tooltip="Size of prize: $2.3mn&#10;Market size: $29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57426"/>
              <a:gd name="adj2" fmla="val 17754706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6" action="ppaction://hlinksldjump" tooltip="Size of prize: $2.3mn&#10;Market size: $29.7mn&#10;Company share: 0.0%"/>
          </p:cNvPr>
          <p:cNvSpPr/>
          <p:nvPr/>
        </p:nvSpPr>
        <p:spPr>
          <a:xfrm rot="17506066">
            <a:off x="1272866" y="21121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57426"/>
              <a:gd name="adj2" fmla="val 1775470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5" action="ppaction://hlinksldjump" tooltip="Size of prize: $1.6mn&#10;Market size: $17.4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15302"/>
              <a:gd name="adj2" fmla="val 17257426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5" action="ppaction://hlinksldjump" tooltip="Size of prize: $1.6mn&#10;Market size: $17.4mn&#10;Company share: 0.0%"/>
          </p:cNvPr>
          <p:cNvSpPr/>
          <p:nvPr/>
        </p:nvSpPr>
        <p:spPr>
          <a:xfrm rot="17086364">
            <a:off x="688712" y="191926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15302"/>
              <a:gd name="adj2" fmla="val 172574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10" action="ppaction://hlinksldjump" tooltip="Size of prize: $3.3mn&#10;Market size: $19.6mn&#10;Company share: 0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915302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Rectangle 47">
            <a:hlinkClick r:id="rId10" action="ppaction://hlinksldjump" tooltip="Size of prize: $3.3mn&#10;Market size: $19.6mn&#10;Company share: 0.9%"/>
          </p:cNvPr>
          <p:cNvSpPr/>
          <p:nvPr/>
        </p:nvSpPr>
        <p:spPr>
          <a:xfrm rot="16557651">
            <a:off x="-205192" y="304299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3.3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5" action="ppaction://hlinksldjump" tooltip="Size of prize: $2.1mn&#10;Market size: $1.5mn&#10;Company share: 3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60937"/>
              <a:gd name="adj2" fmla="val 16915302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Rectangle 49">
            <a:hlinkClick r:id="rId5" action="ppaction://hlinksldjump" tooltip="Size of prize: $2.1mn&#10;Market size: $1.5mn&#10;Company share: 3.8%"/>
          </p:cNvPr>
          <p:cNvSpPr/>
          <p:nvPr/>
        </p:nvSpPr>
        <p:spPr>
          <a:xfrm rot="16688121">
            <a:off x="116588" y="18033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60937"/>
              <a:gd name="adj2" fmla="val 1691530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7" action="ppaction://hlinksldjump" tooltip="Size of prize: $0.6mn&#10;Market size: $0.3mn&#10;Company share: 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29513"/>
              <a:gd name="adj2" fmla="val 16460937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7" action="ppaction://hlinksldjump" tooltip="Size of prize: $0.6mn&#10;Market size: $0.3mn&#10;Company share: 2.1%"/>
          </p:cNvPr>
          <p:cNvSpPr/>
          <p:nvPr/>
        </p:nvSpPr>
        <p:spPr>
          <a:xfrm rot="16395225">
            <a:off x="-310731" y="176072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29513"/>
              <a:gd name="adj2" fmla="val 1646093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6" action="ppaction://hlinksldjump" tooltip="Size of prize: $0.6mn&#10;Market size: $17.8mn&#10;Company share: 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32951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6" action="ppaction://hlinksldjump" tooltip="Size of prize: $0.6mn&#10;Market size: $17.8mn&#10;Company share: 0.7%"/>
          </p:cNvPr>
          <p:cNvSpPr/>
          <p:nvPr/>
        </p:nvSpPr>
        <p:spPr>
          <a:xfrm rot="16264757">
            <a:off x="-501932" y="17534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32951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17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$24.6mn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298229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$7.9mn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100423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$7.2mn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$9.6mn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4.6mn&#10;Market size: $1,451.8mn&#10;Company share: 8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4.6mn&#10;Market size: $1,451.8mn&#10;Company share: 8.1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4.6mn&#10;Market size: $1,451.8mn&#10;Company share: 8.1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24.6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1.0mn&#10;Market size: $148.8mn&#10;Company share: 10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183120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1.0mn&#10;Market size: $148.8mn&#10;Company share: 10.0%"/>
          </p:cNvPr>
          <p:cNvSpPr/>
          <p:nvPr/>
        </p:nvSpPr>
        <p:spPr>
          <a:xfrm rot="20391561">
            <a:off x="2944349" y="549573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11.0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5.2mn&#10;Market size: $17.6mn&#10;Company share: 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60183"/>
              <a:gd name="adj2" fmla="val 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5.2mn&#10;Market size: $17.6mn&#10;Company share: 5.9%"/>
          </p:cNvPr>
          <p:cNvSpPr/>
          <p:nvPr/>
        </p:nvSpPr>
        <p:spPr>
          <a:xfrm rot="21030092">
            <a:off x="4375876" y="596247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60183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4.1mn&#10;Market size: $59.5mn&#10;Company share: 11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63201"/>
              <a:gd name="adj2" fmla="val 2046018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4.1mn&#10;Market size: $59.5mn&#10;Company share: 11.3%"/>
          </p:cNvPr>
          <p:cNvSpPr/>
          <p:nvPr/>
        </p:nvSpPr>
        <p:spPr>
          <a:xfrm rot="20011692">
            <a:off x="3916376" y="454703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4.1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63201"/>
              <a:gd name="adj2" fmla="val 204601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1.7mn&#10;Market size: $71.7mn&#10;Company share: 9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83120"/>
              <a:gd name="adj2" fmla="val 19563201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1.7mn&#10;Market size: $71.7mn&#10;Company share: 9.9%"/>
          </p:cNvPr>
          <p:cNvSpPr/>
          <p:nvPr/>
        </p:nvSpPr>
        <p:spPr>
          <a:xfrm rot="19373161">
            <a:off x="3423696" y="37522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83120"/>
              <a:gd name="adj2" fmla="val 1956320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5.2mn&#10;Market size: $106.1mn&#10;Company share: 16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043633"/>
              <a:gd name="adj2" fmla="val 19183120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5.2mn&#10;Market size: $106.1mn&#10;Company share: 16.7%"/>
          </p:cNvPr>
          <p:cNvSpPr/>
          <p:nvPr/>
        </p:nvSpPr>
        <p:spPr>
          <a:xfrm rot="18613376">
            <a:off x="1838855" y="391451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5" action="ppaction://hlinksldjump" tooltip="Size of prize: $2.1mn&#10;Market size: $6.5mn&#10;Company share: 5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20144"/>
              <a:gd name="adj2" fmla="val 1918312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5" action="ppaction://hlinksldjump" tooltip="Size of prize: $2.1mn&#10;Market size: $6.5mn&#10;Company share: 5.1%"/>
          </p:cNvPr>
          <p:cNvSpPr/>
          <p:nvPr/>
        </p:nvSpPr>
        <p:spPr>
          <a:xfrm rot="18951632">
            <a:off x="3021403" y="328328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20144"/>
              <a:gd name="adj2" fmla="val 1918312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6" action="ppaction://hlinksldjump" tooltip="Size of prize: $1.6mn&#10;Market size: $90.5mn&#10;Company share: 18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370760"/>
              <a:gd name="adj2" fmla="val 18720144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6" action="ppaction://hlinksldjump" tooltip="Size of prize: $1.6mn&#10;Market size: $90.5mn&#10;Company share: 18.3%"/>
          </p:cNvPr>
          <p:cNvSpPr/>
          <p:nvPr/>
        </p:nvSpPr>
        <p:spPr>
          <a:xfrm rot="18545451">
            <a:off x="2582280" y="28812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370760"/>
              <a:gd name="adj2" fmla="val 1872014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7" action="ppaction://hlinksldjump" tooltip="Size of prize: $1.5mn&#10;Market size: $9.0mn&#10;Company share: 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43633"/>
              <a:gd name="adj2" fmla="val 1837076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7" action="ppaction://hlinksldjump" tooltip="Size of prize: $1.5mn&#10;Market size: $9.0mn&#10;Company share: 8.4%"/>
          </p:cNvPr>
          <p:cNvSpPr/>
          <p:nvPr/>
        </p:nvSpPr>
        <p:spPr>
          <a:xfrm rot="18207197">
            <a:off x="2182481" y="258786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43633"/>
              <a:gd name="adj2" fmla="val 1837076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4.3mn&#10;Market size: $770.2mn&#10;Company share: 5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107844"/>
              <a:gd name="adj2" fmla="val 18043633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4.3mn&#10;Market size: $770.2mn&#10;Company share: 5.1%"/>
          </p:cNvPr>
          <p:cNvSpPr/>
          <p:nvPr/>
        </p:nvSpPr>
        <p:spPr>
          <a:xfrm rot="17575739">
            <a:off x="872594" y="332062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4.3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5" action="ppaction://hlinksldjump" tooltip="Size of prize: $2.5mn&#10;Market size: $78.0mn&#10;Company share: 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96142"/>
              <a:gd name="adj2" fmla="val 18043633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5" action="ppaction://hlinksldjump" tooltip="Size of prize: $2.5mn&#10;Market size: $78.0mn&#10;Company share: 6.5%"/>
          </p:cNvPr>
          <p:cNvSpPr/>
          <p:nvPr/>
        </p:nvSpPr>
        <p:spPr>
          <a:xfrm rot="17769888">
            <a:off x="1626348" y="226924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96142"/>
              <a:gd name="adj2" fmla="val 1804363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6" action="ppaction://hlinksldjump" tooltip="Size of prize: $1.7mn&#10;Market size: $487.5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30945"/>
              <a:gd name="adj2" fmla="val 17496142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6" action="ppaction://hlinksldjump" tooltip="Size of prize: $1.7mn&#10;Market size: $487.5mn&#10;Company share: 4.9%"/>
          </p:cNvPr>
          <p:cNvSpPr/>
          <p:nvPr/>
        </p:nvSpPr>
        <p:spPr>
          <a:xfrm rot="17313543">
            <a:off x="1007846" y="201479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30945"/>
              <a:gd name="adj2" fmla="val 1749614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7" action="ppaction://hlinksldjump" tooltip="Size of prize: $0.1mn&#10;Market size: $204.7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07844"/>
              <a:gd name="adj2" fmla="val 17130945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07844"/>
              <a:gd name="adj2" fmla="val 171309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0" action="ppaction://hlinksldjump" tooltip="Size of prize: $4.1mn&#10;Market size: $426.8mn&#10;Company share: 10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107844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10" action="ppaction://hlinksldjump" tooltip="Size of prize: $4.1mn&#10;Market size: $426.8mn&#10;Company share: 10.9%"/>
          </p:cNvPr>
          <p:cNvSpPr/>
          <p:nvPr/>
        </p:nvSpPr>
        <p:spPr>
          <a:xfrm rot="16653922">
            <a:off x="-100302" y="305543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4.1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7" action="ppaction://hlinksldjump" tooltip="Size of prize: $2.8mn&#10;Market size: $247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94608"/>
              <a:gd name="adj2" fmla="val 1710784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Rectangle 48">
            <a:hlinkClick r:id="rId7" action="ppaction://hlinksldjump" tooltip="Size of prize: $2.8mn&#10;Market size: $247.5mn&#10;Company share: 11.0%"/>
          </p:cNvPr>
          <p:cNvSpPr/>
          <p:nvPr/>
        </p:nvSpPr>
        <p:spPr>
          <a:xfrm rot="16801227">
            <a:off x="280388" y="182951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94608"/>
              <a:gd name="adj2" fmla="val 1710784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6" action="ppaction://hlinksldjump" tooltip="Size of prize: $0.8mn&#10;Market size: $172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09982"/>
              <a:gd name="adj2" fmla="val 16494608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Rectangle 51">
            <a:hlinkClick r:id="rId6" action="ppaction://hlinksldjump" tooltip="Size of prize: $0.8mn&#10;Market size: $172.5mn&#10;Company share: 11.0%"/>
          </p:cNvPr>
          <p:cNvSpPr/>
          <p:nvPr/>
        </p:nvSpPr>
        <p:spPr>
          <a:xfrm rot="16402295">
            <a:off x="-300379" y="176132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09982"/>
              <a:gd name="adj2" fmla="val 1649460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5" action="ppaction://hlinksldjump" tooltip="Size of prize: $0.5mn&#10;Market size: $6.8mn&#10;Company share: 1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309982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Rectangle 54">
            <a:hlinkClick r:id="rId5" action="ppaction://hlinksldjump" tooltip="Size of prize: $0.5mn&#10;Market size: $6.8mn&#10;Company share: 1.5%"/>
          </p:cNvPr>
          <p:cNvSpPr/>
          <p:nvPr/>
        </p:nvSpPr>
        <p:spPr>
          <a:xfrm rot="16254990">
            <a:off x="-516252" y="175324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17" smtClean="0">
                <a:solidFill>
                  <a:schemeClr val="tx1"/>
                </a:solidFill>
              </a:rPr>
              <a:t>Direct: 0.5</a:t>
            </a:r>
            <a:endParaRPr lang="en-IN" sz="917">
              <a:solidFill>
                <a:schemeClr val="tx1"/>
              </a:solidFill>
            </a:endParaRPr>
          </a:p>
        </p:txBody>
      </p:sp>
      <p:sp>
        <p:nvSpPr>
          <p:cNvPr id="56" name="Block Arc 5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30998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Rectangle 56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14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$22.6mn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750322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399698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$9.1mn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$10.6mn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2.6mn&#10;Market size: $237.9mn&#10;Company share: 21.3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2.6mn&#10;Market size: $237.9mn&#10;Company share: 21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2.6mn&#10;Market size: $237.9mn&#10;Company share: 21.3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22.6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0.2mn&#10;Market size: $152.3mn&#10;Company share: 13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162100"/>
              <a:gd name="adj2" fmla="val 0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0.2mn&#10;Market size: $152.3mn&#10;Company share: 13.4%"/>
          </p:cNvPr>
          <p:cNvSpPr/>
          <p:nvPr/>
        </p:nvSpPr>
        <p:spPr>
          <a:xfrm rot="20381050">
            <a:off x="2940361" y="5484916"/>
            <a:ext cx="1206501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10.2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0mn&#10;Market size: $117.9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57067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0mn&#10;Market size: $117.9mn&#10;Company share: 8.9%"/>
          </p:cNvPr>
          <p:cNvSpPr/>
          <p:nvPr/>
        </p:nvSpPr>
        <p:spPr>
          <a:xfrm rot="20878533">
            <a:off x="4334375" y="57441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6.0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57067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2.8mn&#10;Market size: $0.6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79533"/>
              <a:gd name="adj2" fmla="val 20157067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2.8mn&#10;Market size: $0.6mn&#10;Company share: 14.5%"/>
          </p:cNvPr>
          <p:cNvSpPr/>
          <p:nvPr/>
        </p:nvSpPr>
        <p:spPr>
          <a:xfrm rot="19818300">
            <a:off x="3782871" y="429682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79533"/>
              <a:gd name="adj2" fmla="val 2015706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1.3mn&#10;Market size: $33.9mn&#10;Company share: 2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62100"/>
              <a:gd name="adj2" fmla="val 19479533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1.3mn&#10;Market size: $33.9mn&#10;Company share: 29.0%"/>
          </p:cNvPr>
          <p:cNvSpPr/>
          <p:nvPr/>
        </p:nvSpPr>
        <p:spPr>
          <a:xfrm rot="19320817">
            <a:off x="3376908" y="36913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62100"/>
              <a:gd name="adj2" fmla="val 1947953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5.5mn&#10;Market size: $21.0mn&#10;Company share: 22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841648"/>
              <a:gd name="adj2" fmla="val 1916210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5.5mn&#10;Market size: $21.0mn&#10;Company share: 22.2%"/>
          </p:cNvPr>
          <p:cNvSpPr/>
          <p:nvPr/>
        </p:nvSpPr>
        <p:spPr>
          <a:xfrm rot="18501874">
            <a:off x="1744179" y="383703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6" action="ppaction://hlinksldjump" tooltip="Size of prize: $2.5mn&#10;Market size: $5.4mn&#10;Company share: 2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66466"/>
              <a:gd name="adj2" fmla="val 1916210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6" action="ppaction://hlinksldjump" tooltip="Size of prize: $2.5mn&#10;Market size: $5.4mn&#10;Company share: 26.0%"/>
          </p:cNvPr>
          <p:cNvSpPr/>
          <p:nvPr/>
        </p:nvSpPr>
        <p:spPr>
          <a:xfrm rot="18864283">
            <a:off x="2931029" y="3192491"/>
            <a:ext cx="1206500" cy="1269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66466"/>
              <a:gd name="adj2" fmla="val 1916210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5" action="ppaction://hlinksldjump" tooltip="Size of prize: $2.1mn&#10;Market size: $10.4mn&#10;Company share: 25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68400"/>
              <a:gd name="adj2" fmla="val 18566466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5" action="ppaction://hlinksldjump" tooltip="Size of prize: $2.1mn&#10;Market size: $10.4mn&#10;Company share: 25.6%"/>
          </p:cNvPr>
          <p:cNvSpPr/>
          <p:nvPr/>
        </p:nvSpPr>
        <p:spPr>
          <a:xfrm rot="18317433">
            <a:off x="2315922" y="267913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68400"/>
              <a:gd name="adj2" fmla="val 1856646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7" action="ppaction://hlinksldjump" tooltip="Size of prize: $0.9mn&#10;Market size: $5.1mn&#10;Company share: 11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41648"/>
              <a:gd name="adj2" fmla="val 1806840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7" action="ppaction://hlinksldjump" tooltip="Size of prize: $0.9mn&#10;Market size: $5.1mn&#10;Company share: 11.4%"/>
          </p:cNvPr>
          <p:cNvSpPr/>
          <p:nvPr/>
        </p:nvSpPr>
        <p:spPr>
          <a:xfrm rot="17955024">
            <a:off x="1866710" y="23954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41648"/>
              <a:gd name="adj2" fmla="val 1806840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4.0mn&#10;Market size: $12.4mn&#10;Company share: 34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879677"/>
              <a:gd name="adj2" fmla="val 17841648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4.0mn&#10;Market size: $12.4mn&#10;Company share: 34.0%"/>
          </p:cNvPr>
          <p:cNvSpPr/>
          <p:nvPr/>
        </p:nvSpPr>
        <p:spPr>
          <a:xfrm rot="17360662">
            <a:off x="652524" y="32355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5" action="ppaction://hlinksldjump" tooltip="Size of prize: $2.2mn&#10;Market size: $3.1mn&#10;Company share: 2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17286"/>
              <a:gd name="adj2" fmla="val 1784164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5" action="ppaction://hlinksldjump" tooltip="Size of prize: $2.2mn&#10;Market size: $3.1mn&#10;Company share: 20.5%"/>
          </p:cNvPr>
          <p:cNvSpPr/>
          <p:nvPr/>
        </p:nvSpPr>
        <p:spPr>
          <a:xfrm rot="17579467">
            <a:off x="1372407" y="21531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17286"/>
              <a:gd name="adj2" fmla="val 1784164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7" action="ppaction://hlinksldjump" tooltip="Size of prize: $1.2mn&#10;Market size: $8.6mn&#10;Company share: 4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19501"/>
              <a:gd name="adj2" fmla="val 17317286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7" action="ppaction://hlinksldjump" tooltip="Size of prize: $1.2mn&#10;Market size: $8.6mn&#10;Company share: 40.0%"/>
          </p:cNvPr>
          <p:cNvSpPr/>
          <p:nvPr/>
        </p:nvSpPr>
        <p:spPr>
          <a:xfrm rot="17168394">
            <a:off x="804665" y="195132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19501"/>
              <a:gd name="adj2" fmla="val 1731728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6" action="ppaction://hlinksldjump" tooltip="Size of prize: $0.6mn&#10;Market size: $0.6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79677"/>
              <a:gd name="adj2" fmla="val 17019501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6" action="ppaction://hlinksldjump" tooltip="Size of prize: $0.6mn&#10;Market size: $0.6mn&#10;Company share: 18.2%"/>
          </p:cNvPr>
          <p:cNvSpPr/>
          <p:nvPr/>
        </p:nvSpPr>
        <p:spPr>
          <a:xfrm rot="16949588">
            <a:off x="493778" y="18719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79677"/>
              <a:gd name="adj2" fmla="val 1701950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10" action="ppaction://hlinksldjump" tooltip="Size of prize: $2.8mn&#10;Market size: $52.2mn&#10;Company share: 40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879677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Rectangle 47">
            <a:hlinkClick r:id="rId10" action="ppaction://hlinksldjump" tooltip="Size of prize: $2.8mn&#10;Market size: $52.2mn&#10;Company share: 40.7%"/>
          </p:cNvPr>
          <p:cNvSpPr/>
          <p:nvPr/>
        </p:nvSpPr>
        <p:spPr>
          <a:xfrm rot="16539838">
            <a:off x="-224636" y="30410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6" action="ppaction://hlinksldjump" tooltip="Size of prize: $1.6mn&#10;Market size: $13.0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97312"/>
              <a:gd name="adj2" fmla="val 16879677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Rectangle 49">
            <a:hlinkClick r:id="rId6" action="ppaction://hlinksldjump" tooltip="Size of prize: $1.6mn&#10;Market size: $13.0mn&#10;Company share: 31.0%"/>
          </p:cNvPr>
          <p:cNvSpPr/>
          <p:nvPr/>
        </p:nvSpPr>
        <p:spPr>
          <a:xfrm rot="16688494">
            <a:off x="117131" y="180341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97312"/>
              <a:gd name="adj2" fmla="val 1687967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5" action="ppaction://hlinksldjump" tooltip="Size of prize: $1.1mn&#10;Market size: $18.7mn&#10;Company share: 3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43759"/>
              <a:gd name="adj2" fmla="val 16497312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5" action="ppaction://hlinksldjump" tooltip="Size of prize: $1.1mn&#10;Market size: $18.7mn&#10;Company share: 34.7%"/>
          </p:cNvPr>
          <p:cNvSpPr/>
          <p:nvPr/>
        </p:nvSpPr>
        <p:spPr>
          <a:xfrm rot="16370535">
            <a:off x="-346891" y="17588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43759"/>
              <a:gd name="adj2" fmla="val 1649731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7" action="ppaction://hlinksldjump" tooltip="Size of prize: $0.2mn&#10;Market size: $20.6mn&#10;Company share: 5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43759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7" action="ppaction://hlinksldjump" tooltip="Size of prize: $0.2mn&#10;Market size: $20.6mn&#10;Company share: 52.3%"/>
          </p:cNvPr>
          <p:cNvSpPr/>
          <p:nvPr/>
        </p:nvSpPr>
        <p:spPr>
          <a:xfrm rot="16221879">
            <a:off x="-564811" y="17527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65" smtClean="0">
                <a:solidFill>
                  <a:schemeClr val="tx1"/>
                </a:solidFill>
              </a:rPr>
              <a:t>Partners: 0.2</a:t>
            </a:r>
            <a:endParaRPr lang="en-IN" sz="365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4375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16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$22.1mn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782968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$4.8mn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9604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$0.1mn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$17.2mn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2.1mn&#10;Market size: $255.3mn&#10;Company share: 6.7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2.1mn&#10;Market size: $255.3mn&#10;Company share: 6.7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2.1mn&#10;Market size: $255.3mn&#10;Company share: 6.7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22.1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0.6mn&#10;Market size: $50.3mn&#10;Company share: 10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011545"/>
              <a:gd name="adj2" fmla="val 0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0.6mn&#10;Market size: $50.3mn&#10;Company share: 10.4%"/>
          </p:cNvPr>
          <p:cNvSpPr/>
          <p:nvPr/>
        </p:nvSpPr>
        <p:spPr>
          <a:xfrm rot="20305772">
            <a:off x="2910839" y="540777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8mn&#10;Market size: $17.8mn&#10;Company share: 9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39293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8mn&#10;Market size: $17.8mn&#10;Company share: 9.8%"/>
          </p:cNvPr>
          <p:cNvSpPr/>
          <p:nvPr/>
        </p:nvSpPr>
        <p:spPr>
          <a:xfrm rot="20769646">
            <a:off x="4298638" y="558848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6.8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39293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2.9mn&#10;Market size: $4.8mn&#10;Company share: 26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223390"/>
              <a:gd name="adj2" fmla="val 19939293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2.9mn&#10;Market size: $4.8mn&#10;Company share: 26.8%"/>
          </p:cNvPr>
          <p:cNvSpPr/>
          <p:nvPr/>
        </p:nvSpPr>
        <p:spPr>
          <a:xfrm rot="19581341">
            <a:off x="3600447" y="400110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223390"/>
              <a:gd name="adj2" fmla="val 1993929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9mn&#10;Market size: $27.7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11545"/>
              <a:gd name="adj2" fmla="val 1922339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9mn&#10;Market size: $27.7mn&#10;Company share: 7.9%"/>
          </p:cNvPr>
          <p:cNvSpPr/>
          <p:nvPr/>
        </p:nvSpPr>
        <p:spPr>
          <a:xfrm rot="19117467">
            <a:off x="3186508" y="346184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11545"/>
              <a:gd name="adj2" fmla="val 1922339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6.2mn&#10;Market size: $33.8mn&#10;Company share: 7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501029"/>
              <a:gd name="adj2" fmla="val 19011545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6.2mn&#10;Market size: $33.8mn&#10;Company share: 7.0%"/>
          </p:cNvPr>
          <p:cNvSpPr/>
          <p:nvPr/>
        </p:nvSpPr>
        <p:spPr>
          <a:xfrm rot="18256287">
            <a:off x="1527111" y="367748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6.2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6" action="ppaction://hlinksldjump" tooltip="Size of prize: $4.0mn&#10;Market size: $13.6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30108"/>
              <a:gd name="adj2" fmla="val 19011545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6" action="ppaction://hlinksldjump" tooltip="Size of prize: $4.0mn&#10;Market size: $13.6mn&#10;Company share: 3.7%"/>
          </p:cNvPr>
          <p:cNvSpPr/>
          <p:nvPr/>
        </p:nvSpPr>
        <p:spPr>
          <a:xfrm rot="18520827">
            <a:off x="2554168" y="285857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30108"/>
              <a:gd name="adj2" fmla="val 190115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5" action="ppaction://hlinksldjump" tooltip="Size of prize: $1.5mn&#10;Market size: $16.9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69077"/>
              <a:gd name="adj2" fmla="val 1803010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5" action="ppaction://hlinksldjump" tooltip="Size of prize: $1.5mn&#10;Market size: $16.9mn&#10;Company share: 7.9%"/>
          </p:cNvPr>
          <p:cNvSpPr/>
          <p:nvPr/>
        </p:nvSpPr>
        <p:spPr>
          <a:xfrm rot="17849594">
            <a:off x="1730661" y="23220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69077"/>
              <a:gd name="adj2" fmla="val 1803010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7" action="ppaction://hlinksldjump" tooltip="Size of prize: $0.7mn&#10;Market size: $3.3mn&#10;Company share: 1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01029"/>
              <a:gd name="adj2" fmla="val 17669077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7" action="ppaction://hlinksldjump" tooltip="Size of prize: $0.7mn&#10;Market size: $3.3mn&#10;Company share: 15.8%"/>
          </p:cNvPr>
          <p:cNvSpPr/>
          <p:nvPr/>
        </p:nvSpPr>
        <p:spPr>
          <a:xfrm rot="17585054">
            <a:off x="1379947" y="215630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01029"/>
              <a:gd name="adj2" fmla="val 1766907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3.6mn&#10;Market size: $149.5mn&#10;Company share: 4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624924"/>
              <a:gd name="adj2" fmla="val 17501029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3.6mn&#10;Market size: $149.5mn&#10;Company share: 4.5%"/>
          </p:cNvPr>
          <p:cNvSpPr/>
          <p:nvPr/>
        </p:nvSpPr>
        <p:spPr>
          <a:xfrm rot="17062976">
            <a:off x="340045" y="314082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3.6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7" action="ppaction://hlinksldjump" tooltip="Size of prize: $3.3mn&#10;Market size: $67.7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83212"/>
              <a:gd name="adj2" fmla="val 17501029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7" action="ppaction://hlinksldjump" tooltip="Size of prize: $3.3mn&#10;Market size: $67.7mn&#10;Company share: 3.1%"/>
          </p:cNvPr>
          <p:cNvSpPr/>
          <p:nvPr/>
        </p:nvSpPr>
        <p:spPr>
          <a:xfrm rot="17092121">
            <a:off x="696874" y="19214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3.3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83212"/>
              <a:gd name="adj2" fmla="val 1750102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6" action="ppaction://hlinksldjump" tooltip="Size of prize: $0.2mn&#10;Market size: $1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39384"/>
              <a:gd name="adj2" fmla="val 16683212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6" action="ppaction://hlinksldjump" tooltip="Size of prize: $0.2mn&#10;Market size: $1.4mn&#10;Company share: 3.7%"/>
          </p:cNvPr>
          <p:cNvSpPr/>
          <p:nvPr/>
        </p:nvSpPr>
        <p:spPr>
          <a:xfrm rot="16661298">
            <a:off x="77625" y="179792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65" smtClean="0">
                <a:solidFill>
                  <a:schemeClr val="tx1"/>
                </a:solidFill>
              </a:rPr>
              <a:t>Direct: 0.2</a:t>
            </a:r>
            <a:endParaRPr lang="en-IN" sz="365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39384"/>
              <a:gd name="adj2" fmla="val 1668321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5" action="ppaction://hlinksldjump" tooltip="Size of prize: $0.1mn&#10;Market size: $80.4mn&#10;Company share: 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24924"/>
              <a:gd name="adj2" fmla="val 1663938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24924"/>
              <a:gd name="adj2" fmla="val 1663938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0" action="ppaction://hlinksldjump" tooltip="Size of prize: $1.7mn&#10;Market size: $21.7mn&#10;Company share: 12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624924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10" action="ppaction://hlinksldjump" tooltip="Size of prize: $1.7mn&#10;Market size: $21.7mn&#10;Company share: 12.8%"/>
          </p:cNvPr>
          <p:cNvSpPr/>
          <p:nvPr/>
        </p:nvSpPr>
        <p:spPr>
          <a:xfrm rot="16412461">
            <a:off x="-363935" y="30298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1.7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5" action="ppaction://hlinksldjump" tooltip="Size of prize: $0.9mn&#10;Market size: $3.1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02758"/>
              <a:gd name="adj2" fmla="val 16624924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Rectangle 48">
            <a:hlinkClick r:id="rId5" action="ppaction://hlinksldjump" tooltip="Size of prize: $0.9mn&#10;Market size: $3.1mn&#10;Company share: 4.3%"/>
          </p:cNvPr>
          <p:cNvSpPr/>
          <p:nvPr/>
        </p:nvSpPr>
        <p:spPr>
          <a:xfrm rot="16513841">
            <a:off x="-137251" y="177359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02758"/>
              <a:gd name="adj2" fmla="val 1662492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7" action="ppaction://hlinksldjump" tooltip="Size of prize: $0.7mn&#10;Market size: $18.0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6012"/>
              <a:gd name="adj2" fmla="val 16402758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Rectangle 51">
            <a:hlinkClick r:id="rId7" action="ppaction://hlinksldjump" tooltip="Size of prize: $0.7mn&#10;Market size: $18.0mn&#10;Company share: 14.5%"/>
          </p:cNvPr>
          <p:cNvSpPr/>
          <p:nvPr/>
        </p:nvSpPr>
        <p:spPr>
          <a:xfrm rot="16314386">
            <a:off x="-429170" y="17553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6012"/>
              <a:gd name="adj2" fmla="val 1640275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6" action="ppaction://hlinksldjump" tooltip="Size of prize: $0.1mn&#10;Market size: $0.6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26012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2601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3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$20.9mn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428512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79400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$15.0mn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668879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0.9mn&#10;Market size: $549.3mn&#10;Company share: 22.3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0.9mn&#10;Market size: $549.3mn&#10;Company share: 22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0.9mn&#10;Market size: $549.3mn&#10;Company share: 22.3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20.9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4.2mn&#10;Market size: $69.4mn&#10;Company share: 66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915188"/>
              <a:gd name="adj2" fmla="val 0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4.2mn&#10;Market size: $69.4mn&#10;Company share: 66.9%"/>
          </p:cNvPr>
          <p:cNvSpPr/>
          <p:nvPr/>
        </p:nvSpPr>
        <p:spPr>
          <a:xfrm rot="19757595">
            <a:off x="2646149" y="486840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14.2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7.1mn&#10;Market size: $62.7mn&#10;Company share: 68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57685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7.1mn&#10;Market size: $62.7mn&#10;Company share: 68.6%"/>
          </p:cNvPr>
          <p:cNvSpPr/>
          <p:nvPr/>
        </p:nvSpPr>
        <p:spPr>
          <a:xfrm rot="20678842">
            <a:off x="4265078" y="54596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7.1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57685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5.5mn&#10;Market size: $1.0mn&#10;Company share: 5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340050"/>
              <a:gd name="adj2" fmla="val 19757685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5.5mn&#10;Market size: $1.0mn&#10;Company share: 54.8%"/>
          </p:cNvPr>
          <p:cNvSpPr/>
          <p:nvPr/>
        </p:nvSpPr>
        <p:spPr>
          <a:xfrm rot="19048868">
            <a:off x="3119256" y="338701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340050"/>
              <a:gd name="adj2" fmla="val 1975768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1.6mn&#10;Market size: $5.7mn&#10;Company share: 49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15188"/>
              <a:gd name="adj2" fmla="val 1834005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1.6mn&#10;Market size: $5.7mn&#10;Company share: 49.7%"/>
          </p:cNvPr>
          <p:cNvSpPr/>
          <p:nvPr/>
        </p:nvSpPr>
        <p:spPr>
          <a:xfrm rot="18127619">
            <a:off x="2084370" y="252465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15188"/>
              <a:gd name="adj2" fmla="val 1834005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3.5mn&#10;Market size: $206.2mn&#10;Company share: 2.3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007702"/>
              <a:gd name="adj2" fmla="val 17915188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3.5mn&#10;Market size: $206.2mn&#10;Company share: 2.3%"/>
          </p:cNvPr>
          <p:cNvSpPr/>
          <p:nvPr/>
        </p:nvSpPr>
        <p:spPr>
          <a:xfrm rot="17461445">
            <a:off x="756308" y="327369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3.5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7" action="ppaction://hlinksldjump" tooltip="Size of prize: $1.8mn&#10;Market size: $52.5mn&#10;Company share: 9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39194"/>
              <a:gd name="adj2" fmla="val 1791518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7" action="ppaction://hlinksldjump" tooltip="Size of prize: $1.8mn&#10;Market size: $52.5mn&#10;Company share: 9.1%"/>
          </p:cNvPr>
          <p:cNvSpPr/>
          <p:nvPr/>
        </p:nvSpPr>
        <p:spPr>
          <a:xfrm rot="17677191">
            <a:off x="1503534" y="221095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39194"/>
              <a:gd name="adj2" fmla="val 1791518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5" action="ppaction://hlinksldjump" tooltip="Size of prize: $1.7mn&#10;Market size: $153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07702"/>
              <a:gd name="adj2" fmla="val 17439194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5" action="ppaction://hlinksldjump" tooltip="Size of prize: $1.7mn&#10;Market size: $153.7mn&#10;Company share: 0.0%"/>
          </p:cNvPr>
          <p:cNvSpPr/>
          <p:nvPr/>
        </p:nvSpPr>
        <p:spPr>
          <a:xfrm rot="17223448">
            <a:off x="882044" y="19743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07702"/>
              <a:gd name="adj2" fmla="val 1743919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9" action="ppaction://hlinksldjump" tooltip="Size of prize: $1.6mn&#10;Market size: $228.2mn&#10;Company share: 22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584820"/>
              <a:gd name="adj2" fmla="val 17007702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9" action="ppaction://hlinksldjump" tooltip="Size of prize: $1.6mn&#10;Market size: $228.2mn&#10;Company share: 22.7%"/>
          </p:cNvPr>
          <p:cNvSpPr/>
          <p:nvPr/>
        </p:nvSpPr>
        <p:spPr>
          <a:xfrm rot="16796261">
            <a:off x="54043" y="307919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6" action="ppaction://hlinksldjump" tooltip="Size of prize: $0.6mn&#10;Market size: $0.5mn&#10;Company share: 33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49737"/>
              <a:gd name="adj2" fmla="val 17007702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Rectangle 35">
            <a:hlinkClick r:id="rId6" action="ppaction://hlinksldjump" tooltip="Size of prize: $0.6mn&#10;Market size: $0.5mn&#10;Company share: 33.2%"/>
          </p:cNvPr>
          <p:cNvSpPr/>
          <p:nvPr/>
        </p:nvSpPr>
        <p:spPr>
          <a:xfrm rot="16928719">
            <a:off x="463875" y="186545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49737"/>
              <a:gd name="adj2" fmla="val 1700770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5" action="ppaction://hlinksldjump" tooltip="Size of prize: $0.5mn&#10;Market size: $63.3mn&#10;Company share: 28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08506"/>
              <a:gd name="adj2" fmla="val 16849737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5" action="ppaction://hlinksldjump" tooltip="Size of prize: $0.5mn&#10;Market size: $63.3mn&#10;Company share: 28.7%"/>
          </p:cNvPr>
          <p:cNvSpPr/>
          <p:nvPr/>
        </p:nvSpPr>
        <p:spPr>
          <a:xfrm rot="16779122">
            <a:off x="248445" y="182397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08506"/>
              <a:gd name="adj2" fmla="val 1684973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7" action="ppaction://hlinksldjump" tooltip="Size of prize: $0.5mn&#10;Market size: $164.4mn&#10;Company share: 2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84820"/>
              <a:gd name="adj2" fmla="val 16708506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7" action="ppaction://hlinksldjump" tooltip="Size of prize: $0.5mn&#10;Market size: $164.4mn&#10;Company share: 20.4%"/>
          </p:cNvPr>
          <p:cNvSpPr/>
          <p:nvPr/>
        </p:nvSpPr>
        <p:spPr>
          <a:xfrm rot="16646664">
            <a:off x="56348" y="179509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84820"/>
              <a:gd name="adj2" fmla="val 1670850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10" action="ppaction://hlinksldjump" tooltip="Size of prize: $1.5mn&#10;Market size: $45.5mn&#10;Company share: 42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58482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10" action="ppaction://hlinksldjump" tooltip="Size of prize: $1.5mn&#10;Market size: $45.5mn&#10;Company share: 42.9%"/>
          </p:cNvPr>
          <p:cNvSpPr/>
          <p:nvPr/>
        </p:nvSpPr>
        <p:spPr>
          <a:xfrm rot="16392411">
            <a:off x="-385898" y="302850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5" action="ppaction://hlinksldjump" tooltip="Size of prize: $1.2mn&#10;Market size: $28.3mn&#10;Company share: 2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71835"/>
              <a:gd name="adj2" fmla="val 1658482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5" action="ppaction://hlinksldjump" tooltip="Size of prize: $1.2mn&#10;Market size: $28.3mn&#10;Company share: 24.8%"/>
          </p:cNvPr>
          <p:cNvSpPr/>
          <p:nvPr/>
        </p:nvSpPr>
        <p:spPr>
          <a:xfrm rot="16428327">
            <a:off x="-262274" y="176371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71835"/>
              <a:gd name="adj2" fmla="val 1658482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7" action="ppaction://hlinksldjump" tooltip="Size of prize: $0.3mn&#10;Market size: $17.2mn&#10;Company share: 72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71835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Rectangle 49">
            <a:hlinkClick r:id="rId7" action="ppaction://hlinksldjump" tooltip="Size of prize: $0.3mn&#10;Market size: $17.2mn&#10;Company share: 72.9%"/>
          </p:cNvPr>
          <p:cNvSpPr/>
          <p:nvPr/>
        </p:nvSpPr>
        <p:spPr>
          <a:xfrm rot="16235918">
            <a:off x="-544224" y="175287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99" smtClean="0">
                <a:solidFill>
                  <a:schemeClr val="tx1"/>
                </a:solidFill>
              </a:rPr>
              <a:t>Stores: 0.3</a:t>
            </a:r>
            <a:endParaRPr lang="en-IN" sz="599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7183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Rectangle 51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Worldwide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$288.0mn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357135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$68.9mn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1519779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$77.2mn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$141.9mn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" name="Rectangle 10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87.0mn&#10;Market size: $1,810.0mn&#10;Company share: 10.8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9968677"/>
              <a:gd name="adj2" fmla="val 0"/>
              <a:gd name="adj3" fmla="val 1938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87.0mn&#10;Market size: $1,810.0mn&#10;Company share: 10.8%"/>
          </p:cNvPr>
          <p:cNvSpPr/>
          <p:nvPr/>
        </p:nvSpPr>
        <p:spPr>
          <a:xfrm rot="20784338">
            <a:off x="1834907" y="620643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87.0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34.4mn&#10;Market size: $820.4mn&#10;Company share: 14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20955543"/>
              <a:gd name="adj2" fmla="val 0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34.4mn&#10;Market size: $820.4mn&#10;Company share: 14.5%"/>
          </p:cNvPr>
          <p:cNvSpPr/>
          <p:nvPr/>
        </p:nvSpPr>
        <p:spPr>
          <a:xfrm rot="21277771">
            <a:off x="3158443" y="644146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34.4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2mn&#10;Market size: $24.0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482978"/>
              <a:gd name="adj2" fmla="val 0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2mn&#10;Market size: $24.0mn&#10;Company share: 3.7%"/>
          </p:cNvPr>
          <p:cNvSpPr/>
          <p:nvPr/>
        </p:nvSpPr>
        <p:spPr>
          <a:xfrm rot="21541489">
            <a:off x="4444270" y="67086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75" smtClean="0">
                <a:solidFill>
                  <a:schemeClr val="tx1"/>
                </a:solidFill>
              </a:rPr>
              <a:t>Product 9: 6.2</a:t>
            </a:r>
            <a:endParaRPr lang="en-IN" sz="975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482978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5.4mn&#10;Market size: $11.8mn&#10;Company share: 18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381144"/>
              <a:gd name="adj2" fmla="val 21482978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5.4mn&#10;Market size: $11.8mn&#10;Company share: 18.5%"/>
          </p:cNvPr>
          <p:cNvSpPr/>
          <p:nvPr/>
        </p:nvSpPr>
        <p:spPr>
          <a:xfrm rot="21432061">
            <a:off x="4438985" y="654829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49" smtClean="0">
                <a:solidFill>
                  <a:schemeClr val="tx1"/>
                </a:solidFill>
              </a:rPr>
              <a:t>Product 10: 5.4</a:t>
            </a:r>
            <a:endParaRPr lang="en-IN" sz="849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381144"/>
              <a:gd name="adj2" fmla="val 2148297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5.1mn&#10;Market size: $14.3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284818"/>
              <a:gd name="adj2" fmla="val 21381144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5.1mn&#10;Market size: $14.3mn&#10;Company share: 3.0%"/>
          </p:cNvPr>
          <p:cNvSpPr/>
          <p:nvPr/>
        </p:nvSpPr>
        <p:spPr>
          <a:xfrm rot="21332981">
            <a:off x="4429799" y="640327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03" smtClean="0">
                <a:solidFill>
                  <a:schemeClr val="tx1"/>
                </a:solidFill>
              </a:rPr>
              <a:t>Product 7: 5.1</a:t>
            </a:r>
            <a:endParaRPr lang="en-IN" sz="803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284818"/>
              <a:gd name="adj2" fmla="val 2138114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4.8mn&#10;Market size: $45.4mn&#10;Company share: 3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194022"/>
              <a:gd name="adj2" fmla="val 21284818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4.8mn&#10;Market size: $45.4mn&#10;Company share: 30.1%"/>
          </p:cNvPr>
          <p:cNvSpPr/>
          <p:nvPr/>
        </p:nvSpPr>
        <p:spPr>
          <a:xfrm rot="21239420">
            <a:off x="4417291" y="626663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57" smtClean="0">
                <a:solidFill>
                  <a:schemeClr val="tx1"/>
                </a:solidFill>
              </a:rPr>
              <a:t>Product 15: 4.8</a:t>
            </a:r>
            <a:endParaRPr lang="en-IN" sz="757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194022"/>
              <a:gd name="adj2" fmla="val 2128481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3.1mn&#10;Market size: $76.3mn&#10;Company share: 1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136464"/>
              <a:gd name="adj2" fmla="val 21194022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3.1mn&#10;Market size: $76.3mn&#10;Company share: 16.4%"/>
          </p:cNvPr>
          <p:cNvSpPr/>
          <p:nvPr/>
        </p:nvSpPr>
        <p:spPr>
          <a:xfrm rot="21165244">
            <a:off x="4404735" y="615857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80" smtClean="0">
                <a:solidFill>
                  <a:schemeClr val="tx1"/>
                </a:solidFill>
              </a:rPr>
              <a:t>Product 8: 3.1</a:t>
            </a:r>
            <a:endParaRPr lang="en-IN" sz="48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136464"/>
              <a:gd name="adj2" fmla="val 2119402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2.1mn&#10;Market size: $10.4mn&#10;Company share: 25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097409"/>
              <a:gd name="adj2" fmla="val 2113646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2.1mn&#10;Market size: $10.4mn&#10;Company share: 25.6%"/>
          </p:cNvPr>
          <p:cNvSpPr/>
          <p:nvPr/>
        </p:nvSpPr>
        <p:spPr>
          <a:xfrm rot="21116937">
            <a:off x="4395305" y="608835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25" smtClean="0">
                <a:solidFill>
                  <a:schemeClr val="tx1"/>
                </a:solidFill>
              </a:rPr>
              <a:t>Product 14: 2.1</a:t>
            </a:r>
            <a:endParaRPr lang="en-IN" sz="325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097409"/>
              <a:gd name="adj2" fmla="val 2113646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7mn&#10;Market size: $71.7mn&#10;Company share: 9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064949"/>
              <a:gd name="adj2" fmla="val 21097409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064949"/>
              <a:gd name="adj2" fmla="val 2109740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12" action="ppaction://hlinksldjump" tooltip="Size of prize: $1.6mn&#10;Market size: $20.9mn&#10;Company share: 3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035165"/>
              <a:gd name="adj2" fmla="val 21064949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035165"/>
              <a:gd name="adj2" fmla="val 2106494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13" action="ppaction://hlinksldjump" tooltip="Size of prize: $1.5mn&#10;Market size: $16.9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007455"/>
              <a:gd name="adj2" fmla="val 21035165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007455"/>
              <a:gd name="adj2" fmla="val 2103516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4" action="ppaction://hlinksldjump" tooltip="Size of prize: $1.3mn&#10;Market size: $151.7mn&#10;Company share: 22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83410"/>
              <a:gd name="adj2" fmla="val 21007455"/>
              <a:gd name="adj3" fmla="val 10674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83410"/>
              <a:gd name="adj2" fmla="val 2100745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15" action="ppaction://hlinksldjump" tooltip="Size of prize: $1.0mn&#10;Market size: $75.0mn&#10;Company share: 7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64590"/>
              <a:gd name="adj2" fmla="val 20983410"/>
              <a:gd name="adj3" fmla="val 10674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64590"/>
              <a:gd name="adj2" fmla="val 2098341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16" action="ppaction://hlinksldjump" tooltip="Size of prize: $0.3mn&#10;Market size: $17.2mn&#10;Company share: 72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59382"/>
              <a:gd name="adj2" fmla="val 20964590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59382"/>
              <a:gd name="adj2" fmla="val 2096459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7" action="ppaction://hlinksldjump" tooltip="Size of prize: $0.2mn&#10;Market size: $4.6mn&#10;Company share: 3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55675"/>
              <a:gd name="adj2" fmla="val 20959382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55675"/>
              <a:gd name="adj2" fmla="val 2095938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18" action="ppaction://hlinksldjump" tooltip="Size of prize: $0.0mn&#10;Market size: $33.3mn&#10;Company share: 5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55543"/>
              <a:gd name="adj2" fmla="val 20955675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55543"/>
              <a:gd name="adj2" fmla="val 2095567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19" action="ppaction://hlinksldjump" tooltip="Size of prize: $29.2mn&#10;Market size: $782.8mn&#10;Company share: 7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20408365"/>
              <a:gd name="adj2" fmla="val 20955543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Rectangle 50">
            <a:hlinkClick r:id="rId19" action="ppaction://hlinksldjump" tooltip="Size of prize: $29.2mn&#10;Market size: $782.8mn&#10;Company share: 7.4%"/>
          </p:cNvPr>
          <p:cNvSpPr/>
          <p:nvPr/>
        </p:nvSpPr>
        <p:spPr>
          <a:xfrm rot="20681953">
            <a:off x="3041301" y="579914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29.2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8" action="ppaction://hlinksldjump" tooltip="Size of prize: $6.7mn&#10;Market size: $53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829558"/>
              <a:gd name="adj2" fmla="val 20955543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8" action="ppaction://hlinksldjump" tooltip="Size of prize: $6.7mn&#10;Market size: $53.7mn&#10;Company share: 14.4%"/>
          </p:cNvPr>
          <p:cNvSpPr/>
          <p:nvPr/>
        </p:nvSpPr>
        <p:spPr>
          <a:xfrm rot="20892550">
            <a:off x="4338617" y="576424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6.7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829558"/>
              <a:gd name="adj2" fmla="val 2095554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11" action="ppaction://hlinksldjump" tooltip="Size of prize: $4.1mn&#10;Market size: $59.5mn&#10;Company share: 11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752955"/>
              <a:gd name="adj2" fmla="val 20829558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11" action="ppaction://hlinksldjump" tooltip="Size of prize: $4.1mn&#10;Market size: $59.5mn&#10;Company share: 11.3%"/>
          </p:cNvPr>
          <p:cNvSpPr/>
          <p:nvPr/>
        </p:nvSpPr>
        <p:spPr>
          <a:xfrm rot="20791256">
            <a:off x="4306122" y="561928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38" smtClean="0">
                <a:solidFill>
                  <a:schemeClr val="tx1"/>
                </a:solidFill>
              </a:rPr>
              <a:t>Product 17: 4.1</a:t>
            </a:r>
            <a:endParaRPr lang="en-IN" sz="638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752955"/>
              <a:gd name="adj2" fmla="val 2082955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Block Arc 57">
            <a:hlinkClick r:id="rId17" action="ppaction://hlinksldjump" tooltip="Size of prize: $3.4mn&#10;Market size: $11.0mn&#10;Company share: 2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688975"/>
              <a:gd name="adj2" fmla="val 20752955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9" name="Rectangle 58">
            <a:hlinkClick r:id="rId17" action="ppaction://hlinksldjump" tooltip="Size of prize: $3.4mn&#10;Market size: $11.0mn&#10;Company share: 22.8%"/>
          </p:cNvPr>
          <p:cNvSpPr/>
          <p:nvPr/>
        </p:nvSpPr>
        <p:spPr>
          <a:xfrm rot="20720966">
            <a:off x="4281069" y="551928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33" smtClean="0">
                <a:solidFill>
                  <a:schemeClr val="tx1"/>
                </a:solidFill>
              </a:rPr>
              <a:t>Product 6: 3.4</a:t>
            </a:r>
            <a:endParaRPr lang="en-IN" sz="533">
              <a:solidFill>
                <a:schemeClr val="tx1"/>
              </a:solidFill>
            </a:endParaRPr>
          </a:p>
        </p:txBody>
      </p:sp>
      <p:sp>
        <p:nvSpPr>
          <p:cNvPr id="60" name="Block Arc 59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688975"/>
              <a:gd name="adj2" fmla="val 2075295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1" name="Block Arc 60">
            <a:hlinkClick r:id="rId18" action="ppaction://hlinksldjump" tooltip="Size of prize: $3.2mn&#10;Market size: $10.4mn&#10;Company share: 3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629132"/>
              <a:gd name="adj2" fmla="val 20688975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2" name="Rectangle 61">
            <a:hlinkClick r:id="rId18" action="ppaction://hlinksldjump" tooltip="Size of prize: $3.2mn&#10;Market size: $10.4mn&#10;Company share: 34.2%"/>
          </p:cNvPr>
          <p:cNvSpPr/>
          <p:nvPr/>
        </p:nvSpPr>
        <p:spPr>
          <a:xfrm rot="20659054">
            <a:off x="4257313" y="543164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99" smtClean="0">
                <a:solidFill>
                  <a:schemeClr val="tx1"/>
                </a:solidFill>
              </a:rPr>
              <a:t>Product 1: 3.2</a:t>
            </a:r>
            <a:endParaRPr lang="en-IN" sz="499">
              <a:solidFill>
                <a:schemeClr val="tx1"/>
              </a:solidFill>
            </a:endParaRPr>
          </a:p>
        </p:txBody>
      </p:sp>
      <p:sp>
        <p:nvSpPr>
          <p:cNvPr id="63" name="Block Arc 6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629132"/>
              <a:gd name="adj2" fmla="val 2068897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4" name="Block Arc 63">
            <a:hlinkClick r:id="rId7" action="ppaction://hlinksldjump" tooltip="Size of prize: $2.9mn&#10;Market size: $2.2mn&#10;Company share: 2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74246"/>
              <a:gd name="adj2" fmla="val 20629132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5" name="Rectangle 64">
            <a:hlinkClick r:id="rId7" action="ppaction://hlinksldjump" tooltip="Size of prize: $2.9mn&#10;Market size: $2.2mn&#10;Company share: 2.4%"/>
          </p:cNvPr>
          <p:cNvSpPr/>
          <p:nvPr/>
        </p:nvSpPr>
        <p:spPr>
          <a:xfrm rot="20601689">
            <a:off x="4233897" y="53508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57" smtClean="0">
                <a:solidFill>
                  <a:schemeClr val="tx1"/>
                </a:solidFill>
              </a:rPr>
              <a:t>Product 7: 2.9</a:t>
            </a:r>
            <a:endParaRPr lang="en-IN" sz="457">
              <a:solidFill>
                <a:schemeClr val="tx1"/>
              </a:solidFill>
            </a:endParaRPr>
          </a:p>
        </p:txBody>
      </p:sp>
      <p:sp>
        <p:nvSpPr>
          <p:cNvPr id="66" name="Block Arc 65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74246"/>
              <a:gd name="adj2" fmla="val 2062913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Block Arc 66">
            <a:hlinkClick r:id="rId12" action="ppaction://hlinksldjump" tooltip="Size of prize: $2.4mn&#10;Market size: $22.4mn&#10;Company share: 1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28726"/>
              <a:gd name="adj2" fmla="val 20574246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8" name="Rectangle 67">
            <a:hlinkClick r:id="rId12" action="ppaction://hlinksldjump" tooltip="Size of prize: $2.4mn&#10;Market size: $22.4mn&#10;Company share: 10.5%"/>
          </p:cNvPr>
          <p:cNvSpPr/>
          <p:nvPr/>
        </p:nvSpPr>
        <p:spPr>
          <a:xfrm rot="20551485">
            <a:off x="4212300" y="528045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79" smtClean="0">
                <a:solidFill>
                  <a:schemeClr val="tx1"/>
                </a:solidFill>
              </a:rPr>
              <a:t>Product 11: 2.4</a:t>
            </a:r>
            <a:endParaRPr lang="en-IN" sz="379">
              <a:solidFill>
                <a:schemeClr val="tx1"/>
              </a:solidFill>
            </a:endParaRPr>
          </a:p>
        </p:txBody>
      </p:sp>
      <p:sp>
        <p:nvSpPr>
          <p:cNvPr id="69" name="Block Arc 68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28726"/>
              <a:gd name="adj2" fmla="val 2057424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0" name="Block Arc 69">
            <a:hlinkClick r:id="rId5" action="ppaction://hlinksldjump" tooltip="Size of prize: $1.5mn&#10;Market size: $16.7mn&#10;Company share: 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01042"/>
              <a:gd name="adj2" fmla="val 20528726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01042"/>
              <a:gd name="adj2" fmla="val 205287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Block Arc 71">
            <a:hlinkClick r:id="rId16" action="ppaction://hlinksldjump" tooltip="Size of prize: $1.2mn&#10;Market size: $28.3mn&#10;Company share: 2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78354"/>
              <a:gd name="adj2" fmla="val 20501042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Block Arc 72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78354"/>
              <a:gd name="adj2" fmla="val 2050104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14" action="ppaction://hlinksldjump" tooltip="Size of prize: $1.0mn&#10;Market size: $169.1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58938"/>
              <a:gd name="adj2" fmla="val 20478354"/>
              <a:gd name="adj3" fmla="val 10674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58938"/>
              <a:gd name="adj2" fmla="val 2047835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Block Arc 75">
            <a:hlinkClick r:id="rId10" action="ppaction://hlinksldjump" tooltip="Size of prize: $0.9mn&#10;Market size: $5.1mn&#10;Company share: 11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41158"/>
              <a:gd name="adj2" fmla="val 20458938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41158"/>
              <a:gd name="adj2" fmla="val 2045893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13" action="ppaction://hlinksldjump" tooltip="Size of prize: $0.7mn&#10;Market size: $3.3mn&#10;Company share: 1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28260"/>
              <a:gd name="adj2" fmla="val 20441158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Block Arc 78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28260"/>
              <a:gd name="adj2" fmla="val 2044115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15" action="ppaction://hlinksldjump" tooltip="Size of prize: $0.5mn&#10;Market size: $144.8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19581"/>
              <a:gd name="adj2" fmla="val 20428260"/>
              <a:gd name="adj3" fmla="val 10674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19581"/>
              <a:gd name="adj2" fmla="val 2042826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Block Arc 81">
            <a:hlinkClick r:id="rId9" action="ppaction://hlinksldjump" tooltip="Size of prize: $0.4mn&#10;Market size: $46.5mn&#10;Company share: 1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11183"/>
              <a:gd name="adj2" fmla="val 20419581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11183"/>
              <a:gd name="adj2" fmla="val 2041958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6" action="ppaction://hlinksldjump" tooltip="Size of prize: $0.2mn&#10;Market size: $17.6mn&#10;Company share: 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08365"/>
              <a:gd name="adj2" fmla="val 2041118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Block Arc 8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08365"/>
              <a:gd name="adj2" fmla="val 204111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20" action="ppaction://hlinksldjump" tooltip="Size of prize: $23.5mn&#10;Market size: $206.8mn&#10;Company share: 8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968677"/>
              <a:gd name="adj2" fmla="val 20408365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Rectangle 86">
            <a:hlinkClick r:id="rId20" action="ppaction://hlinksldjump" tooltip="Size of prize: $23.5mn&#10;Market size: $206.8mn&#10;Company share: 8.8%"/>
          </p:cNvPr>
          <p:cNvSpPr/>
          <p:nvPr/>
        </p:nvSpPr>
        <p:spPr>
          <a:xfrm rot="20188521">
            <a:off x="2861512" y="5288970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23.5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8" name="Block Arc 87">
            <a:hlinkClick r:id="rId11" action="ppaction://hlinksldjump" tooltip="Size of prize: $5.2mn&#10;Market size: $17.6mn&#10;Company share: 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311023"/>
              <a:gd name="adj2" fmla="val 20408365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9" name="Rectangle 88">
            <a:hlinkClick r:id="rId11" action="ppaction://hlinksldjump" tooltip="Size of prize: $5.2mn&#10;Market size: $17.6mn&#10;Company share: 5.9%"/>
          </p:cNvPr>
          <p:cNvSpPr/>
          <p:nvPr/>
        </p:nvSpPr>
        <p:spPr>
          <a:xfrm rot="20359695">
            <a:off x="4120393" y="50146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11" smtClean="0">
                <a:solidFill>
                  <a:schemeClr val="tx1"/>
                </a:solidFill>
              </a:rPr>
              <a:t>Product 17: 5.2</a:t>
            </a:r>
            <a:endParaRPr lang="en-IN" sz="811">
              <a:solidFill>
                <a:schemeClr val="tx1"/>
              </a:solidFill>
            </a:endParaRPr>
          </a:p>
        </p:txBody>
      </p:sp>
      <p:sp>
        <p:nvSpPr>
          <p:cNvPr id="90" name="Block Arc 89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311023"/>
              <a:gd name="adj2" fmla="val 2040836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1" name="Block Arc 90">
            <a:hlinkClick r:id="rId9" action="ppaction://hlinksldjump" tooltip="Size of prize: $4.4mn&#10;Market size: $32.1mn&#10;Company share: 9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27858"/>
              <a:gd name="adj2" fmla="val 20311023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2" name="Rectangle 91">
            <a:hlinkClick r:id="rId9" action="ppaction://hlinksldjump" tooltip="Size of prize: $4.4mn&#10;Market size: $32.1mn&#10;Company share: 9.6%"/>
          </p:cNvPr>
          <p:cNvSpPr/>
          <p:nvPr/>
        </p:nvSpPr>
        <p:spPr>
          <a:xfrm rot="20269440">
            <a:off x="4072045" y="48914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93" smtClean="0">
                <a:solidFill>
                  <a:schemeClr val="tx1"/>
                </a:solidFill>
              </a:rPr>
              <a:t>Product 8: 4.4</a:t>
            </a:r>
            <a:endParaRPr lang="en-IN" sz="693">
              <a:solidFill>
                <a:schemeClr val="tx1"/>
              </a:solidFill>
            </a:endParaRPr>
          </a:p>
        </p:txBody>
      </p:sp>
      <p:sp>
        <p:nvSpPr>
          <p:cNvPr id="93" name="Block Arc 92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27858"/>
              <a:gd name="adj2" fmla="val 2031102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4" name="Block Arc 93">
            <a:hlinkClick r:id="rId13" action="ppaction://hlinksldjump" tooltip="Size of prize: $4.0mn&#10;Market size: $13.6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52531"/>
              <a:gd name="adj2" fmla="val 20227858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5" name="Rectangle 94">
            <a:hlinkClick r:id="rId13" action="ppaction://hlinksldjump" tooltip="Size of prize: $4.0mn&#10;Market size: $13.6mn&#10;Company share: 3.7%"/>
          </p:cNvPr>
          <p:cNvSpPr/>
          <p:nvPr/>
        </p:nvSpPr>
        <p:spPr>
          <a:xfrm rot="20190194">
            <a:off x="4026939" y="478430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28" smtClean="0">
                <a:solidFill>
                  <a:schemeClr val="tx1"/>
                </a:solidFill>
              </a:rPr>
              <a:t>Product 16: 4.0</a:t>
            </a:r>
            <a:endParaRPr lang="en-IN" sz="628">
              <a:solidFill>
                <a:schemeClr val="tx1"/>
              </a:solidFill>
            </a:endParaRPr>
          </a:p>
        </p:txBody>
      </p:sp>
      <p:sp>
        <p:nvSpPr>
          <p:cNvPr id="96" name="Block Arc 9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52531"/>
              <a:gd name="adj2" fmla="val 2022785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7" name="Block Arc 96">
            <a:hlinkClick r:id="rId10" action="ppaction://hlinksldjump" tooltip="Size of prize: $2.5mn&#10;Market size: $5.4mn&#10;Company share: 2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05825"/>
              <a:gd name="adj2" fmla="val 20152531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8" name="Rectangle 97">
            <a:hlinkClick r:id="rId10" action="ppaction://hlinksldjump" tooltip="Size of prize: $2.5mn&#10;Market size: $5.4mn&#10;Company share: 26.0%"/>
          </p:cNvPr>
          <p:cNvSpPr/>
          <p:nvPr/>
        </p:nvSpPr>
        <p:spPr>
          <a:xfrm rot="20129178">
            <a:off x="3990534" y="470256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9" smtClean="0">
                <a:solidFill>
                  <a:schemeClr val="tx1"/>
                </a:solidFill>
              </a:rPr>
              <a:t>Product 14: 2.5</a:t>
            </a:r>
            <a:endParaRPr lang="en-IN" sz="389">
              <a:solidFill>
                <a:schemeClr val="tx1"/>
              </a:solidFill>
            </a:endParaRPr>
          </a:p>
        </p:txBody>
      </p:sp>
      <p:sp>
        <p:nvSpPr>
          <p:cNvPr id="99" name="Block Arc 98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05825"/>
              <a:gd name="adj2" fmla="val 2015253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0" name="Block Arc 99">
            <a:hlinkClick r:id="rId18" action="ppaction://hlinksldjump" tooltip="Size of prize: $2.5mn&#10;Market size: $1.5mn&#10;Company share: 76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59859"/>
              <a:gd name="adj2" fmla="val 20105825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1" name="Rectangle 100">
            <a:hlinkClick r:id="rId18" action="ppaction://hlinksldjump" tooltip="Size of prize: $2.5mn&#10;Market size: $1.5mn&#10;Company share: 76.7%"/>
          </p:cNvPr>
          <p:cNvSpPr/>
          <p:nvPr/>
        </p:nvSpPr>
        <p:spPr>
          <a:xfrm rot="20082843">
            <a:off x="3961922" y="464092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3" smtClean="0">
                <a:solidFill>
                  <a:schemeClr val="tx1"/>
                </a:solidFill>
              </a:rPr>
              <a:t>Product 1: 2.5</a:t>
            </a:r>
            <a:endParaRPr lang="en-IN" sz="383">
              <a:solidFill>
                <a:schemeClr val="tx1"/>
              </a:solidFill>
            </a:endParaRPr>
          </a:p>
        </p:txBody>
      </p:sp>
      <p:sp>
        <p:nvSpPr>
          <p:cNvPr id="102" name="Block Arc 101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59859"/>
              <a:gd name="adj2" fmla="val 2010582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3" name="Block Arc 102">
            <a:hlinkClick r:id="rId17" action="ppaction://hlinksldjump" tooltip="Size of prize: $1.2mn&#10;Market size: $6.1mn&#10;Company share: 1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37880"/>
              <a:gd name="adj2" fmla="val 20059859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37880"/>
              <a:gd name="adj2" fmla="val 2005985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Block Arc 104">
            <a:hlinkClick r:id="rId6" action="ppaction://hlinksldjump" tooltip="Size of prize: $1.1mn&#10;Market size: $50.7mn&#10;Company share: 8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17665"/>
              <a:gd name="adj2" fmla="val 2003788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6" name="Block Arc 10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17665"/>
              <a:gd name="adj2" fmla="val 2003788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12" action="ppaction://hlinksldjump" tooltip="Size of prize: $0.9mn&#10;Market size: $7.0mn&#10;Company share: 3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00772"/>
              <a:gd name="adj2" fmla="val 20017665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Block Arc 10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00772"/>
              <a:gd name="adj2" fmla="val 2001766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9" name="Block Arc 108">
            <a:hlinkClick r:id="rId8" action="ppaction://hlinksldjump" tooltip="Size of prize: $0.7mn&#10;Market size: $28.3mn&#10;Company share: 7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87089"/>
              <a:gd name="adj2" fmla="val 20000772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87089"/>
              <a:gd name="adj2" fmla="val 2000077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Block Arc 110">
            <a:hlinkClick r:id="rId5" action="ppaction://hlinksldjump" tooltip="Size of prize: $0.7mn&#10;Market size: $35.8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74848"/>
              <a:gd name="adj2" fmla="val 19987089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2" name="Block Arc 111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74848"/>
              <a:gd name="adj2" fmla="val 1998708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3" name="Block Arc 112">
            <a:hlinkClick r:id="rId7" action="ppaction://hlinksldjump" tooltip="Size of prize: $0.3mn&#10;Market size: $8.9mn&#10;Company share: 2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68677"/>
              <a:gd name="adj2" fmla="val 19974848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Block Arc 113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68677"/>
              <a:gd name="adj2" fmla="val 1997484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5" name="Block Arc 114">
            <a:hlinkClick r:id="rId21" action="ppaction://hlinksldjump" tooltip="Size of prize: $71.9mn&#10;Market size: $2,233.6mn&#10;Company share: 14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8621622"/>
              <a:gd name="adj2" fmla="val 19968677"/>
              <a:gd name="adj3" fmla="val 1938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6" name="Rectangle 115">
            <a:hlinkClick r:id="rId21" action="ppaction://hlinksldjump" tooltip="Size of prize: $71.9mn&#10;Market size: $2,233.6mn&#10;Company share: 14.0%"/>
          </p:cNvPr>
          <p:cNvSpPr/>
          <p:nvPr/>
        </p:nvSpPr>
        <p:spPr>
          <a:xfrm rot="19295149">
            <a:off x="1363438" y="52399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71.9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17" name="Block Arc 116">
            <a:hlinkClick r:id="rId4" action="ppaction://hlinksldjump" tooltip="Size of prize: $25.9mn&#10;Market size: $1,223.6mn&#10;Company share: 16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482484"/>
              <a:gd name="adj2" fmla="val 19968677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8" name="Rectangle 117">
            <a:hlinkClick r:id="rId4" action="ppaction://hlinksldjump" tooltip="Size of prize: $25.9mn&#10;Market size: $1,223.6mn&#10;Company share: 16.2%"/>
          </p:cNvPr>
          <p:cNvSpPr/>
          <p:nvPr/>
        </p:nvSpPr>
        <p:spPr>
          <a:xfrm rot="19725580">
            <a:off x="2628072" y="483828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25.9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19" name="Block Arc 118">
            <a:hlinkClick r:id="rId10" action="ppaction://hlinksldjump" tooltip="Size of prize: $6.0mn&#10;Market size: $117.9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55531"/>
              <a:gd name="adj2" fmla="val 19968677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0" name="Rectangle 119">
            <a:hlinkClick r:id="rId10" action="ppaction://hlinksldjump" tooltip="Size of prize: $6.0mn&#10;Market size: $117.9mn&#10;Company share: 8.9%"/>
          </p:cNvPr>
          <p:cNvSpPr/>
          <p:nvPr/>
        </p:nvSpPr>
        <p:spPr>
          <a:xfrm rot="19912104">
            <a:off x="3849385" y="441725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43" smtClean="0">
                <a:solidFill>
                  <a:schemeClr val="tx1"/>
                </a:solidFill>
              </a:rPr>
              <a:t>Product 14: 6.0</a:t>
            </a:r>
            <a:endParaRPr lang="en-IN" sz="943">
              <a:solidFill>
                <a:schemeClr val="tx1"/>
              </a:solidFill>
            </a:endParaRPr>
          </a:p>
        </p:txBody>
      </p:sp>
      <p:sp>
        <p:nvSpPr>
          <p:cNvPr id="121" name="Block Arc 12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55531"/>
              <a:gd name="adj2" fmla="val 1996867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2" name="Block Arc 121">
            <a:hlinkClick r:id="rId7" action="ppaction://hlinksldjump" tooltip="Size of prize: $5.4mn&#10;Market size: $92.1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54755"/>
              <a:gd name="adj2" fmla="val 19855531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3" name="Rectangle 122">
            <a:hlinkClick r:id="rId7" action="ppaction://hlinksldjump" tooltip="Size of prize: $5.4mn&#10;Market size: $92.1mn&#10;Company share: 1.6%"/>
          </p:cNvPr>
          <p:cNvSpPr/>
          <p:nvPr/>
        </p:nvSpPr>
        <p:spPr>
          <a:xfrm rot="19805143">
            <a:off x="3773280" y="428008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40" smtClean="0">
                <a:solidFill>
                  <a:schemeClr val="tx1"/>
                </a:solidFill>
              </a:rPr>
              <a:t>Product 7: 5.4</a:t>
            </a:r>
            <a:endParaRPr lang="en-IN" sz="840">
              <a:solidFill>
                <a:schemeClr val="tx1"/>
              </a:solidFill>
            </a:endParaRPr>
          </a:p>
        </p:txBody>
      </p:sp>
      <p:sp>
        <p:nvSpPr>
          <p:cNvPr id="124" name="Block Arc 123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54755"/>
              <a:gd name="adj2" fmla="val 1985553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5" name="Block Arc 124">
            <a:hlinkClick r:id="rId12" action="ppaction://hlinksldjump" tooltip="Size of prize: $4.0mn&#10;Market size: $31.5mn&#10;Company share: 3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78864"/>
              <a:gd name="adj2" fmla="val 19754755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6" name="Rectangle 125">
            <a:hlinkClick r:id="rId12" action="ppaction://hlinksldjump" tooltip="Size of prize: $4.0mn&#10;Market size: $31.5mn&#10;Company share: 32.7%"/>
          </p:cNvPr>
          <p:cNvSpPr/>
          <p:nvPr/>
        </p:nvSpPr>
        <p:spPr>
          <a:xfrm rot="19716810">
            <a:off x="3707236" y="416863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32" smtClean="0">
                <a:solidFill>
                  <a:schemeClr val="tx1"/>
                </a:solidFill>
              </a:rPr>
              <a:t>Product 11: 4.0</a:t>
            </a:r>
            <a:endParaRPr lang="en-IN" sz="632">
              <a:solidFill>
                <a:schemeClr val="tx1"/>
              </a:solidFill>
            </a:endParaRPr>
          </a:p>
        </p:txBody>
      </p:sp>
      <p:sp>
        <p:nvSpPr>
          <p:cNvPr id="127" name="Block Arc 126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78864"/>
              <a:gd name="adj2" fmla="val 1975475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8" name="Block Arc 127">
            <a:hlinkClick r:id="rId11" action="ppaction://hlinksldjump" tooltip="Size of prize: $2.8mn&#10;Market size: $247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26493"/>
              <a:gd name="adj2" fmla="val 19678864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9" name="Rectangle 128">
            <a:hlinkClick r:id="rId11" action="ppaction://hlinksldjump" tooltip="Size of prize: $2.8mn&#10;Market size: $247.5mn&#10;Company share: 11.0%"/>
          </p:cNvPr>
          <p:cNvSpPr/>
          <p:nvPr/>
        </p:nvSpPr>
        <p:spPr>
          <a:xfrm rot="19652679">
            <a:off x="3657505" y="40888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36" smtClean="0">
                <a:solidFill>
                  <a:schemeClr val="tx1"/>
                </a:solidFill>
              </a:rPr>
              <a:t>Product 17: 2.8</a:t>
            </a:r>
            <a:endParaRPr lang="en-IN" sz="436">
              <a:solidFill>
                <a:schemeClr val="tx1"/>
              </a:solidFill>
            </a:endParaRPr>
          </a:p>
        </p:txBody>
      </p:sp>
      <p:sp>
        <p:nvSpPr>
          <p:cNvPr id="130" name="Block Arc 129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26493"/>
              <a:gd name="adj2" fmla="val 1967886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1" name="Block Arc 130">
            <a:hlinkClick r:id="rId8" action="ppaction://hlinksldjump" tooltip="Size of prize: $1.8mn&#10;Market size: $126.6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93520"/>
              <a:gd name="adj2" fmla="val 19626493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2" name="Block Arc 131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93520"/>
              <a:gd name="adj2" fmla="val 1962649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3" name="Block Arc 132">
            <a:hlinkClick r:id="rId6" action="ppaction://hlinksldjump" tooltip="Size of prize: $1.6mn&#10;Market size: $99.9mn&#10;Company share: 4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63173"/>
              <a:gd name="adj2" fmla="val 1959352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4" name="Block Arc 13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63173"/>
              <a:gd name="adj2" fmla="val 1959352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5" name="Block Arc 134">
            <a:hlinkClick r:id="rId5" action="ppaction://hlinksldjump" tooltip="Size of prize: $1.4mn&#10;Market size: $53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37307"/>
              <a:gd name="adj2" fmla="val 19563173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6" name="Block Arc 13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37307"/>
              <a:gd name="adj2" fmla="val 1956317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7" name="Block Arc 136">
            <a:hlinkClick r:id="rId9" action="ppaction://hlinksldjump" tooltip="Size of prize: $0.9mn&#10;Market size: $149.8mn&#10;Company share: 1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19883"/>
              <a:gd name="adj2" fmla="val 19537307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8" name="Block Arc 13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19883"/>
              <a:gd name="adj2" fmla="val 1953730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9" name="Block Arc 138">
            <a:hlinkClick r:id="rId17" action="ppaction://hlinksldjump" tooltip="Size of prize: $0.9mn&#10;Market size: $10.1mn&#10;Company share: 23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03091"/>
              <a:gd name="adj2" fmla="val 19519883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0" name="Block Arc 139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03091"/>
              <a:gd name="adj2" fmla="val 1951988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1" name="Block Arc 140">
            <a:hlinkClick r:id="rId18" action="ppaction://hlinksldjump" tooltip="Size of prize: $0.6mn&#10;Market size: $48.9mn&#10;Company share: 1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92667"/>
              <a:gd name="adj2" fmla="val 19503091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2" name="Block Arc 141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92667"/>
              <a:gd name="adj2" fmla="val 1950309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3" name="Block Arc 142">
            <a:hlinkClick r:id="rId16" action="ppaction://hlinksldjump" tooltip="Size of prize: $0.5mn&#10;Market size: $164.4mn&#10;Company share: 2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83701"/>
              <a:gd name="adj2" fmla="val 19492667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4" name="Block Arc 143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83701"/>
              <a:gd name="adj2" fmla="val 1949266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5" name="Block Arc 144">
            <a:hlinkClick r:id="rId13" action="ppaction://hlinksldjump" tooltip="Size of prize: $0.1mn&#10;Market size: $80.4mn&#10;Company share: 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82591"/>
              <a:gd name="adj2" fmla="val 19483701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6" name="Block Arc 145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82591"/>
              <a:gd name="adj2" fmla="val 1948370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7" name="Block Arc 146">
            <a:hlinkClick r:id="rId22" action="ppaction://hlinksldjump" tooltip="Size of prize: $0.0mn&#10;Market size: $1.2mn&#10;Company share: 6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82484"/>
              <a:gd name="adj2" fmla="val 19482591"/>
              <a:gd name="adj3" fmla="val 10674"/>
            </a:avLst>
          </a:prstGeom>
          <a:solidFill>
            <a:schemeClr val="accent5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8" name="Block Arc 14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82484"/>
              <a:gd name="adj2" fmla="val 1948259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9" name="Block Arc 148">
            <a:hlinkClick r:id="rId19" action="ppaction://hlinksldjump" tooltip="Size of prize: $25.5mn&#10;Market size: $969.0mn&#10;Company share: 11.6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005187"/>
              <a:gd name="adj2" fmla="val 19482484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0" name="Rectangle 149">
            <a:hlinkClick r:id="rId19" action="ppaction://hlinksldjump" tooltip="Size of prize: $25.5mn&#10;Market size: $969.0mn&#10;Company share: 11.6%"/>
          </p:cNvPr>
          <p:cNvSpPr/>
          <p:nvPr/>
        </p:nvSpPr>
        <p:spPr>
          <a:xfrm rot="19243835">
            <a:off x="2323223" y="440701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51" name="Block Arc 150">
            <a:hlinkClick r:id="rId9" action="ppaction://hlinksldjump" tooltip="Size of prize: $8.2mn&#10;Market size: $114.3mn&#10;Company share: 1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328900"/>
              <a:gd name="adj2" fmla="val 19482484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2" name="Rectangle 151">
            <a:hlinkClick r:id="rId9" action="ppaction://hlinksldjump" tooltip="Size of prize: $8.2mn&#10;Market size: $114.3mn&#10;Company share: 14.7%"/>
          </p:cNvPr>
          <p:cNvSpPr/>
          <p:nvPr/>
        </p:nvSpPr>
        <p:spPr>
          <a:xfrm rot="19405692">
            <a:off x="3452304" y="379038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8.2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53" name="Block Arc 15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328900"/>
              <a:gd name="adj2" fmla="val 1948248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4" name="Block Arc 153">
            <a:hlinkClick r:id="rId12" action="ppaction://hlinksldjump" tooltip="Size of prize: $3.6mn&#10;Market size: $56.7mn&#10;Company share: 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261730"/>
              <a:gd name="adj2" fmla="val 19328900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5" name="Rectangle 154">
            <a:hlinkClick r:id="rId12" action="ppaction://hlinksldjump" tooltip="Size of prize: $3.6mn&#10;Market size: $56.7mn&#10;Company share: 5.4%"/>
          </p:cNvPr>
          <p:cNvSpPr/>
          <p:nvPr/>
        </p:nvSpPr>
        <p:spPr>
          <a:xfrm rot="19295316">
            <a:off x="3353780" y="36619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60" smtClean="0">
                <a:solidFill>
                  <a:schemeClr val="tx1"/>
                </a:solidFill>
              </a:rPr>
              <a:t>Product 11: 3.6</a:t>
            </a:r>
            <a:endParaRPr lang="en-IN" sz="560">
              <a:solidFill>
                <a:schemeClr val="tx1"/>
              </a:solidFill>
            </a:endParaRPr>
          </a:p>
        </p:txBody>
      </p:sp>
      <p:sp>
        <p:nvSpPr>
          <p:cNvPr id="156" name="Block Arc 15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261730"/>
              <a:gd name="adj2" fmla="val 1932890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7" name="Block Arc 156">
            <a:hlinkClick r:id="rId13" action="ppaction://hlinksldjump" tooltip="Size of prize: $3.3mn&#10;Market size: $67.7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98961"/>
              <a:gd name="adj2" fmla="val 19261730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8" name="Rectangle 157">
            <a:hlinkClick r:id="rId13" action="ppaction://hlinksldjump" tooltip="Size of prize: $3.3mn&#10;Market size: $67.7mn&#10;Company share: 3.1%"/>
          </p:cNvPr>
          <p:cNvSpPr/>
          <p:nvPr/>
        </p:nvSpPr>
        <p:spPr>
          <a:xfrm rot="19230346">
            <a:off x="3293876" y="35878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23" smtClean="0">
                <a:solidFill>
                  <a:schemeClr val="tx1"/>
                </a:solidFill>
              </a:rPr>
              <a:t>Product 16: 3.3</a:t>
            </a:r>
            <a:endParaRPr lang="en-IN" sz="523">
              <a:solidFill>
                <a:schemeClr val="tx1"/>
              </a:solidFill>
            </a:endParaRPr>
          </a:p>
        </p:txBody>
      </p:sp>
      <p:sp>
        <p:nvSpPr>
          <p:cNvPr id="159" name="Block Arc 158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98961"/>
              <a:gd name="adj2" fmla="val 1926173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0" name="Block Arc 159">
            <a:hlinkClick r:id="rId18" action="ppaction://hlinksldjump" tooltip="Size of prize: $3.1mn&#10;Market size: $18.6mn&#10;Company share: 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40052"/>
              <a:gd name="adj2" fmla="val 19198961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1" name="Rectangle 160">
            <a:hlinkClick r:id="rId18" action="ppaction://hlinksldjump" tooltip="Size of prize: $3.1mn&#10;Market size: $18.6mn&#10;Company share: 9.0%"/>
          </p:cNvPr>
          <p:cNvSpPr/>
          <p:nvPr/>
        </p:nvSpPr>
        <p:spPr>
          <a:xfrm rot="19169507">
            <a:off x="3236521" y="351949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91" smtClean="0">
                <a:solidFill>
                  <a:schemeClr val="tx1"/>
                </a:solidFill>
              </a:rPr>
              <a:t>Product 1: 3.1</a:t>
            </a:r>
            <a:endParaRPr lang="en-IN" sz="491">
              <a:solidFill>
                <a:schemeClr val="tx1"/>
              </a:solidFill>
            </a:endParaRPr>
          </a:p>
        </p:txBody>
      </p:sp>
      <p:sp>
        <p:nvSpPr>
          <p:cNvPr id="162" name="Block Arc 161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40052"/>
              <a:gd name="adj2" fmla="val 1919896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3" name="Block Arc 162">
            <a:hlinkClick r:id="rId5" action="ppaction://hlinksldjump" tooltip="Size of prize: $2.0mn&#10;Market size: $81.4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02356"/>
              <a:gd name="adj2" fmla="val 19140052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4" name="Rectangle 163">
            <a:hlinkClick r:id="rId5" action="ppaction://hlinksldjump" tooltip="Size of prize: $2.0mn&#10;Market size: $81.4mn&#10;Company share: 0.8%"/>
          </p:cNvPr>
          <p:cNvSpPr/>
          <p:nvPr/>
        </p:nvSpPr>
        <p:spPr>
          <a:xfrm rot="19121204">
            <a:off x="3190128" y="346596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14" smtClean="0">
                <a:solidFill>
                  <a:schemeClr val="tx1"/>
                </a:solidFill>
              </a:rPr>
              <a:t>Product 9: 2.0</a:t>
            </a:r>
            <a:endParaRPr lang="en-IN" sz="314">
              <a:solidFill>
                <a:schemeClr val="tx1"/>
              </a:solidFill>
            </a:endParaRPr>
          </a:p>
        </p:txBody>
      </p:sp>
      <p:sp>
        <p:nvSpPr>
          <p:cNvPr id="165" name="Block Arc 16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02356"/>
              <a:gd name="adj2" fmla="val 1914005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6" name="Block Arc 165">
            <a:hlinkClick r:id="rId6" action="ppaction://hlinksldjump" tooltip="Size of prize: $1.5mn&#10;Market size: $103.0mn&#10;Company share: 2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73795"/>
              <a:gd name="adj2" fmla="val 19102356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7" name="Block Arc 16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73795"/>
              <a:gd name="adj2" fmla="val 1910235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8" name="Block Arc 167">
            <a:hlinkClick r:id="rId10" action="ppaction://hlinksldjump" tooltip="Size of prize: $1.3mn&#10;Market size: $33.9mn&#10;Company share: 2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48904"/>
              <a:gd name="adj2" fmla="val 19073795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9" name="Block Arc 168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48904"/>
              <a:gd name="adj2" fmla="val 1907379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0" name="Block Arc 169">
            <a:hlinkClick r:id="rId11" action="ppaction://hlinksldjump" tooltip="Size of prize: $0.8mn&#10;Market size: $172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33136"/>
              <a:gd name="adj2" fmla="val 19048904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1" name="Block Arc 170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33136"/>
              <a:gd name="adj2" fmla="val 1904890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2" name="Block Arc 171">
            <a:hlinkClick r:id="rId7" action="ppaction://hlinksldjump" tooltip="Size of prize: $0.7mn&#10;Market size: $50.3mn&#10;Company share: 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20135"/>
              <a:gd name="adj2" fmla="val 1903313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3" name="Block Arc 172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20135"/>
              <a:gd name="adj2" fmla="val 1903313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4" name="Block Arc 173">
            <a:hlinkClick r:id="rId16" action="ppaction://hlinksldjump" tooltip="Size of prize: $0.5mn&#10;Market size: $63.3mn&#10;Company share: 28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09897"/>
              <a:gd name="adj2" fmla="val 19020135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5" name="Block Arc 17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09897"/>
              <a:gd name="adj2" fmla="val 1902013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6" name="Block Arc 175">
            <a:hlinkClick r:id="rId8" action="ppaction://hlinksldjump" tooltip="Size of prize: $0.2mn&#10;Market size: $180.5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05365"/>
              <a:gd name="adj2" fmla="val 19009897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7" name="Block Arc 17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05365"/>
              <a:gd name="adj2" fmla="val 1900989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8" name="Block Arc 177">
            <a:hlinkClick r:id="rId17" action="ppaction://hlinksldjump" tooltip="Size of prize: $0.0mn&#10;Market size: $26.8mn&#10;Company share: 2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05187"/>
              <a:gd name="adj2" fmla="val 19005365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9" name="Block Arc 178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05187"/>
              <a:gd name="adj2" fmla="val 1900536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0" name="Block Arc 179">
            <a:hlinkClick r:id="rId20" action="ppaction://hlinksldjump" tooltip="Size of prize: $20.5mn&#10;Market size: $41.0mn&#10;Company share: 3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621622"/>
              <a:gd name="adj2" fmla="val 19005187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1" name="Rectangle 180">
            <a:hlinkClick r:id="rId20" action="ppaction://hlinksldjump" tooltip="Size of prize: $20.5mn&#10;Market size: $41.0mn&#10;Company share: 3.1%"/>
          </p:cNvPr>
          <p:cNvSpPr/>
          <p:nvPr/>
        </p:nvSpPr>
        <p:spPr>
          <a:xfrm rot="18813404">
            <a:off x="2002213" y="406103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2" name="Block Arc 181">
            <a:hlinkClick r:id="rId12" action="ppaction://hlinksldjump" tooltip="Size of prize: $5.2mn&#10;Market size: $0.7mn&#10;Company share: 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08619"/>
              <a:gd name="adj2" fmla="val 19005187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3" name="Rectangle 182">
            <a:hlinkClick r:id="rId12" action="ppaction://hlinksldjump" tooltip="Size of prize: $5.2mn&#10;Market size: $0.7mn&#10;Company share: 4.4%"/>
          </p:cNvPr>
          <p:cNvSpPr/>
          <p:nvPr/>
        </p:nvSpPr>
        <p:spPr>
          <a:xfrm rot="18956904">
            <a:off x="3026783" y="328883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05" smtClean="0">
                <a:solidFill>
                  <a:schemeClr val="tx1"/>
                </a:solidFill>
              </a:rPr>
              <a:t>Product 11: 5.2</a:t>
            </a:r>
            <a:endParaRPr lang="en-IN" sz="805">
              <a:solidFill>
                <a:schemeClr val="tx1"/>
              </a:solidFill>
            </a:endParaRPr>
          </a:p>
        </p:txBody>
      </p:sp>
      <p:sp>
        <p:nvSpPr>
          <p:cNvPr id="184" name="Block Arc 18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08619"/>
              <a:gd name="adj2" fmla="val 1900518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5" name="Block Arc 184">
            <a:hlinkClick r:id="rId8" action="ppaction://hlinksldjump" tooltip="Size of prize: $4.5mn&#10;Market size: $9.0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24629"/>
              <a:gd name="adj2" fmla="val 18908619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6" name="Rectangle 185">
            <a:hlinkClick r:id="rId8" action="ppaction://hlinksldjump" tooltip="Size of prize: $4.5mn&#10;Market size: $9.0mn&#10;Company share: 3.1%"/>
          </p:cNvPr>
          <p:cNvSpPr/>
          <p:nvPr/>
        </p:nvSpPr>
        <p:spPr>
          <a:xfrm rot="18866624">
            <a:off x="2933482" y="3194894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00" smtClean="0">
                <a:solidFill>
                  <a:schemeClr val="tx1"/>
                </a:solidFill>
              </a:rPr>
              <a:t>Product 15: 4.5</a:t>
            </a:r>
            <a:endParaRPr lang="en-IN" sz="700">
              <a:solidFill>
                <a:schemeClr val="tx1"/>
              </a:solidFill>
            </a:endParaRPr>
          </a:p>
        </p:txBody>
      </p:sp>
      <p:sp>
        <p:nvSpPr>
          <p:cNvPr id="187" name="Block Arc 186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24629"/>
              <a:gd name="adj2" fmla="val 1890861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8" name="Block Arc 187">
            <a:hlinkClick r:id="rId10" action="ppaction://hlinksldjump" tooltip="Size of prize: $2.8mn&#10;Market size: $0.6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71501"/>
              <a:gd name="adj2" fmla="val 18824629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89" name="Rectangle 188">
            <a:hlinkClick r:id="rId10" action="ppaction://hlinksldjump" tooltip="Size of prize: $2.8mn&#10;Market size: $0.6mn&#10;Company share: 14.5%"/>
          </p:cNvPr>
          <p:cNvSpPr/>
          <p:nvPr/>
        </p:nvSpPr>
        <p:spPr>
          <a:xfrm rot="18798065">
            <a:off x="2860997" y="312520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43" smtClean="0">
                <a:solidFill>
                  <a:schemeClr val="tx1"/>
                </a:solidFill>
              </a:rPr>
              <a:t>Product 14: 2.8</a:t>
            </a:r>
            <a:endParaRPr lang="en-IN" sz="443">
              <a:solidFill>
                <a:schemeClr val="tx1"/>
              </a:solidFill>
            </a:endParaRPr>
          </a:p>
        </p:txBody>
      </p:sp>
      <p:sp>
        <p:nvSpPr>
          <p:cNvPr id="190" name="Block Arc 189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71501"/>
              <a:gd name="adj2" fmla="val 1882462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1" name="Block Arc 190">
            <a:hlinkClick r:id="rId5" action="ppaction://hlinksldjump" tooltip="Size of prize: $2.3mn&#10;Market size: $5.1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28067"/>
              <a:gd name="adj2" fmla="val 18771501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2" name="Rectangle 191">
            <a:hlinkClick r:id="rId5" action="ppaction://hlinksldjump" tooltip="Size of prize: $2.3mn&#10;Market size: $5.1mn&#10;Company share: 0.2%"/>
          </p:cNvPr>
          <p:cNvSpPr/>
          <p:nvPr/>
        </p:nvSpPr>
        <p:spPr>
          <a:xfrm rot="18749784">
            <a:off x="2809125" y="307700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62" smtClean="0">
                <a:solidFill>
                  <a:schemeClr val="tx1"/>
                </a:solidFill>
              </a:rPr>
              <a:t>Product 9: 2.3</a:t>
            </a:r>
            <a:endParaRPr lang="en-IN" sz="362">
              <a:solidFill>
                <a:schemeClr val="tx1"/>
              </a:solidFill>
            </a:endParaRPr>
          </a:p>
        </p:txBody>
      </p:sp>
      <p:sp>
        <p:nvSpPr>
          <p:cNvPr id="193" name="Block Arc 19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28067"/>
              <a:gd name="adj2" fmla="val 1877150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4" name="Block Arc 193">
            <a:hlinkClick r:id="rId18" action="ppaction://hlinksldjump" tooltip="Size of prize: $1.5mn&#10;Market size: $0.2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99045"/>
              <a:gd name="adj2" fmla="val 18728067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5" name="Block Arc 19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99045"/>
              <a:gd name="adj2" fmla="val 1872806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6" name="Block Arc 195">
            <a:hlinkClick r:id="rId17" action="ppaction://hlinksldjump" tooltip="Size of prize: $1.2mn&#10;Market size: $0.2mn&#10;Company share: 10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75891"/>
              <a:gd name="adj2" fmla="val 18699045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7" name="Block Arc 196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75891"/>
              <a:gd name="adj2" fmla="val 1869904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8" name="Block Arc 197">
            <a:hlinkClick r:id="rId7" action="ppaction://hlinksldjump" tooltip="Size of prize: $0.8mn&#10;Market size: $1.7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61332"/>
              <a:gd name="adj2" fmla="val 18675891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9" name="Block Arc 198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61332"/>
              <a:gd name="adj2" fmla="val 1867589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0" name="Block Arc 199">
            <a:hlinkClick r:id="rId16" action="ppaction://hlinksldjump" tooltip="Size of prize: $0.6mn&#10;Market size: $0.5mn&#10;Company share: 33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49881"/>
              <a:gd name="adj2" fmla="val 18661332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1" name="Block Arc 200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49881"/>
              <a:gd name="adj2" fmla="val 1866133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2" name="Block Arc 201">
            <a:hlinkClick r:id="rId11" action="ppaction://hlinksldjump" tooltip="Size of prize: $0.5mn&#10;Market size: $6.8mn&#10;Company share: 1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40488"/>
              <a:gd name="adj2" fmla="val 18649881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3" name="Block Arc 202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40488"/>
              <a:gd name="adj2" fmla="val 1864988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4" name="Block Arc 203">
            <a:hlinkClick r:id="rId9" action="ppaction://hlinksldjump" tooltip="Size of prize: $0.5mn&#10;Market size: $4.8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31390"/>
              <a:gd name="adj2" fmla="val 18640488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5" name="Block Arc 20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31390"/>
              <a:gd name="adj2" fmla="val 1864048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6" name="Block Arc 205">
            <a:hlinkClick r:id="rId6" action="ppaction://hlinksldjump" tooltip="Size of prize: $0.3mn&#10;Market size: $9.9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24985"/>
              <a:gd name="adj2" fmla="val 1863139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7" name="Block Arc 206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24985"/>
              <a:gd name="adj2" fmla="val 1863139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8" name="Block Arc 207">
            <a:hlinkClick r:id="rId13" action="ppaction://hlinksldjump" tooltip="Size of prize: $0.2mn&#10;Market size: $1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21622"/>
              <a:gd name="adj2" fmla="val 18624985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9" name="Block Arc 208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21622"/>
              <a:gd name="adj2" fmla="val 1862498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0" name="Block Arc 209">
            <a:hlinkClick r:id="rId23" action="ppaction://hlinksldjump" tooltip="Size of prize: $65.6mn&#10;Market size: $1,793.9mn&#10;Company share: 9.4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7391837"/>
              <a:gd name="adj2" fmla="val 18621622"/>
              <a:gd name="adj3" fmla="val 1938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1" name="Rectangle 210">
            <a:hlinkClick r:id="rId23" action="ppaction://hlinksldjump" tooltip="Size of prize: $65.6mn&#10;Market size: $1,793.9mn&#10;Company share: 9.4%"/>
          </p:cNvPr>
          <p:cNvSpPr/>
          <p:nvPr/>
        </p:nvSpPr>
        <p:spPr>
          <a:xfrm rot="18006729">
            <a:off x="658289" y="46302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65.6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2" name="Block Arc 211">
            <a:hlinkClick r:id="rId19" action="ppaction://hlinksldjump" tooltip="Size of prize: $27.3mn&#10;Market size: $1,648.0mn&#10;Company share: 9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109151"/>
              <a:gd name="adj2" fmla="val 18621622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3" name="Rectangle 212">
            <a:hlinkClick r:id="rId19" action="ppaction://hlinksldjump" tooltip="Size of prize: $27.3mn&#10;Market size: $1,648.0mn&#10;Company share: 9.2%"/>
          </p:cNvPr>
          <p:cNvSpPr/>
          <p:nvPr/>
        </p:nvSpPr>
        <p:spPr>
          <a:xfrm rot="18365387">
            <a:off x="1624946" y="374644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27.3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4" name="Block Arc 213">
            <a:hlinkClick r:id="rId6" action="ppaction://hlinksldjump" tooltip="Size of prize: $8.0mn&#10;Market size: $15.9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70898"/>
              <a:gd name="adj2" fmla="val 18621622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5" name="Rectangle 214">
            <a:hlinkClick r:id="rId6" action="ppaction://hlinksldjump" tooltip="Size of prize: $8.0mn&#10;Market size: $15.9mn&#10;Company share: 10.7%"/>
          </p:cNvPr>
          <p:cNvSpPr/>
          <p:nvPr/>
        </p:nvSpPr>
        <p:spPr>
          <a:xfrm rot="18546260">
            <a:off x="2583200" y="288199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8.0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6" name="Block Arc 215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70898"/>
              <a:gd name="adj2" fmla="val 1862162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7" name="Block Arc 216">
            <a:hlinkClick r:id="rId16" action="ppaction://hlinksldjump" tooltip="Size of prize: $7.1mn&#10;Market size: $62.7mn&#10;Company share: 68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337346"/>
              <a:gd name="adj2" fmla="val 18470898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18" name="Rectangle 217">
            <a:hlinkClick r:id="rId16" action="ppaction://hlinksldjump" tooltip="Size of prize: $7.1mn&#10;Market size: $62.7mn&#10;Company share: 68.6%"/>
          </p:cNvPr>
          <p:cNvSpPr/>
          <p:nvPr/>
        </p:nvSpPr>
        <p:spPr>
          <a:xfrm rot="18404121">
            <a:off x="2418761" y="27538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7.1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9" name="Block Arc 218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337346"/>
              <a:gd name="adj2" fmla="val 1847089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0" name="Block Arc 219">
            <a:hlinkClick r:id="rId8" action="ppaction://hlinksldjump" tooltip="Size of prize: $3.0mn&#10;Market size: $165.0mn&#10;Company share: 1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81554"/>
              <a:gd name="adj2" fmla="val 18337346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1" name="Rectangle 220">
            <a:hlinkClick r:id="rId8" action="ppaction://hlinksldjump" tooltip="Size of prize: $3.0mn&#10;Market size: $165.0mn&#10;Company share: 10.0%"/>
          </p:cNvPr>
          <p:cNvSpPr/>
          <p:nvPr/>
        </p:nvSpPr>
        <p:spPr>
          <a:xfrm rot="18309450">
            <a:off x="2306357" y="26723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65" smtClean="0">
                <a:solidFill>
                  <a:schemeClr val="tx1"/>
                </a:solidFill>
              </a:rPr>
              <a:t>Product 15: 3.0</a:t>
            </a:r>
            <a:endParaRPr lang="en-IN" sz="465">
              <a:solidFill>
                <a:schemeClr val="tx1"/>
              </a:solidFill>
            </a:endParaRPr>
          </a:p>
        </p:txBody>
      </p:sp>
      <p:sp>
        <p:nvSpPr>
          <p:cNvPr id="222" name="Block Arc 221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81554"/>
              <a:gd name="adj2" fmla="val 1833734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3" name="Block Arc 222">
            <a:hlinkClick r:id="rId24" action="ppaction://hlinksldjump" tooltip="Size of prize: $2.1mn&#10;Market size: $162.1mn&#10;Company share: 1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41566"/>
              <a:gd name="adj2" fmla="val 18281554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4" name="Rectangle 223">
            <a:hlinkClick r:id="rId24" action="ppaction://hlinksldjump" tooltip="Size of prize: $2.1mn&#10;Market size: $162.1mn&#10;Company share: 1.1%"/>
          </p:cNvPr>
          <p:cNvSpPr/>
          <p:nvPr/>
        </p:nvSpPr>
        <p:spPr>
          <a:xfrm rot="18261561">
            <a:off x="2248654" y="26323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33" smtClean="0">
                <a:solidFill>
                  <a:schemeClr val="tx1"/>
                </a:solidFill>
              </a:rPr>
              <a:t>Product 2: 2.1</a:t>
            </a:r>
            <a:endParaRPr lang="en-IN" sz="333">
              <a:solidFill>
                <a:schemeClr val="tx1"/>
              </a:solidFill>
            </a:endParaRPr>
          </a:p>
        </p:txBody>
      </p:sp>
      <p:sp>
        <p:nvSpPr>
          <p:cNvPr id="225" name="Block Arc 22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41566"/>
              <a:gd name="adj2" fmla="val 1828155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6" name="Block Arc 225">
            <a:hlinkClick r:id="rId9" action="ppaction://hlinksldjump" tooltip="Size of prize: $2.0mn&#10;Market size: $205.5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04299"/>
              <a:gd name="adj2" fmla="val 18241566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7" name="Rectangle 226">
            <a:hlinkClick r:id="rId9" action="ppaction://hlinksldjump" tooltip="Size of prize: $2.0mn&#10;Market size: $205.5mn&#10;Company share: 5.7%"/>
          </p:cNvPr>
          <p:cNvSpPr/>
          <p:nvPr/>
        </p:nvSpPr>
        <p:spPr>
          <a:xfrm rot="18222933">
            <a:off x="2201708" y="260062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11" smtClean="0">
                <a:solidFill>
                  <a:schemeClr val="tx1"/>
                </a:solidFill>
              </a:rPr>
              <a:t>Product 8: 2.0</a:t>
            </a:r>
            <a:endParaRPr lang="en-IN" sz="311">
              <a:solidFill>
                <a:schemeClr val="tx1"/>
              </a:solidFill>
            </a:endParaRPr>
          </a:p>
        </p:txBody>
      </p:sp>
      <p:sp>
        <p:nvSpPr>
          <p:cNvPr id="228" name="Block Arc 227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04299"/>
              <a:gd name="adj2" fmla="val 1824156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9" name="Block Arc 228">
            <a:hlinkClick r:id="rId11" action="ppaction://hlinksldjump" tooltip="Size of prize: $1.6mn&#10;Market size: $90.5mn&#10;Company share: 18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74461"/>
              <a:gd name="adj2" fmla="val 18204299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0" name="Block Arc 229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74461"/>
              <a:gd name="adj2" fmla="val 1820429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1" name="Block Arc 230">
            <a:hlinkClick r:id="rId10" action="ppaction://hlinksldjump" tooltip="Size of prize: $1.2mn&#10;Market size: $8.6mn&#10;Company share: 4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51110"/>
              <a:gd name="adj2" fmla="val 18174461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2" name="Block Arc 231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51110"/>
              <a:gd name="adj2" fmla="val 1817446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3" name="Block Arc 232">
            <a:hlinkClick r:id="rId13" action="ppaction://hlinksldjump" tooltip="Size of prize: $0.7mn&#10;Market size: $18.0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37545"/>
              <a:gd name="adj2" fmla="val 18151110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4" name="Block Arc 23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37545"/>
              <a:gd name="adj2" fmla="val 1815111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5" name="Block Arc 234">
            <a:hlinkClick r:id="rId7" action="ppaction://hlinksldjump" tooltip="Size of prize: $0.6mn&#10;Market size: $17.8mn&#10;Company share: 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26431"/>
              <a:gd name="adj2" fmla="val 18137545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6" name="Block Arc 235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26431"/>
              <a:gd name="adj2" fmla="val 1813754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7" name="Block Arc 236">
            <a:hlinkClick r:id="rId25" action="ppaction://hlinksldjump" tooltip="Size of prize: $0.6mn&#10;Market size: $296.1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15936"/>
              <a:gd name="adj2" fmla="val 18126431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8" name="Block Arc 237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15936"/>
              <a:gd name="adj2" fmla="val 1812643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9" name="Block Arc 238">
            <a:hlinkClick r:id="rId26" action="ppaction://hlinksldjump" tooltip="Size of prize: $0.4mn&#10;Market size: $161.4mn&#10;Company share: 1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09151"/>
              <a:gd name="adj2" fmla="val 18115936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0" name="Block Arc 239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09151"/>
              <a:gd name="adj2" fmla="val 1811593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1" name="Block Arc 240">
            <a:hlinkClick r:id="rId20" action="ppaction://hlinksldjump" tooltip="Size of prize: $19.6mn&#10;Market size: $40.4mn&#10;Company share: 9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742210"/>
              <a:gd name="adj2" fmla="val 18109151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2" name="Rectangle 241">
            <a:hlinkClick r:id="rId20" action="ppaction://hlinksldjump" tooltip="Size of prize: $19.6mn&#10;Market size: $40.4mn&#10;Company share: 9.4%"/>
          </p:cNvPr>
          <p:cNvSpPr/>
          <p:nvPr/>
        </p:nvSpPr>
        <p:spPr>
          <a:xfrm rot="17925681">
            <a:off x="1217996" y="348793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19.6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3" name="Block Arc 242">
            <a:hlinkClick r:id="rId16" action="ppaction://hlinksldjump" tooltip="Size of prize: $5.5mn&#10;Market size: $1.0mn&#10;Company share: 5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06385"/>
              <a:gd name="adj2" fmla="val 18109151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4" name="Rectangle 243">
            <a:hlinkClick r:id="rId16" action="ppaction://hlinksldjump" tooltip="Size of prize: $5.5mn&#10;Market size: $1.0mn&#10;Company share: 54.8%"/>
          </p:cNvPr>
          <p:cNvSpPr/>
          <p:nvPr/>
        </p:nvSpPr>
        <p:spPr>
          <a:xfrm rot="18057768">
            <a:off x="1997064" y="247106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56" smtClean="0">
                <a:solidFill>
                  <a:schemeClr val="tx1"/>
                </a:solidFill>
              </a:rPr>
              <a:t>Product 3: 5.5</a:t>
            </a:r>
            <a:endParaRPr lang="en-IN" sz="856">
              <a:solidFill>
                <a:schemeClr val="tx1"/>
              </a:solidFill>
            </a:endParaRPr>
          </a:p>
        </p:txBody>
      </p:sp>
      <p:sp>
        <p:nvSpPr>
          <p:cNvPr id="245" name="Block Arc 24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06385"/>
              <a:gd name="adj2" fmla="val 1810915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6" name="Block Arc 245">
            <a:hlinkClick r:id="rId24" action="ppaction://hlinksldjump" tooltip="Size of prize: $4.7mn&#10;Market size: $2.6mn&#10;Company share: 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17735"/>
              <a:gd name="adj2" fmla="val 18006385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7" name="Rectangle 246">
            <a:hlinkClick r:id="rId24" action="ppaction://hlinksldjump" tooltip="Size of prize: $4.7mn&#10;Market size: $2.6mn&#10;Company share: 4.2%"/>
          </p:cNvPr>
          <p:cNvSpPr/>
          <p:nvPr/>
        </p:nvSpPr>
        <p:spPr>
          <a:xfrm rot="17962061">
            <a:off x="1875709" y="240053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39" smtClean="0">
                <a:solidFill>
                  <a:schemeClr val="tx1"/>
                </a:solidFill>
              </a:rPr>
              <a:t>Product 2: 4.7</a:t>
            </a:r>
            <a:endParaRPr lang="en-IN" sz="739">
              <a:solidFill>
                <a:schemeClr val="tx1"/>
              </a:solidFill>
            </a:endParaRPr>
          </a:p>
        </p:txBody>
      </p:sp>
      <p:sp>
        <p:nvSpPr>
          <p:cNvPr id="248" name="Block Arc 24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17735"/>
              <a:gd name="adj2" fmla="val 1800638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9" name="Block Arc 248">
            <a:hlinkClick r:id="rId9" action="ppaction://hlinksldjump" tooltip="Size of prize: $2.6mn&#10;Market size: $6.4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69427"/>
              <a:gd name="adj2" fmla="val 17917735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0" name="Rectangle 249">
            <a:hlinkClick r:id="rId9" action="ppaction://hlinksldjump" tooltip="Size of prize: $2.6mn&#10;Market size: $6.4mn&#10;Company share: 5.7%"/>
          </p:cNvPr>
          <p:cNvSpPr/>
          <p:nvPr/>
        </p:nvSpPr>
        <p:spPr>
          <a:xfrm rot="17893581">
            <a:off x="1787697" y="235215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03" smtClean="0">
                <a:solidFill>
                  <a:schemeClr val="tx1"/>
                </a:solidFill>
              </a:rPr>
              <a:t>Product 8: 2.6</a:t>
            </a:r>
            <a:endParaRPr lang="en-IN" sz="403">
              <a:solidFill>
                <a:schemeClr val="tx1"/>
              </a:solidFill>
            </a:endParaRPr>
          </a:p>
        </p:txBody>
      </p:sp>
      <p:sp>
        <p:nvSpPr>
          <p:cNvPr id="251" name="Block Arc 250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69427"/>
              <a:gd name="adj2" fmla="val 1791773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2" name="Block Arc 251">
            <a:hlinkClick r:id="rId11" action="ppaction://hlinksldjump" tooltip="Size of prize: $2.1mn&#10;Market size: $6.5mn&#10;Company share: 5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29888"/>
              <a:gd name="adj2" fmla="val 17869427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3" name="Rectangle 252">
            <a:hlinkClick r:id="rId11" action="ppaction://hlinksldjump" tooltip="Size of prize: $2.1mn&#10;Market size: $6.5mn&#10;Company share: 5.1%"/>
          </p:cNvPr>
          <p:cNvSpPr/>
          <p:nvPr/>
        </p:nvSpPr>
        <p:spPr>
          <a:xfrm rot="17849658">
            <a:off x="1730744" y="23220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29" smtClean="0">
                <a:solidFill>
                  <a:schemeClr val="tx1"/>
                </a:solidFill>
              </a:rPr>
              <a:t>Product 17: 2.1</a:t>
            </a:r>
            <a:endParaRPr lang="en-IN" sz="329">
              <a:solidFill>
                <a:schemeClr val="tx1"/>
              </a:solidFill>
            </a:endParaRPr>
          </a:p>
        </p:txBody>
      </p:sp>
      <p:sp>
        <p:nvSpPr>
          <p:cNvPr id="254" name="Block Arc 25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29888"/>
              <a:gd name="adj2" fmla="val 1786942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5" name="Block Arc 254">
            <a:hlinkClick r:id="rId26" action="ppaction://hlinksldjump" tooltip="Size of prize: $1.5mn&#10;Market size: $3.3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01783"/>
              <a:gd name="adj2" fmla="val 17829888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6" name="Block Arc 255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01783"/>
              <a:gd name="adj2" fmla="val 1782988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7" name="Block Arc 256">
            <a:hlinkClick r:id="rId6" action="ppaction://hlinksldjump" tooltip="Size of prize: $0.9mn&#10;Market size: $4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85403"/>
              <a:gd name="adj2" fmla="val 1780178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8" name="Block Arc 25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85403"/>
              <a:gd name="adj2" fmla="val 178017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9" name="Block Arc 258">
            <a:hlinkClick r:id="rId25" action="ppaction://hlinksldjump" tooltip="Size of prize: $0.7mn&#10;Market size: $3.8mn&#10;Company share: 7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72553"/>
              <a:gd name="adj2" fmla="val 17785403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0" name="Block Arc 259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72553"/>
              <a:gd name="adj2" fmla="val 1778540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1" name="Block Arc 260">
            <a:hlinkClick r:id="rId7" action="ppaction://hlinksldjump" tooltip="Size of prize: $0.6mn&#10;Market size: $0.3mn&#10;Company share: 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61274"/>
              <a:gd name="adj2" fmla="val 17772553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2" name="Block Arc 261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61274"/>
              <a:gd name="adj2" fmla="val 1777255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3" name="Block Arc 262">
            <a:hlinkClick r:id="rId10" action="ppaction://hlinksldjump" tooltip="Size of prize: $0.6mn&#10;Market size: $0.6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50310"/>
              <a:gd name="adj2" fmla="val 1776127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4" name="Block Arc 263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50310"/>
              <a:gd name="adj2" fmla="val 1776127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5" name="Block Arc 264">
            <a:hlinkClick r:id="rId8" action="ppaction://hlinksldjump" tooltip="Size of prize: $0.3mn&#10;Market size: $6.4mn&#10;Company share: 1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44206"/>
              <a:gd name="adj2" fmla="val 17750310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6" name="Block Arc 26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44206"/>
              <a:gd name="adj2" fmla="val 1775031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7" name="Block Arc 266">
            <a:hlinkClick r:id="rId13" action="ppaction://hlinksldjump" tooltip="Size of prize: $0.1mn&#10;Market size: $0.6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42210"/>
              <a:gd name="adj2" fmla="val 17744206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8" name="Block Arc 267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42210"/>
              <a:gd name="adj2" fmla="val 1774420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9" name="Block Arc 268">
            <a:hlinkClick r:id="rId4" action="ppaction://hlinksldjump" tooltip="Size of prize: $18.7mn&#10;Market size: $105.5mn&#10;Company share: 1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391837"/>
              <a:gd name="adj2" fmla="val 17742210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0" name="Rectangle 269">
            <a:hlinkClick r:id="rId4" action="ppaction://hlinksldjump" tooltip="Size of prize: $18.7mn&#10;Market size: $105.5mn&#10;Company share: 12.0%"/>
          </p:cNvPr>
          <p:cNvSpPr/>
          <p:nvPr/>
        </p:nvSpPr>
        <p:spPr>
          <a:xfrm rot="17567023">
            <a:off x="863782" y="331690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18.7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1" name="Block Arc 270">
            <a:hlinkClick r:id="rId6" action="ppaction://hlinksldjump" tooltip="Size of prize: $5.4mn&#10;Market size: $2.8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40554"/>
              <a:gd name="adj2" fmla="val 1774221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2" name="Rectangle 271">
            <a:hlinkClick r:id="rId6" action="ppaction://hlinksldjump" tooltip="Size of prize: $5.4mn&#10;Market size: $2.8mn&#10;Company share: 31.7%"/>
          </p:cNvPr>
          <p:cNvSpPr/>
          <p:nvPr/>
        </p:nvSpPr>
        <p:spPr>
          <a:xfrm rot="17691381">
            <a:off x="1522437" y="221965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47" smtClean="0">
                <a:solidFill>
                  <a:schemeClr val="tx1"/>
                </a:solidFill>
              </a:rPr>
              <a:t>Product 10: 5.4</a:t>
            </a:r>
            <a:endParaRPr lang="en-IN" sz="847">
              <a:solidFill>
                <a:schemeClr val="tx1"/>
              </a:solidFill>
            </a:endParaRPr>
          </a:p>
        </p:txBody>
      </p:sp>
      <p:sp>
        <p:nvSpPr>
          <p:cNvPr id="273" name="Block Arc 27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40554"/>
              <a:gd name="adj2" fmla="val 1774221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4" name="Block Arc 273">
            <a:hlinkClick r:id="rId10" action="ppaction://hlinksldjump" tooltip="Size of prize: $2.2mn&#10;Market size: $3.1mn&#10;Company share: 2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99436"/>
              <a:gd name="adj2" fmla="val 1764055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5" name="Rectangle 274">
            <a:hlinkClick r:id="rId10" action="ppaction://hlinksldjump" tooltip="Size of prize: $2.2mn&#10;Market size: $3.1mn&#10;Company share: 20.5%"/>
          </p:cNvPr>
          <p:cNvSpPr/>
          <p:nvPr/>
        </p:nvSpPr>
        <p:spPr>
          <a:xfrm rot="17619996">
            <a:off x="1426988" y="21766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43" smtClean="0">
                <a:solidFill>
                  <a:schemeClr val="tx1"/>
                </a:solidFill>
              </a:rPr>
              <a:t>Product 14: 2.2</a:t>
            </a:r>
            <a:endParaRPr lang="en-IN" sz="343">
              <a:solidFill>
                <a:schemeClr val="tx1"/>
              </a:solidFill>
            </a:endParaRPr>
          </a:p>
        </p:txBody>
      </p:sp>
      <p:sp>
        <p:nvSpPr>
          <p:cNvPr id="276" name="Block Arc 27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99436"/>
              <a:gd name="adj2" fmla="val 1764055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7" name="Block Arc 276">
            <a:hlinkClick r:id="rId7" action="ppaction://hlinksldjump" tooltip="Size of prize: $2.1mn&#10;Market size: $1.5mn&#10;Company share: 3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60445"/>
              <a:gd name="adj2" fmla="val 1759943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8" name="Rectangle 277">
            <a:hlinkClick r:id="rId7" action="ppaction://hlinksldjump" tooltip="Size of prize: $2.1mn&#10;Market size: $1.5mn&#10;Company share: 3.8%"/>
          </p:cNvPr>
          <p:cNvSpPr/>
          <p:nvPr/>
        </p:nvSpPr>
        <p:spPr>
          <a:xfrm rot="17579941">
            <a:off x="1373047" y="215337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25" smtClean="0">
                <a:solidFill>
                  <a:schemeClr val="tx1"/>
                </a:solidFill>
              </a:rPr>
              <a:t>Product 7: 2.1</a:t>
            </a:r>
            <a:endParaRPr lang="en-IN" sz="325">
              <a:solidFill>
                <a:schemeClr val="tx1"/>
              </a:solidFill>
            </a:endParaRPr>
          </a:p>
        </p:txBody>
      </p:sp>
      <p:sp>
        <p:nvSpPr>
          <p:cNvPr id="279" name="Block Arc 278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60445"/>
              <a:gd name="adj2" fmla="val 1759943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0" name="Block Arc 279">
            <a:hlinkClick r:id="rId8" action="ppaction://hlinksldjump" tooltip="Size of prize: $2.0mn&#10;Market size: $11.7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22409"/>
              <a:gd name="adj2" fmla="val 17560445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1" name="Rectangle 280">
            <a:hlinkClick r:id="rId8" action="ppaction://hlinksldjump" tooltip="Size of prize: $2.0mn&#10;Market size: $11.7mn&#10;Company share: 10.7%"/>
          </p:cNvPr>
          <p:cNvSpPr/>
          <p:nvPr/>
        </p:nvSpPr>
        <p:spPr>
          <a:xfrm rot="17541427">
            <a:off x="1320930" y="21315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17" smtClean="0">
                <a:solidFill>
                  <a:schemeClr val="tx1"/>
                </a:solidFill>
              </a:rPr>
              <a:t>Product 15: 2.0</a:t>
            </a:r>
            <a:endParaRPr lang="en-IN" sz="317">
              <a:solidFill>
                <a:schemeClr val="tx1"/>
              </a:solidFill>
            </a:endParaRPr>
          </a:p>
        </p:txBody>
      </p:sp>
      <p:sp>
        <p:nvSpPr>
          <p:cNvPr id="282" name="Block Arc 281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22409"/>
              <a:gd name="adj2" fmla="val 175604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3" name="Block Arc 282">
            <a:hlinkClick r:id="rId26" action="ppaction://hlinksldjump" tooltip="Size of prize: $1.8mn&#10;Market size: $2.0mn&#10;Company share: 1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88426"/>
              <a:gd name="adj2" fmla="val 17522409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4" name="Block Arc 283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88426"/>
              <a:gd name="adj2" fmla="val 1752240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5" name="Block Arc 284">
            <a:hlinkClick r:id="rId16" action="ppaction://hlinksldjump" tooltip="Size of prize: $1.6mn&#10;Market size: $5.7mn&#10;Company share: 49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57627"/>
              <a:gd name="adj2" fmla="val 17488426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6" name="Block Arc 28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57627"/>
              <a:gd name="adj2" fmla="val 174884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7" name="Block Arc 286">
            <a:hlinkClick r:id="rId11" action="ppaction://hlinksldjump" tooltip="Size of prize: $1.5mn&#10;Market size: $9.0mn&#10;Company share: 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29691"/>
              <a:gd name="adj2" fmla="val 17457627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8" name="Block Arc 287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29691"/>
              <a:gd name="adj2" fmla="val 1745762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9" name="Block Arc 288">
            <a:hlinkClick r:id="rId13" action="ppaction://hlinksldjump" tooltip="Size of prize: $0.9mn&#10;Market size: $3.1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12639"/>
              <a:gd name="adj2" fmla="val 17429691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0" name="Block Arc 289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12639"/>
              <a:gd name="adj2" fmla="val 1742969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1" name="Block Arc 290">
            <a:hlinkClick r:id="rId25" action="ppaction://hlinksldjump" tooltip="Size of prize: $0.9mn&#10;Market size: $13.5mn&#10;Company share: 22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95967"/>
              <a:gd name="adj2" fmla="val 17412639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2" name="Block Arc 291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95967"/>
              <a:gd name="adj2" fmla="val 1741263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3" name="Block Arc 292">
            <a:hlinkClick r:id="rId24" action="ppaction://hlinksldjump" tooltip="Size of prize: $0.2mn&#10;Market size: $11.7mn&#10;Company share: 1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92001"/>
              <a:gd name="adj2" fmla="val 17395967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4" name="Block Arc 293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92001"/>
              <a:gd name="adj2" fmla="val 1739596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5" name="Block Arc 294">
            <a:hlinkClick r:id="rId9" action="ppaction://hlinksldjump" tooltip="Size of prize: $0.0mn&#10;Market size: $10.4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91837"/>
              <a:gd name="adj2" fmla="val 17392001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6" name="Block Arc 295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91837"/>
              <a:gd name="adj2" fmla="val 1739200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7" name="Block Arc 296">
            <a:hlinkClick r:id="rId27" action="ppaction://hlinksldjump" tooltip="Size of prize: $46.6mn&#10;Market size: $3,274.8mn&#10;Company share: 10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519037"/>
              <a:gd name="adj2" fmla="val 17391837"/>
              <a:gd name="adj3" fmla="val 1938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8" name="Rectangle 297">
            <a:hlinkClick r:id="rId27" action="ppaction://hlinksldjump" tooltip="Size of prize: $46.6mn&#10;Market size: $3,274.8mn&#10;Company share: 10.3%"/>
          </p:cNvPr>
          <p:cNvSpPr/>
          <p:nvPr/>
        </p:nvSpPr>
        <p:spPr>
          <a:xfrm rot="16955436">
            <a:off x="-51528" y="43527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46.6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9" name="Block Arc 298">
            <a:hlinkClick r:id="rId4" action="ppaction://hlinksldjump" tooltip="Size of prize: $17.5mn&#10;Market size: $787.2mn&#10;Company share: 9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063526"/>
              <a:gd name="adj2" fmla="val 17391837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0" name="Rectangle 299">
            <a:hlinkClick r:id="rId4" action="ppaction://hlinksldjump" tooltip="Size of prize: $17.5mn&#10;Market size: $787.2mn&#10;Company share: 9.8%"/>
          </p:cNvPr>
          <p:cNvSpPr/>
          <p:nvPr/>
        </p:nvSpPr>
        <p:spPr>
          <a:xfrm rot="17227681">
            <a:off x="513954" y="318988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17.5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1" name="Block Arc 300">
            <a:hlinkClick r:id="rId13" action="ppaction://hlinksldjump" tooltip="Size of prize: $6.8mn&#10;Market size: $17.8mn&#10;Company share: 9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64376"/>
              <a:gd name="adj2" fmla="val 17391837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2" name="Rectangle 301">
            <a:hlinkClick r:id="rId13" action="ppaction://hlinksldjump" tooltip="Size of prize: $6.8mn&#10;Market size: $17.8mn&#10;Company share: 9.8%"/>
          </p:cNvPr>
          <p:cNvSpPr/>
          <p:nvPr/>
        </p:nvSpPr>
        <p:spPr>
          <a:xfrm rot="17328105">
            <a:off x="1028079" y="20216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6.8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3" name="Block Arc 30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64376"/>
              <a:gd name="adj2" fmla="val 1739183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4" name="Block Arc 303">
            <a:hlinkClick r:id="rId16" action="ppaction://hlinksldjump" tooltip="Size of prize: $1.8mn&#10;Market size: $52.5mn&#10;Company share: 9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29870"/>
              <a:gd name="adj2" fmla="val 17264376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5" name="Block Arc 304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29870"/>
              <a:gd name="adj2" fmla="val 1726437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6" name="Block Arc 305">
            <a:hlinkClick r:id="rId7" action="ppaction://hlinksldjump" tooltip="Size of prize: $1.6mn&#10;Market size: $17.4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00511"/>
              <a:gd name="adj2" fmla="val 17229870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7" name="Block Arc 30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00511"/>
              <a:gd name="adj2" fmla="val 1722987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8" name="Block Arc 307">
            <a:hlinkClick r:id="rId9" action="ppaction://hlinksldjump" tooltip="Size of prize: $1.3mn&#10;Market size: $132.2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75225"/>
              <a:gd name="adj2" fmla="val 17200511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9" name="Block Arc 308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75225"/>
              <a:gd name="adj2" fmla="val 1720051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0" name="Block Arc 309">
            <a:hlinkClick r:id="rId28" action="ppaction://hlinksldjump" tooltip="Size of prize: $1.2mn&#10;Market size: $3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51861"/>
              <a:gd name="adj2" fmla="val 17175225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1" name="Block Arc 31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51861"/>
              <a:gd name="adj2" fmla="val 1717522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2" name="Block Arc 311">
            <a:hlinkClick r:id="rId17" action="ppaction://hlinksldjump" tooltip="Size of prize: $1.2mn&#10;Market size: $8.9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29123"/>
              <a:gd name="adj2" fmla="val 17151861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3" name="Block Arc 31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29123"/>
              <a:gd name="adj2" fmla="val 1715186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4" name="Block Arc 313">
            <a:hlinkClick r:id="rId10" action="ppaction://hlinksldjump" tooltip="Size of prize: $1.1mn&#10;Market size: $18.7mn&#10;Company share: 3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09241"/>
              <a:gd name="adj2" fmla="val 17129123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5" name="Block Arc 31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09241"/>
              <a:gd name="adj2" fmla="val 1712912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6" name="Block Arc 315">
            <a:hlinkClick r:id="rId6" action="ppaction://hlinksldjump" tooltip="Size of prize: $0.9mn&#10;Market size: $47.7mn&#10;Company share: 1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92684"/>
              <a:gd name="adj2" fmla="val 17109241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7" name="Block Arc 31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92684"/>
              <a:gd name="adj2" fmla="val 1710924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8" name="Block Arc 317">
            <a:hlinkClick r:id="rId26" action="ppaction://hlinksldjump" tooltip="Size of prize: $0.7mn&#10;Market size: $92.8mn&#10;Company share: 1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80151"/>
              <a:gd name="adj2" fmla="val 17092684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9" name="Block Arc 318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80151"/>
              <a:gd name="adj2" fmla="val 1709268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0" name="Block Arc 319">
            <a:hlinkClick r:id="rId8" action="ppaction://hlinksldjump" tooltip="Size of prize: $0.7mn&#10;Market size: $154.5mn&#10;Company share: 1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67903"/>
              <a:gd name="adj2" fmla="val 17080151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1" name="Block Arc 32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67903"/>
              <a:gd name="adj2" fmla="val 1708015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2" name="Block Arc 321">
            <a:hlinkClick r:id="rId12" action="ppaction://hlinksldjump" tooltip="Size of prize: $0.1mn&#10;Market size: $36.7mn&#10;Company share: 1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65499"/>
              <a:gd name="adj2" fmla="val 17067903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3" name="Block Arc 32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65499"/>
              <a:gd name="adj2" fmla="val 1706790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4" name="Block Arc 323">
            <a:hlinkClick r:id="rId11" action="ppaction://hlinksldjump" tooltip="Size of prize: $0.1mn&#10;Market size: $204.7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63526"/>
              <a:gd name="adj2" fmla="val 17065499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5" name="Block Arc 32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63526"/>
              <a:gd name="adj2" fmla="val 1706549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6" name="Block Arc 325">
            <a:hlinkClick r:id="rId20" action="ppaction://hlinksldjump" tooltip="Size of prize: $15.6mn&#10;Market size: $361.8mn&#10;Company share: 9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770335"/>
              <a:gd name="adj2" fmla="val 17063526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7" name="Rectangle 326">
            <a:hlinkClick r:id="rId20" action="ppaction://hlinksldjump" tooltip="Size of prize: $15.6mn&#10;Market size: $361.8mn&#10;Company share: 9.2%"/>
          </p:cNvPr>
          <p:cNvSpPr/>
          <p:nvPr/>
        </p:nvSpPr>
        <p:spPr>
          <a:xfrm rot="16916931">
            <a:off x="184028" y="31043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15.6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8" name="Block Arc 327">
            <a:hlinkClick r:id="rId6" action="ppaction://hlinksldjump" tooltip="Size of prize: $3.4mn&#10;Market size: $86.3mn&#10;Company share: 1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00119"/>
              <a:gd name="adj2" fmla="val 17063526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9" name="Rectangle 328">
            <a:hlinkClick r:id="rId6" action="ppaction://hlinksldjump" tooltip="Size of prize: $3.4mn&#10;Market size: $86.3mn&#10;Company share: 11.6%"/>
          </p:cNvPr>
          <p:cNvSpPr/>
          <p:nvPr/>
        </p:nvSpPr>
        <p:spPr>
          <a:xfrm rot="17031823">
            <a:off x="611206" y="189947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28" smtClean="0">
                <a:solidFill>
                  <a:schemeClr val="tx1"/>
                </a:solidFill>
              </a:rPr>
              <a:t>Product 10: 3.4</a:t>
            </a:r>
            <a:endParaRPr lang="en-IN" sz="528">
              <a:solidFill>
                <a:schemeClr val="tx1"/>
              </a:solidFill>
            </a:endParaRPr>
          </a:p>
        </p:txBody>
      </p:sp>
      <p:sp>
        <p:nvSpPr>
          <p:cNvPr id="330" name="Block Arc 329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00119"/>
              <a:gd name="adj2" fmla="val 170635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1" name="Block Arc 330">
            <a:hlinkClick r:id="rId13" action="ppaction://hlinksldjump" tooltip="Size of prize: $2.9mn&#10;Market size: $4.8mn&#10;Company share: 26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45172"/>
              <a:gd name="adj2" fmla="val 1700011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2" name="Rectangle 331">
            <a:hlinkClick r:id="rId13" action="ppaction://hlinksldjump" tooltip="Size of prize: $2.9mn&#10;Market size: $4.8mn&#10;Company share: 26.8%"/>
          </p:cNvPr>
          <p:cNvSpPr/>
          <p:nvPr/>
        </p:nvSpPr>
        <p:spPr>
          <a:xfrm rot="16972645">
            <a:off x="526768" y="187940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58" smtClean="0">
                <a:solidFill>
                  <a:schemeClr val="tx1"/>
                </a:solidFill>
              </a:rPr>
              <a:t>Product 16: 2.9</a:t>
            </a:r>
            <a:endParaRPr lang="en-IN" sz="458">
              <a:solidFill>
                <a:schemeClr val="tx1"/>
              </a:solidFill>
            </a:endParaRPr>
          </a:p>
        </p:txBody>
      </p:sp>
      <p:sp>
        <p:nvSpPr>
          <p:cNvPr id="333" name="Block Arc 33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45172"/>
              <a:gd name="adj2" fmla="val 1700011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4" name="Block Arc 333">
            <a:hlinkClick r:id="rId11" action="ppaction://hlinksldjump" tooltip="Size of prize: $2.5mn&#10;Market size: $78.0mn&#10;Company share: 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98416"/>
              <a:gd name="adj2" fmla="val 16945172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5" name="Rectangle 334">
            <a:hlinkClick r:id="rId11" action="ppaction://hlinksldjump" tooltip="Size of prize: $2.5mn&#10;Market size: $78.0mn&#10;Company share: 6.5%"/>
          </p:cNvPr>
          <p:cNvSpPr/>
          <p:nvPr/>
        </p:nvSpPr>
        <p:spPr>
          <a:xfrm rot="16921794">
            <a:off x="453943" y="186332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90" smtClean="0">
                <a:solidFill>
                  <a:schemeClr val="tx1"/>
                </a:solidFill>
              </a:rPr>
              <a:t>Product 17: 2.5</a:t>
            </a:r>
            <a:endParaRPr lang="en-IN" sz="390">
              <a:solidFill>
                <a:schemeClr val="tx1"/>
              </a:solidFill>
            </a:endParaRPr>
          </a:p>
        </p:txBody>
      </p:sp>
      <p:sp>
        <p:nvSpPr>
          <p:cNvPr id="336" name="Block Arc 335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98416"/>
              <a:gd name="adj2" fmla="val 1694517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7" name="Block Arc 336">
            <a:hlinkClick r:id="rId7" action="ppaction://hlinksldjump" tooltip="Size of prize: $2.4mn&#10;Market size: $6.6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54154"/>
              <a:gd name="adj2" fmla="val 1689841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8" name="Rectangle 337">
            <a:hlinkClick r:id="rId7" action="ppaction://hlinksldjump" tooltip="Size of prize: $2.4mn&#10;Market size: $6.6mn&#10;Company share: 0.0%"/>
          </p:cNvPr>
          <p:cNvSpPr/>
          <p:nvPr/>
        </p:nvSpPr>
        <p:spPr>
          <a:xfrm rot="16876285">
            <a:off x="388574" y="184984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69" smtClean="0">
                <a:solidFill>
                  <a:schemeClr val="tx1"/>
                </a:solidFill>
              </a:rPr>
              <a:t>Product 7: 2.4</a:t>
            </a:r>
            <a:endParaRPr lang="en-IN" sz="369">
              <a:solidFill>
                <a:schemeClr val="tx1"/>
              </a:solidFill>
            </a:endParaRPr>
          </a:p>
        </p:txBody>
      </p:sp>
      <p:sp>
        <p:nvSpPr>
          <p:cNvPr id="339" name="Block Arc 338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54154"/>
              <a:gd name="adj2" fmla="val 1689841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0" name="Block Arc 339">
            <a:hlinkClick r:id="rId9" action="ppaction://hlinksldjump" tooltip="Size of prize: $1.8mn&#10;Market size: $77.5mn&#10;Company share: 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19954"/>
              <a:gd name="adj2" fmla="val 16854154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1" name="Block Arc 340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19954"/>
              <a:gd name="adj2" fmla="val 1685415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2" name="Block Arc 341">
            <a:hlinkClick r:id="rId10" action="ppaction://hlinksldjump" tooltip="Size of prize: $1.6mn&#10;Market size: $13.0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89972"/>
              <a:gd name="adj2" fmla="val 1681995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3" name="Block Arc 342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89972"/>
              <a:gd name="adj2" fmla="val 1681995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4" name="Block Arc 343">
            <a:hlinkClick r:id="rId28" action="ppaction://hlinksldjump" tooltip="Size of prize: $0.6mn&#10;Market size: $37.0mn&#10;Company share: 1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77863"/>
              <a:gd name="adj2" fmla="val 16789972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5" name="Block Arc 34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77863"/>
              <a:gd name="adj2" fmla="val 1678997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6" name="Block Arc 345">
            <a:hlinkClick r:id="rId8" action="ppaction://hlinksldjump" tooltip="Size of prize: $0.4mn&#10;Market size: $58.7mn&#10;Company share: 1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70335"/>
              <a:gd name="adj2" fmla="val 16777863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7" name="Block Arc 346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70335"/>
              <a:gd name="adj2" fmla="val 1677786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8" name="Block Arc 347">
            <a:hlinkClick r:id="rId19" action="ppaction://hlinksldjump" tooltip="Size of prize: $13.4mn&#10;Market size: $2,125.8mn&#10;Company share: 10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519037"/>
              <a:gd name="adj2" fmla="val 16770335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9" name="Rectangle 348">
            <a:hlinkClick r:id="rId19" action="ppaction://hlinksldjump" tooltip="Size of prize: $13.4mn&#10;Market size: $2,125.8mn&#10;Company share: 10.7%"/>
          </p:cNvPr>
          <p:cNvSpPr/>
          <p:nvPr/>
        </p:nvSpPr>
        <p:spPr>
          <a:xfrm rot="16644686">
            <a:off x="-110350" y="305411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0" name="Block Arc 349">
            <a:hlinkClick r:id="rId9" action="ppaction://hlinksldjump" tooltip="Size of prize: $2.5mn&#10;Market size: $635.2mn&#10;Company share: 1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24236"/>
              <a:gd name="adj2" fmla="val 16770335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1" name="Rectangle 350">
            <a:hlinkClick r:id="rId9" action="ppaction://hlinksldjump" tooltip="Size of prize: $2.5mn&#10;Market size: $635.2mn&#10;Company share: 1.2%"/>
          </p:cNvPr>
          <p:cNvSpPr/>
          <p:nvPr/>
        </p:nvSpPr>
        <p:spPr>
          <a:xfrm rot="16747286">
            <a:off x="202379" y="181635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4" smtClean="0">
                <a:solidFill>
                  <a:schemeClr val="tx1"/>
                </a:solidFill>
              </a:rPr>
              <a:t>Product 8: 2.5</a:t>
            </a:r>
            <a:endParaRPr lang="en-IN" sz="384">
              <a:solidFill>
                <a:schemeClr val="tx1"/>
              </a:solidFill>
            </a:endParaRPr>
          </a:p>
        </p:txBody>
      </p:sp>
      <p:sp>
        <p:nvSpPr>
          <p:cNvPr id="352" name="Block Arc 351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24236"/>
              <a:gd name="adj2" fmla="val 1677033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3" name="Block Arc 352">
            <a:hlinkClick r:id="rId7" action="ppaction://hlinksldjump" tooltip="Size of prize: $2.3mn&#10;Market size: $29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81562"/>
              <a:gd name="adj2" fmla="val 1672423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4" name="Rectangle 353">
            <a:hlinkClick r:id="rId7" action="ppaction://hlinksldjump" tooltip="Size of prize: $2.3mn&#10;Market size: $29.7mn&#10;Company share: 0.0%"/>
          </p:cNvPr>
          <p:cNvSpPr/>
          <p:nvPr/>
        </p:nvSpPr>
        <p:spPr>
          <a:xfrm rot="16702899">
            <a:off x="138039" y="180645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56" smtClean="0">
                <a:solidFill>
                  <a:schemeClr val="tx1"/>
                </a:solidFill>
              </a:rPr>
              <a:t>Product 7: 2.3</a:t>
            </a:r>
            <a:endParaRPr lang="en-IN" sz="356">
              <a:solidFill>
                <a:schemeClr val="tx1"/>
              </a:solidFill>
            </a:endParaRPr>
          </a:p>
        </p:txBody>
      </p:sp>
      <p:sp>
        <p:nvSpPr>
          <p:cNvPr id="355" name="Block Arc 35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81562"/>
              <a:gd name="adj2" fmla="val 1672423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6" name="Block Arc 355">
            <a:hlinkClick r:id="rId16" action="ppaction://hlinksldjump" tooltip="Size of prize: $1.7mn&#10;Market size: $153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50283"/>
              <a:gd name="adj2" fmla="val 16681562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7" name="Block Arc 356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50283"/>
              <a:gd name="adj2" fmla="val 1668156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8" name="Block Arc 357">
            <a:hlinkClick r:id="rId11" action="ppaction://hlinksldjump" tooltip="Size of prize: $1.7mn&#10;Market size: $487.5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19095"/>
              <a:gd name="adj2" fmla="val 16650283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9" name="Block Arc 358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19095"/>
              <a:gd name="adj2" fmla="val 166502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0" name="Block Arc 359">
            <a:hlinkClick r:id="rId28" action="ppaction://hlinksldjump" tooltip="Size of prize: $1.4mn&#10;Market size: $36.2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92623"/>
              <a:gd name="adj2" fmla="val 16619095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1" name="Block Arc 36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92623"/>
              <a:gd name="adj2" fmla="val 1661909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2" name="Block Arc 361">
            <a:hlinkClick r:id="rId12" action="ppaction://hlinksldjump" tooltip="Size of prize: $1.2mn&#10;Market size: $80.8mn&#10;Company share: 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70511"/>
              <a:gd name="adj2" fmla="val 16592623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3" name="Block Arc 36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70511"/>
              <a:gd name="adj2" fmla="val 1659262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4" name="Block Arc 363">
            <a:hlinkClick r:id="rId13" action="ppaction://hlinksldjump" tooltip="Size of prize: $0.9mn&#10;Market size: $27.7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54251"/>
              <a:gd name="adj2" fmla="val 16570511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5" name="Block Arc 36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54251"/>
              <a:gd name="adj2" fmla="val 1657051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6" name="Block Arc 365">
            <a:hlinkClick r:id="rId26" action="ppaction://hlinksldjump" tooltip="Size of prize: $0.6mn&#10;Market size: $225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42870"/>
              <a:gd name="adj2" fmla="val 16554251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7" name="Block Arc 366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42870"/>
              <a:gd name="adj2" fmla="val 1655425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8" name="Block Arc 367">
            <a:hlinkClick r:id="rId6" action="ppaction://hlinksldjump" tooltip="Size of prize: $0.6mn&#10;Market size: $122.1mn&#10;Company share: 1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31589"/>
              <a:gd name="adj2" fmla="val 1654287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9" name="Block Arc 368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31589"/>
              <a:gd name="adj2" fmla="val 1654287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0" name="Block Arc 369">
            <a:hlinkClick r:id="rId8" action="ppaction://hlinksldjump" tooltip="Size of prize: $0.3mn&#10;Market size: $258.1mn&#10;Company share: 4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26305"/>
              <a:gd name="adj2" fmla="val 16531589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1" name="Block Arc 370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26305"/>
              <a:gd name="adj2" fmla="val 1653158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2" name="Block Arc 371">
            <a:hlinkClick r:id="rId17" action="ppaction://hlinksldjump" tooltip="Size of prize: $0.2mn&#10;Market size: $48.4mn&#10;Company share: 3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22468"/>
              <a:gd name="adj2" fmla="val 16526305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3" name="Block Arc 372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22468"/>
              <a:gd name="adj2" fmla="val 1652630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4" name="Block Arc 373">
            <a:hlinkClick r:id="rId10" action="ppaction://hlinksldjump" tooltip="Size of prize: $0.2mn&#10;Market size: $20.6mn&#10;Company share: 5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19037"/>
              <a:gd name="adj2" fmla="val 16522468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5" name="Block Arc 374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19037"/>
              <a:gd name="adj2" fmla="val 1652246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6" name="Block Arc 375">
            <a:hlinkClick r:id="rId29" action="ppaction://hlinksldjump" tooltip="Size of prize: $17.0mn&#10;Market size: $58.8mn&#10;Company share: 14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16519037"/>
              <a:gd name="adj3" fmla="val 1938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7" name="Rectangle 376">
            <a:hlinkClick r:id="rId29" action="ppaction://hlinksldjump" tooltip="Size of prize: $17.0mn&#10;Market size: $58.8mn&#10;Company share: 14.3%"/>
          </p:cNvPr>
          <p:cNvSpPr/>
          <p:nvPr/>
        </p:nvSpPr>
        <p:spPr>
          <a:xfrm rot="16359518">
            <a:off x="-480849" y="429529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17.0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78" name="Block Arc 377">
            <a:hlinkClick r:id="rId19" action="ppaction://hlinksldjump" tooltip="Size of prize: $6.0mn&#10;Market size: $0.7mn&#10;Company share: 31.3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406694"/>
              <a:gd name="adj2" fmla="val 16519037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9" name="Rectangle 378">
            <a:hlinkClick r:id="rId19" action="ppaction://hlinksldjump" tooltip="Size of prize: $6.0mn&#10;Market size: $0.7mn&#10;Company share: 31.3%"/>
          </p:cNvPr>
          <p:cNvSpPr/>
          <p:nvPr/>
        </p:nvSpPr>
        <p:spPr>
          <a:xfrm rot="16462864">
            <a:off x="-308765" y="303362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36" smtClean="0">
                <a:solidFill>
                  <a:schemeClr val="tx1"/>
                </a:solidFill>
              </a:rPr>
              <a:t>Partners: 6.0</a:t>
            </a:r>
            <a:endParaRPr lang="en-IN" sz="936">
              <a:solidFill>
                <a:schemeClr val="tx1"/>
              </a:solidFill>
            </a:endParaRPr>
          </a:p>
        </p:txBody>
      </p:sp>
      <p:sp>
        <p:nvSpPr>
          <p:cNvPr id="380" name="Block Arc 379">
            <a:hlinkClick r:id="rId6" action="ppaction://hlinksldjump" tooltip="Size of prize: $4.4mn&#10;Market size: $0.0mn&#10;Company share: 2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36062"/>
              <a:gd name="adj2" fmla="val 16519037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1" name="Rectangle 380">
            <a:hlinkClick r:id="rId6" action="ppaction://hlinksldjump" tooltip="Size of prize: $4.4mn&#10;Market size: $0.0mn&#10;Company share: 26.3%"/>
          </p:cNvPr>
          <p:cNvSpPr/>
          <p:nvPr/>
        </p:nvSpPr>
        <p:spPr>
          <a:xfrm rot="16477549">
            <a:off x="-190280" y="176902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91" smtClean="0">
                <a:solidFill>
                  <a:schemeClr val="tx1"/>
                </a:solidFill>
              </a:rPr>
              <a:t>Product 10: 4.4</a:t>
            </a:r>
            <a:endParaRPr lang="en-IN" sz="691">
              <a:solidFill>
                <a:schemeClr val="tx1"/>
              </a:solidFill>
            </a:endParaRPr>
          </a:p>
        </p:txBody>
      </p:sp>
      <p:sp>
        <p:nvSpPr>
          <p:cNvPr id="382" name="Block Arc 381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36062"/>
              <a:gd name="adj2" fmla="val 1651903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3" name="Block Arc 382">
            <a:hlinkClick r:id="rId5" action="ppaction://hlinksldjump" tooltip="Size of prize: $1.1mn&#10;Market size: $0.4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15603"/>
              <a:gd name="adj2" fmla="val 16436062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4" name="Block Arc 38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15603"/>
              <a:gd name="adj2" fmla="val 1643606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5" name="Block Arc 384">
            <a:hlinkClick r:id="rId12" action="ppaction://hlinksldjump" tooltip="Size of prize: $0.5mn&#10;Market size: $0.3mn&#10;Company share: 6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06694"/>
              <a:gd name="adj2" fmla="val 16415603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6" name="Block Arc 385">
            <a:hlinkClick r:id="rId2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06694"/>
              <a:gd name="adj2" fmla="val 1641560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7" name="Block Arc 386">
            <a:hlinkClick r:id="rId20" action="ppaction://hlinksldjump" tooltip="Size of prize: $5.8mn&#10;Market size: $31.9mn&#10;Company share: 14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98828"/>
              <a:gd name="adj2" fmla="val 16406694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8" name="Rectangle 387">
            <a:hlinkClick r:id="rId20" action="ppaction://hlinksldjump" tooltip="Size of prize: $5.8mn&#10;Market size: $31.9mn&#10;Company share: 14.7%"/>
          </p:cNvPr>
          <p:cNvSpPr/>
          <p:nvPr/>
        </p:nvSpPr>
        <p:spPr>
          <a:xfrm rot="16352761">
            <a:off x="-429346" y="302632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99" smtClean="0">
                <a:solidFill>
                  <a:schemeClr val="tx1"/>
                </a:solidFill>
              </a:rPr>
              <a:t>Direct: 5.8</a:t>
            </a:r>
            <a:endParaRPr lang="en-IN" sz="899">
              <a:solidFill>
                <a:schemeClr val="tx1"/>
              </a:solidFill>
            </a:endParaRPr>
          </a:p>
        </p:txBody>
      </p:sp>
      <p:sp>
        <p:nvSpPr>
          <p:cNvPr id="389" name="Block Arc 388">
            <a:hlinkClick r:id="rId12" action="ppaction://hlinksldjump" tooltip="Size of prize: $3.9mn&#10;Market size: $3.6mn&#10;Company share: 5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33326"/>
              <a:gd name="adj2" fmla="val 16406694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0" name="Rectangle 389">
            <a:hlinkClick r:id="rId12" action="ppaction://hlinksldjump" tooltip="Size of prize: $3.9mn&#10;Market size: $3.6mn&#10;Company share: 54.2%"/>
          </p:cNvPr>
          <p:cNvSpPr/>
          <p:nvPr/>
        </p:nvSpPr>
        <p:spPr>
          <a:xfrm rot="16370010">
            <a:off x="-347660" y="17587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11" smtClean="0">
                <a:solidFill>
                  <a:schemeClr val="tx1"/>
                </a:solidFill>
              </a:rPr>
              <a:t>Product 11: 3.9</a:t>
            </a:r>
            <a:endParaRPr lang="en-IN" sz="611">
              <a:solidFill>
                <a:schemeClr val="tx1"/>
              </a:solidFill>
            </a:endParaRPr>
          </a:p>
        </p:txBody>
      </p:sp>
      <p:sp>
        <p:nvSpPr>
          <p:cNvPr id="391" name="Block Arc 390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33326"/>
              <a:gd name="adj2" fmla="val 1640669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2" name="Block Arc 391">
            <a:hlinkClick r:id="rId5" action="ppaction://hlinksldjump" tooltip="Size of prize: $1.5mn&#10;Market size: $13.3mn&#10;Company share: 1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05164"/>
              <a:gd name="adj2" fmla="val 16333326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3" name="Block Arc 392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05164"/>
              <a:gd name="adj2" fmla="val 163333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4" name="Block Arc 393">
            <a:hlinkClick r:id="rId6" action="ppaction://hlinksldjump" tooltip="Size of prize: $0.3mn&#10;Market size: $15.0mn&#10;Company share: 16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98828"/>
              <a:gd name="adj2" fmla="val 16305164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5" name="Block Arc 394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98828"/>
              <a:gd name="adj2" fmla="val 1630516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6" name="Block Arc 395">
            <a:hlinkClick r:id="rId4" action="ppaction://hlinksldjump" tooltip="Size of prize: $5.3mn&#10;Market size: $26.1mn&#10;Company share: 13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298828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7" name="Rectangle 396">
            <a:hlinkClick r:id="rId4" action="ppaction://hlinksldjump" tooltip="Size of prize: $5.3mn&#10;Market size: $26.1mn&#10;Company share: 13.4%"/>
          </p:cNvPr>
          <p:cNvSpPr/>
          <p:nvPr/>
        </p:nvSpPr>
        <p:spPr>
          <a:xfrm rot="16249415">
            <a:off x="-542685" y="30229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24" smtClean="0">
                <a:solidFill>
                  <a:schemeClr val="tx1"/>
                </a:solidFill>
              </a:rPr>
              <a:t>Stores: 5.3</a:t>
            </a:r>
            <a:endParaRPr lang="en-IN" sz="824">
              <a:solidFill>
                <a:schemeClr val="tx1"/>
              </a:solidFill>
            </a:endParaRPr>
          </a:p>
        </p:txBody>
      </p:sp>
      <p:sp>
        <p:nvSpPr>
          <p:cNvPr id="398" name="Block Arc 397">
            <a:hlinkClick r:id="rId12" action="ppaction://hlinksldjump" tooltip="Size of prize: $3.8mn&#10;Market size: $10.3mn&#10;Company share: 2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8302"/>
              <a:gd name="adj2" fmla="val 1629882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9" name="Rectangle 398">
            <a:hlinkClick r:id="rId12" action="ppaction://hlinksldjump" tooltip="Size of prize: $3.8mn&#10;Market size: $10.3mn&#10;Company share: 23.7%"/>
          </p:cNvPr>
          <p:cNvSpPr/>
          <p:nvPr/>
        </p:nvSpPr>
        <p:spPr>
          <a:xfrm rot="16263565">
            <a:off x="-503679" y="175346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88" smtClean="0">
                <a:solidFill>
                  <a:schemeClr val="tx1"/>
                </a:solidFill>
              </a:rPr>
              <a:t>Product 11: 3.8</a:t>
            </a:r>
            <a:endParaRPr lang="en-IN" sz="588">
              <a:solidFill>
                <a:schemeClr val="tx1"/>
              </a:solidFill>
            </a:endParaRPr>
          </a:p>
        </p:txBody>
      </p:sp>
      <p:sp>
        <p:nvSpPr>
          <p:cNvPr id="400" name="Block Arc 399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8302"/>
              <a:gd name="adj2" fmla="val 1629882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1" name="Block Arc 400">
            <a:hlinkClick r:id="rId6" action="ppaction://hlinksldjump" tooltip="Size of prize: $1.3mn&#10;Market size: $6.4mn&#10;Company share: 1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3625"/>
              <a:gd name="adj2" fmla="val 16228302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2" name="Block Arc 401">
            <a:hlinkClick r:id="rId2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3625"/>
              <a:gd name="adj2" fmla="val 1622830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3" name="Block Arc 402">
            <a:hlinkClick r:id="rId5" action="ppaction://hlinksldjump" tooltip="Size of prize: $0.2mn&#10;Market size: $9.4mn&#10;Company share: 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03625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4" name="Block Arc 403">
            <a:hlinkClick r:id="rId2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0362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9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$16.9mn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378189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$14.9mn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16.9mn&#10;Market size: $239.5mn&#10;Company share: 2.7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16.9mn&#10;Market size: $239.5mn&#10;Company share: 2.7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16.9mn&#10;Market size: $239.5mn&#10;Company share: 2.7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16.9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8.4mn&#10;Market size: $76.5mn&#10;Company share: 4.3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919629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8.4mn&#10;Market size: $76.5mn&#10;Company share: 4.3%"/>
          </p:cNvPr>
          <p:cNvSpPr/>
          <p:nvPr/>
        </p:nvSpPr>
        <p:spPr>
          <a:xfrm rot="20259814">
            <a:off x="2891988" y="536101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8.4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2mn&#10;Market size: $24.0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01457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2mn&#10;Market size: $24.0mn&#10;Company share: 3.7%"/>
          </p:cNvPr>
          <p:cNvSpPr/>
          <p:nvPr/>
        </p:nvSpPr>
        <p:spPr>
          <a:xfrm rot="20600728">
            <a:off x="4233494" y="53494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6.2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01457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5mn&#10;Market size: $16.7mn&#10;Company share: 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28673"/>
              <a:gd name="adj2" fmla="val 19601457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5mn&#10;Market size: $16.7mn&#10;Company share: 6.4%"/>
          </p:cNvPr>
          <p:cNvSpPr/>
          <p:nvPr/>
        </p:nvSpPr>
        <p:spPr>
          <a:xfrm rot="19365064">
            <a:off x="3416520" y="37427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28673"/>
              <a:gd name="adj2" fmla="val 1960145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7mn&#10;Market size: $35.8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19629"/>
              <a:gd name="adj2" fmla="val 19128673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7mn&#10;Market size: $35.8mn&#10;Company share: 3.7%"/>
          </p:cNvPr>
          <p:cNvSpPr/>
          <p:nvPr/>
        </p:nvSpPr>
        <p:spPr>
          <a:xfrm rot="19024151">
            <a:off x="3094661" y="336038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19629"/>
              <a:gd name="adj2" fmla="val 1912867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5.7mn&#10;Market size: $139.9mn&#10;Company share: 1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092295"/>
              <a:gd name="adj2" fmla="val 18919629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5.7mn&#10;Market size: $139.9mn&#10;Company share: 1.9%"/>
          </p:cNvPr>
          <p:cNvSpPr/>
          <p:nvPr/>
        </p:nvSpPr>
        <p:spPr>
          <a:xfrm rot="18005962">
            <a:off x="1294712" y="35312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5.7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7" action="ppaction://hlinksldjump" tooltip="Size of prize: $2.3mn&#10;Market size: $5.1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77847"/>
              <a:gd name="adj2" fmla="val 18919629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7" action="ppaction://hlinksldjump" tooltip="Size of prize: $2.3mn&#10;Market size: $5.1mn&#10;Company share: 0.2%"/>
          </p:cNvPr>
          <p:cNvSpPr/>
          <p:nvPr/>
        </p:nvSpPr>
        <p:spPr>
          <a:xfrm rot="18548738">
            <a:off x="2586019" y="288428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77847"/>
              <a:gd name="adj2" fmla="val 1891962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6" action="ppaction://hlinksldjump" tooltip="Size of prize: $2.0mn&#10;Market size: $81.4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34058"/>
              <a:gd name="adj2" fmla="val 18177847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6" action="ppaction://hlinksldjump" tooltip="Size of prize: $2.0mn&#10;Market size: $81.4mn&#10;Company share: 0.8%"/>
          </p:cNvPr>
          <p:cNvSpPr/>
          <p:nvPr/>
        </p:nvSpPr>
        <p:spPr>
          <a:xfrm rot="17855953">
            <a:off x="1738930" y="232631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34058"/>
              <a:gd name="adj2" fmla="val 1817784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5" action="ppaction://hlinksldjump" tooltip="Size of prize: $1.4mn&#10;Market size: $53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92295"/>
              <a:gd name="adj2" fmla="val 1753405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5" action="ppaction://hlinksldjump" tooltip="Size of prize: $1.4mn&#10;Market size: $53.4mn&#10;Company share: 3.7%"/>
          </p:cNvPr>
          <p:cNvSpPr/>
          <p:nvPr/>
        </p:nvSpPr>
        <p:spPr>
          <a:xfrm rot="17313177">
            <a:off x="1007336" y="201462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92295"/>
              <a:gd name="adj2" fmla="val 1753405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2.8mn&#10;Market size: $23.1mn&#10;Company share: 2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092295"/>
              <a:gd name="adj3" fmla="val 1376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2.8mn&#10;Market size: $23.1mn&#10;Company share: 2.7%"/>
          </p:cNvPr>
          <p:cNvSpPr/>
          <p:nvPr/>
        </p:nvSpPr>
        <p:spPr>
          <a:xfrm rot="16646147">
            <a:off x="-108759" y="30543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7" action="ppaction://hlinksldjump" tooltip="Size of prize: $1.5mn&#10;Market size: $13.3mn&#10;Company share: 1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11330"/>
              <a:gd name="adj2" fmla="val 17092295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7" action="ppaction://hlinksldjump" tooltip="Size of prize: $1.5mn&#10;Market size: $13.3mn&#10;Company share: 1.9%"/>
          </p:cNvPr>
          <p:cNvSpPr/>
          <p:nvPr/>
        </p:nvSpPr>
        <p:spPr>
          <a:xfrm rot="16851813">
            <a:off x="353350" y="184295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11330"/>
              <a:gd name="adj2" fmla="val 1709229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6" action="ppaction://hlinksldjump" tooltip="Size of prize: $1.1mn&#10;Market size: $0.4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61920"/>
              <a:gd name="adj2" fmla="val 1661133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6" action="ppaction://hlinksldjump" tooltip="Size of prize: $1.1mn&#10;Market size: $0.4mn&#10;Company share: 1.6%"/>
          </p:cNvPr>
          <p:cNvSpPr/>
          <p:nvPr/>
        </p:nvSpPr>
        <p:spPr>
          <a:xfrm rot="16436625">
            <a:off x="-250132" y="17645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61920"/>
              <a:gd name="adj2" fmla="val 1661133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5" action="ppaction://hlinksldjump" tooltip="Size of prize: $0.2mn&#10;Market size: $9.4mn&#10;Company share: 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6192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5" action="ppaction://hlinksldjump" tooltip="Size of prize: $0.2mn&#10;Market size: $9.4mn&#10;Company share: 4.0%"/>
          </p:cNvPr>
          <p:cNvSpPr/>
          <p:nvPr/>
        </p:nvSpPr>
        <p:spPr>
          <a:xfrm rot="16230959">
            <a:off x="-551493" y="17528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16" smtClean="0">
                <a:solidFill>
                  <a:schemeClr val="tx1"/>
                </a:solidFill>
              </a:rPr>
              <a:t>Stores: 0.2</a:t>
            </a:r>
            <a:endParaRPr lang="en-IN" sz="516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6192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$10.9mn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326747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685935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$6.3mn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10.9mn&#10;Market size: $112.9mn&#10;Company share: 27.0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10.9mn&#10;Market size: $112.9mn&#10;Company share: 27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10.9mn&#10;Market size: $112.9mn&#10;Company share: 27.0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10.9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5.7mn&#10;Market size: $45.2mn&#10;Company share: 47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799741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5.7mn&#10;Market size: $45.2mn&#10;Company share: 47.2%"/>
          </p:cNvPr>
          <p:cNvSpPr/>
          <p:nvPr/>
        </p:nvSpPr>
        <p:spPr>
          <a:xfrm rot="20199871">
            <a:off x="2866463" y="530039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5.7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3.2mn&#10;Market size: $10.4mn&#10;Company share: 3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18211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3.2mn&#10;Market size: $10.4mn&#10;Company share: 34.2%"/>
          </p:cNvPr>
          <p:cNvSpPr/>
          <p:nvPr/>
        </p:nvSpPr>
        <p:spPr>
          <a:xfrm rot="20809105">
            <a:off x="4312157" y="564475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3.2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18211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2.5mn&#10;Market size: $1.5mn&#10;Company share: 76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03229"/>
              <a:gd name="adj2" fmla="val 20018211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2.5mn&#10;Market size: $1.5mn&#10;Company share: 76.7%"/>
          </p:cNvPr>
          <p:cNvSpPr/>
          <p:nvPr/>
        </p:nvSpPr>
        <p:spPr>
          <a:xfrm rot="19410720">
            <a:off x="3456694" y="37963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03229"/>
              <a:gd name="adj2" fmla="val 2001821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0mn&#10;Market size: $33.3mn&#10;Company share: 5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99741"/>
              <a:gd name="adj2" fmla="val 18803229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Block Arc 2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99741"/>
              <a:gd name="adj2" fmla="val 1880322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8" action="ppaction://hlinksldjump" tooltip="Size of prize: $5.2mn&#10;Market size: $67.7mn&#10;Company share: 13.6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8799741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Rectangle 24">
            <a:hlinkClick r:id="rId8" action="ppaction://hlinksldjump" tooltip="Size of prize: $5.2mn&#10;Market size: $67.7mn&#10;Company share: 13.6%"/>
          </p:cNvPr>
          <p:cNvSpPr/>
          <p:nvPr/>
        </p:nvSpPr>
        <p:spPr>
          <a:xfrm rot="17499871">
            <a:off x="795577" y="328904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6" name="Block Arc 25">
            <a:hlinkClick r:id="rId5" action="ppaction://hlinksldjump" tooltip="Size of prize: $3.1mn&#10;Market size: $18.6mn&#10;Company share: 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42650"/>
              <a:gd name="adj2" fmla="val 18799741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7" name="Rectangle 26">
            <a:hlinkClick r:id="rId5" action="ppaction://hlinksldjump" tooltip="Size of prize: $3.1mn&#10;Market size: $18.6mn&#10;Company share: 9.0%"/>
          </p:cNvPr>
          <p:cNvSpPr/>
          <p:nvPr/>
        </p:nvSpPr>
        <p:spPr>
          <a:xfrm rot="18021196">
            <a:off x="1950923" y="24437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3.1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42650"/>
              <a:gd name="adj2" fmla="val 1879974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6" action="ppaction://hlinksldjump" tooltip="Size of prize: $1.5mn&#10;Market size: $0.2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75533"/>
              <a:gd name="adj2" fmla="val 1724265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Rectangle 29">
            <a:hlinkClick r:id="rId6" action="ppaction://hlinksldjump" tooltip="Size of prize: $1.5mn&#10;Market size: $0.2mn&#10;Company share: 0.8%"/>
          </p:cNvPr>
          <p:cNvSpPr/>
          <p:nvPr/>
        </p:nvSpPr>
        <p:spPr>
          <a:xfrm rot="16859092">
            <a:off x="363832" y="18449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75533"/>
              <a:gd name="adj2" fmla="val 1724265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7" action="ppaction://hlinksldjump" tooltip="Size of prize: $0.6mn&#10;Market size: $48.9mn&#10;Company share: 1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475533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Rectangle 32">
            <a:hlinkClick r:id="rId7" action="ppaction://hlinksldjump" tooltip="Size of prize: $0.6mn&#10;Market size: $48.9mn&#10;Company share: 15.4%"/>
          </p:cNvPr>
          <p:cNvSpPr/>
          <p:nvPr/>
        </p:nvSpPr>
        <p:spPr>
          <a:xfrm rot="16337767">
            <a:off x="-394902" y="17566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47553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6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$8.3mn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79400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$5.8mn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1253483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8.3mn&#10;Market size: $116.2mn&#10;Company share: 25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8.3mn&#10;Market size: $116.2mn&#10;Company share: 25.1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8.3mn&#10;Market size: $116.2mn&#10;Company share: 25.1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6: 8.3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4.8mn&#10;Market size: $21.7mn&#10;Company share: 22.9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503412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4.8mn&#10;Market size: $21.7mn&#10;Company share: 22.9%"/>
          </p:cNvPr>
          <p:cNvSpPr/>
          <p:nvPr/>
        </p:nvSpPr>
        <p:spPr>
          <a:xfrm rot="20051706">
            <a:off x="2798872" y="515256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4.8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3.4mn&#10;Market size: $11.0mn&#10;Company share: 2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390499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3.4mn&#10;Market size: $11.0mn&#10;Company share: 22.8%"/>
          </p:cNvPr>
          <p:cNvSpPr/>
          <p:nvPr/>
        </p:nvSpPr>
        <p:spPr>
          <a:xfrm rot="20495250">
            <a:off x="4186891" y="520198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390499"/>
              <a:gd name="adj2" fmla="val 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2mn&#10;Market size: $6.1mn&#10;Company share: 1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31448"/>
              <a:gd name="adj2" fmla="val 19390499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2mn&#10;Market size: $6.1mn&#10;Company share: 16.0%"/>
          </p:cNvPr>
          <p:cNvSpPr/>
          <p:nvPr/>
        </p:nvSpPr>
        <p:spPr>
          <a:xfrm rot="19010973">
            <a:off x="3081471" y="334626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31448"/>
              <a:gd name="adj2" fmla="val 1939049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2mn&#10;Market size: $4.6mn&#10;Company share: 3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03412"/>
              <a:gd name="adj2" fmla="val 18631448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2mn&#10;Market size: $4.6mn&#10;Company share: 32.2%"/>
          </p:cNvPr>
          <p:cNvSpPr/>
          <p:nvPr/>
        </p:nvSpPr>
        <p:spPr>
          <a:xfrm rot="18567429">
            <a:off x="2607233" y="290164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03412"/>
              <a:gd name="adj2" fmla="val 1863144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2.1mn&#10;Market size: $37.2mn&#10;Company share: 21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117772"/>
              <a:gd name="adj2" fmla="val 18503412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2.1mn&#10;Market size: $37.2mn&#10;Company share: 21.0%"/>
          </p:cNvPr>
          <p:cNvSpPr/>
          <p:nvPr/>
        </p:nvSpPr>
        <p:spPr>
          <a:xfrm rot="17810592">
            <a:off x="1106303" y="34290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6" action="ppaction://hlinksldjump" tooltip="Size of prize: $1.2mn&#10;Market size: $0.2mn&#10;Company share: 10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03825"/>
              <a:gd name="adj2" fmla="val 18503412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6" action="ppaction://hlinksldjump" tooltip="Size of prize: $1.2mn&#10;Market size: $0.2mn&#10;Company share: 10.9%"/>
          </p:cNvPr>
          <p:cNvSpPr/>
          <p:nvPr/>
        </p:nvSpPr>
        <p:spPr>
          <a:xfrm rot="18103618">
            <a:off x="2054494" y="250604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03825"/>
              <a:gd name="adj2" fmla="val 1850341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7" action="ppaction://hlinksldjump" tooltip="Size of prize: $0.9mn&#10;Market size: $10.1mn&#10;Company share: 23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23914"/>
              <a:gd name="adj2" fmla="val 17703825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7" action="ppaction://hlinksldjump" tooltip="Size of prize: $0.9mn&#10;Market size: $10.1mn&#10;Company share: 23.5%"/>
          </p:cNvPr>
          <p:cNvSpPr/>
          <p:nvPr/>
        </p:nvSpPr>
        <p:spPr>
          <a:xfrm rot="17413868">
            <a:off x="1146631" y="206365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23914"/>
              <a:gd name="adj2" fmla="val 1770382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5" action="ppaction://hlinksldjump" tooltip="Size of prize: $0.0mn&#10;Market size: $26.8mn&#10;Company share: 2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17772"/>
              <a:gd name="adj2" fmla="val 17123914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17772"/>
              <a:gd name="adj2" fmla="val 1712391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9" action="ppaction://hlinksldjump" tooltip="Size of prize: $1.4mn&#10;Market size: $57.3mn&#10;Company share: 28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117772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Rectangle 35">
            <a:hlinkClick r:id="rId9" action="ppaction://hlinksldjump" tooltip="Size of prize: $1.4mn&#10;Market size: $57.3mn&#10;Company share: 28.5%"/>
          </p:cNvPr>
          <p:cNvSpPr/>
          <p:nvPr/>
        </p:nvSpPr>
        <p:spPr>
          <a:xfrm rot="16658886">
            <a:off x="-94903" y="305615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7" action="ppaction://hlinksldjump" tooltip="Size of prize: $1.2mn&#10;Market size: $8.9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32510"/>
              <a:gd name="adj2" fmla="val 17117772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7" action="ppaction://hlinksldjump" tooltip="Size of prize: $1.2mn&#10;Market size: $8.9mn&#10;Company share: 18.2%"/>
          </p:cNvPr>
          <p:cNvSpPr/>
          <p:nvPr/>
        </p:nvSpPr>
        <p:spPr>
          <a:xfrm rot="16725141">
            <a:off x="170295" y="18113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32510"/>
              <a:gd name="adj2" fmla="val 1711777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5" action="ppaction://hlinksldjump" tooltip="Size of prize: $0.2mn&#10;Market size: $48.4mn&#10;Company share: 3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33251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5" action="ppaction://hlinksldjump" tooltip="Size of prize: $0.2mn&#10;Market size: $48.4mn&#10;Company share: 30.4%"/>
          </p:cNvPr>
          <p:cNvSpPr/>
          <p:nvPr/>
        </p:nvSpPr>
        <p:spPr>
          <a:xfrm rot="16266255">
            <a:off x="-499735" y="175353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33251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Rectangle 42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2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$7.1mn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24986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1260298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$2.1mn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$4.7mn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7.1mn&#10;Market size: $436.5mn&#10;Company share: 0.8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7.1mn&#10;Market size: $436.5mn&#10;Company share: 0.8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7.1mn&#10;Market size: $436.5mn&#10;Company share: 0.8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2: 7.1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7.1mn&#10;Market size: $176.4mn&#10;Company share: 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0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7.1mn&#10;Market size: $176.4mn&#10;Company share: 2.0%"/>
          </p:cNvPr>
          <p:cNvSpPr/>
          <p:nvPr/>
        </p:nvSpPr>
        <p:spPr>
          <a:xfrm rot="18900000">
            <a:off x="2070236" y="41273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7.1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4.7mn&#10;Market size: $2.6mn&#10;Company share: 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89908"/>
              <a:gd name="adj2" fmla="val 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4.7mn&#10;Market size: $2.6mn&#10;Company share: 4.2%"/>
          </p:cNvPr>
          <p:cNvSpPr/>
          <p:nvPr/>
        </p:nvSpPr>
        <p:spPr>
          <a:xfrm rot="19794954">
            <a:off x="3765809" y="42671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4.7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89908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2.1mn&#10;Market size: $162.1mn&#10;Company share: 1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61493"/>
              <a:gd name="adj2" fmla="val 17989908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2.1mn&#10;Market size: $162.1mn&#10;Company share: 1.1%"/>
          </p:cNvPr>
          <p:cNvSpPr/>
          <p:nvPr/>
        </p:nvSpPr>
        <p:spPr>
          <a:xfrm rot="17175701">
            <a:off x="814956" y="19543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61493"/>
              <a:gd name="adj2" fmla="val 1798990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2mn&#10;Market size: $11.7mn&#10;Company share: 1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361493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2mn&#10;Market size: $11.7mn&#10;Company share: 14.0%"/>
          </p:cNvPr>
          <p:cNvSpPr/>
          <p:nvPr/>
        </p:nvSpPr>
        <p:spPr>
          <a:xfrm rot="16280746">
            <a:off x="-478486" y="17539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36149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Rectangle 24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13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$4.9mn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502876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79400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$2.4mn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417916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$0.4mn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4.9mn&#10;Market size: $485.2mn&#10;Company share: 16.3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4.9mn&#10;Market size: $485.2mn&#10;Company share: 16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4.9mn&#10;Market size: $485.2mn&#10;Company share: 16.3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13: 4.9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3.7mn&#10;Market size: $166.6mn&#10;Company share: 17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591781"/>
              <a:gd name="adj2" fmla="val 0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3.7mn&#10;Market size: $166.6mn&#10;Company share: 17.8%"/>
          </p:cNvPr>
          <p:cNvSpPr/>
          <p:nvPr/>
        </p:nvSpPr>
        <p:spPr>
          <a:xfrm rot="19595891">
            <a:off x="2551997" y="471804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3.7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1.8mn&#10;Market size: $2.0mn&#10;Company share: 1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22290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1.8mn&#10;Market size: $2.0mn&#10;Company share: 17.9%"/>
          </p:cNvPr>
          <p:cNvSpPr/>
          <p:nvPr/>
        </p:nvSpPr>
        <p:spPr>
          <a:xfrm rot="20611144">
            <a:off x="4237850" y="536413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22290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5mn&#10;Market size: $3.3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86676"/>
              <a:gd name="adj2" fmla="val 19622290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5mn&#10;Market size: $3.3mn&#10;Company share: 31.7%"/>
          </p:cNvPr>
          <p:cNvSpPr/>
          <p:nvPr/>
        </p:nvSpPr>
        <p:spPr>
          <a:xfrm rot="18804483">
            <a:off x="2867841" y="313167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86676"/>
              <a:gd name="adj2" fmla="val 1962229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4mn&#10;Market size: $161.4mn&#10;Company share: 1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91781"/>
              <a:gd name="adj2" fmla="val 17986676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4mn&#10;Market size: $161.4mn&#10;Company share: 17.6%"/>
          </p:cNvPr>
          <p:cNvSpPr/>
          <p:nvPr/>
        </p:nvSpPr>
        <p:spPr>
          <a:xfrm rot="17789229">
            <a:off x="1651772" y="22818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91781"/>
              <a:gd name="adj2" fmla="val 1798667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1.3mn&#10;Market size: $318.5mn&#10;Company share: 15.6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591781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1.3mn&#10;Market size: $318.5mn&#10;Company share: 15.6%"/>
          </p:cNvPr>
          <p:cNvSpPr/>
          <p:nvPr/>
        </p:nvSpPr>
        <p:spPr>
          <a:xfrm rot="16895891">
            <a:off x="161428" y="309961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5" action="ppaction://hlinksldjump" tooltip="Size of prize: $0.7mn&#10;Market size: $92.8mn&#10;Company share: 1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62386"/>
              <a:gd name="adj2" fmla="val 17591781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5" action="ppaction://hlinksldjump" tooltip="Size of prize: $0.7mn&#10;Market size: $92.8mn&#10;Company share: 18.4%"/>
          </p:cNvPr>
          <p:cNvSpPr/>
          <p:nvPr/>
        </p:nvSpPr>
        <p:spPr>
          <a:xfrm rot="17227084">
            <a:off x="887141" y="19759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62386"/>
              <a:gd name="adj2" fmla="val 1759178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7" action="ppaction://hlinksldjump" tooltip="Size of prize: $0.6mn&#10;Market size: $225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862386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7" action="ppaction://hlinksldjump" tooltip="Size of prize: $0.6mn&#10;Market size: $225.7mn&#10;Company share: 14.4%"/>
          </p:cNvPr>
          <p:cNvSpPr/>
          <p:nvPr/>
        </p:nvSpPr>
        <p:spPr>
          <a:xfrm rot="16531194">
            <a:off x="-111914" y="177598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86238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Rectangle 32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19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$3.3mn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3.3mn&#10;Market size: $76.6mn&#10;Company share: 5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3.3mn&#10;Market size: $76.6mn&#10;Company share: 5.1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3.3mn&#10;Market size: $76.6mn&#10;Company share: 5.1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19: 3.3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3.3mn&#10;Market size: $76.6mn&#10;Company share: 5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0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3.3mn&#10;Market size: $76.6mn&#10;Company share: 5.1%"/>
          </p:cNvPr>
          <p:cNvSpPr/>
          <p:nvPr/>
        </p:nvSpPr>
        <p:spPr>
          <a:xfrm rot="18900000">
            <a:off x="2070236" y="41273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3.3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1.4mn&#10;Market size: $36.2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292297"/>
              <a:gd name="adj2" fmla="val 0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1.4mn&#10;Market size: $36.2mn&#10;Company share: 0.0%"/>
          </p:cNvPr>
          <p:cNvSpPr/>
          <p:nvPr/>
        </p:nvSpPr>
        <p:spPr>
          <a:xfrm rot="20446148">
            <a:off x="4163657" y="513382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292297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2mn&#10;Market size: $3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55533"/>
              <a:gd name="adj2" fmla="val 19292297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2mn&#10;Market size: $3.3mn&#10;Company share: 3.9%"/>
          </p:cNvPr>
          <p:cNvSpPr/>
          <p:nvPr/>
        </p:nvSpPr>
        <p:spPr>
          <a:xfrm rot="18273915">
            <a:off x="2263594" y="264259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55533"/>
              <a:gd name="adj2" fmla="val 1929229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6mn&#10;Market size: $37.0mn&#10;Company share: 1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7255533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6mn&#10;Market size: $37.0mn&#10;Company share: 10.1%"/>
          </p:cNvPr>
          <p:cNvSpPr/>
          <p:nvPr/>
        </p:nvSpPr>
        <p:spPr>
          <a:xfrm rot="16727767">
            <a:off x="174101" y="181189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725553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Rectangle 24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4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$2.3mn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79400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255993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.3mn&#10;Market size: $569.1mn&#10;Company share: 8.1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.3mn&#10;Market size: $569.1mn&#10;Company share: 8.1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.3mn&#10;Market size: $569.1mn&#10;Company share: 8.1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4: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2.3mn&#10;Market size: $320.8mn&#10;Company share: 14.3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2.3mn&#10;Market size: $320.8mn&#10;Company share: 14.3%"/>
          </p:cNvPr>
          <p:cNvSpPr/>
          <p:nvPr/>
        </p:nvSpPr>
        <p:spPr>
          <a:xfrm rot="18900000">
            <a:off x="2070236" y="41273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1.3mn&#10;Market size: $151.7mn&#10;Company share: 22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12352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1.3mn&#10;Market size: $151.7mn&#10;Company share: 22.5%"/>
          </p:cNvPr>
          <p:cNvSpPr/>
          <p:nvPr/>
        </p:nvSpPr>
        <p:spPr>
          <a:xfrm rot="20106176">
            <a:off x="3976434" y="46719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12352"/>
              <a:gd name="adj2" fmla="val 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0mn&#10;Market size: $169.1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8612352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0mn&#10;Market size: $169.1mn&#10;Company share: 6.9%"/>
          </p:cNvPr>
          <p:cNvSpPr/>
          <p:nvPr/>
        </p:nvSpPr>
        <p:spPr>
          <a:xfrm rot="17406176">
            <a:off x="1136040" y="205976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861235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Rectangle 21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18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$2.1mn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993191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$1.6mn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2.1mn&#10;Market size: $492.2mn&#10;Company share: 6.0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2.1mn&#10;Market size: $492.2mn&#10;Company share: 6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2.1mn&#10;Market size: $492.2mn&#10;Company share: 6.0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18: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2.1mn&#10;Market size: $313.4mn&#10;Company share: 9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0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2.1mn&#10;Market size: $313.4mn&#10;Company share: 9.4%"/>
          </p:cNvPr>
          <p:cNvSpPr/>
          <p:nvPr/>
        </p:nvSpPr>
        <p:spPr>
          <a:xfrm rot="18900000">
            <a:off x="2070236" y="41273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0.9mn&#10;Market size: $13.5mn&#10;Company share: 22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350245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0.9mn&#10;Market size: $13.5mn&#10;Company share: 22.0%"/>
          </p:cNvPr>
          <p:cNvSpPr/>
          <p:nvPr/>
        </p:nvSpPr>
        <p:spPr>
          <a:xfrm rot="20475123">
            <a:off x="4177485" y="517400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350245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0.7mn&#10;Market size: $3.8mn&#10;Company share: 7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16151"/>
              <a:gd name="adj2" fmla="val 19350245"/>
              <a:gd name="adj3" fmla="val 10674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0.7mn&#10;Market size: $3.8mn&#10;Company share: 7.4%"/>
          </p:cNvPr>
          <p:cNvSpPr/>
          <p:nvPr/>
        </p:nvSpPr>
        <p:spPr>
          <a:xfrm rot="18483199">
            <a:off x="2510898" y="282431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0.7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16151"/>
              <a:gd name="adj2" fmla="val 193502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6mn&#10;Market size: $296.1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7616151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6mn&#10;Market size: $296.1mn&#10;Company share: 8.9%"/>
          </p:cNvPr>
          <p:cNvSpPr/>
          <p:nvPr/>
        </p:nvSpPr>
        <p:spPr>
          <a:xfrm rot="16908076">
            <a:off x="434257" y="185917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761615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Rectangle 24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5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$1.5mn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79400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1288421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1.5mn&#10;Market size: $451.6mn&#10;Company share: 2.8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1.5mn&#10;Market size: $451.6mn&#10;Company share: 2.8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1.5mn&#10;Market size: $451.6mn&#10;Company share: 2.8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5: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.5mn&#10;Market size: $219.8mn&#10;Company share: 5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.5mn&#10;Market size: $219.8mn&#10;Company share: 5.7%"/>
          </p:cNvPr>
          <p:cNvSpPr/>
          <p:nvPr/>
        </p:nvSpPr>
        <p:spPr>
          <a:xfrm rot="18900000">
            <a:off x="2070236" y="41273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1.0mn&#10;Market size: $75.0mn&#10;Company share: 7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04251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1.0mn&#10;Market size: $75.0mn&#10;Company share: 7.2%"/>
          </p:cNvPr>
          <p:cNvSpPr/>
          <p:nvPr/>
        </p:nvSpPr>
        <p:spPr>
          <a:xfrm rot="19752125">
            <a:off x="3733984" y="42129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04251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0.5mn&#10;Market size: $144.8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7904251"/>
              <a:gd name="adj3" fmla="val 10674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0.5mn&#10;Market size: $144.8mn&#10;Company share: 4.9%"/>
          </p:cNvPr>
          <p:cNvSpPr/>
          <p:nvPr/>
        </p:nvSpPr>
        <p:spPr>
          <a:xfrm rot="17052125">
            <a:off x="640094" y="190669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790425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Rectangle 21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Product 12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$0.0mn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0.0mn&#10;Market size: $1.2mn&#10;Company share: 68.0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0.0mn&#10;Market size: $1.2mn&#10;Company share: 68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5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0.0mn&#10;Market size: $1.2mn&#10;Company share: 68.0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12: 0.0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0.0mn&#10;Market size: $1.2mn&#10;Company share: 68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0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0.0mn&#10;Market size: $1.2mn&#10;Company share: 68.0%"/>
          </p:cNvPr>
          <p:cNvSpPr/>
          <p:nvPr/>
        </p:nvSpPr>
        <p:spPr>
          <a:xfrm rot="18900000">
            <a:off x="2070236" y="41273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0.0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0.0mn&#10;Market size: $1.2mn&#10;Company share: 6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0"/>
              <a:gd name="adj3" fmla="val 10674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0.0mn&#10;Market size: $1.2mn&#10;Company share: 68.2%"/>
          </p:cNvPr>
          <p:cNvSpPr/>
          <p:nvPr/>
        </p:nvSpPr>
        <p:spPr>
          <a:xfrm rot="18900000">
            <a:off x="2968262" y="3229338"/>
            <a:ext cx="1206499" cy="1270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0.0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Rectangle 18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UK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$87.0mn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794000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$35.0mn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1560135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$19.5mn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590169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$32.5mn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87.0mn&#10;Market size: $1,810.0mn&#10;Company share: 10.8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87.0mn&#10;Market size: $1,810.0mn&#10;Company share: 10.8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87.0mn&#10;Market size: $1,810.0mn&#10;Company share: 10.8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87.0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34.4mn&#10;Market size: $820.4mn&#10;Company share: 14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466720"/>
              <a:gd name="adj2" fmla="val 0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34.4mn&#10;Market size: $820.4mn&#10;Company share: 14.5%"/>
          </p:cNvPr>
          <p:cNvSpPr/>
          <p:nvPr/>
        </p:nvSpPr>
        <p:spPr>
          <a:xfrm rot="20533359">
            <a:off x="2994893" y="564286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34.4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2mn&#10;Market size: $24.0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212633"/>
              <a:gd name="adj2" fmla="val 0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2mn&#10;Market size: $24.0mn&#10;Company share: 3.7%"/>
          </p:cNvPr>
          <p:cNvSpPr/>
          <p:nvPr/>
        </p:nvSpPr>
        <p:spPr>
          <a:xfrm rot="21406317">
            <a:off x="4437000" y="65105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6.2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212633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5.4mn&#10;Market size: $11.8mn&#10;Company share: 18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875544"/>
              <a:gd name="adj2" fmla="val 2121263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5.4mn&#10;Market size: $11.8mn&#10;Company share: 18.5%"/>
          </p:cNvPr>
          <p:cNvSpPr/>
          <p:nvPr/>
        </p:nvSpPr>
        <p:spPr>
          <a:xfrm rot="21044088">
            <a:off x="4379222" y="598273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875544"/>
              <a:gd name="adj2" fmla="val 2121263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5.1mn&#10;Market size: $14.3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56686"/>
              <a:gd name="adj2" fmla="val 20875544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5.1mn&#10;Market size: $14.3mn&#10;Company share: 3.0%"/>
          </p:cNvPr>
          <p:cNvSpPr/>
          <p:nvPr/>
        </p:nvSpPr>
        <p:spPr>
          <a:xfrm rot="20716115">
            <a:off x="4279265" y="55124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5.1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56686"/>
              <a:gd name="adj2" fmla="val 2087554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4.8mn&#10;Market size: $45.4mn&#10;Company share: 3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56133"/>
              <a:gd name="adj2" fmla="val 20556686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4.8mn&#10;Market size: $45.4mn&#10;Company share: 30.1%"/>
          </p:cNvPr>
          <p:cNvSpPr/>
          <p:nvPr/>
        </p:nvSpPr>
        <p:spPr>
          <a:xfrm rot="20406409">
            <a:off x="4144143" y="507890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4.8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56133"/>
              <a:gd name="adj2" fmla="val 2055668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3.1mn&#10;Market size: $76.3mn&#10;Company share: 1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65606"/>
              <a:gd name="adj2" fmla="val 20256133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3.1mn&#10;Market size: $76.3mn&#10;Company share: 16.4%"/>
          </p:cNvPr>
          <p:cNvSpPr/>
          <p:nvPr/>
        </p:nvSpPr>
        <p:spPr>
          <a:xfrm rot="20160870">
            <a:off x="4009623" y="47449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3.1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65606"/>
              <a:gd name="adj2" fmla="val 2025613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2.1mn&#10;Market size: $10.4mn&#10;Company share: 25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36325"/>
              <a:gd name="adj2" fmla="val 20065606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2.1mn&#10;Market size: $10.4mn&#10;Company share: 25.6%"/>
          </p:cNvPr>
          <p:cNvSpPr/>
          <p:nvPr/>
        </p:nvSpPr>
        <p:spPr>
          <a:xfrm rot="20000966">
            <a:off x="3909342" y="45329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36325"/>
              <a:gd name="adj2" fmla="val 2006560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7mn&#10;Market size: $71.7mn&#10;Company share: 9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28878"/>
              <a:gd name="adj2" fmla="val 19936325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7mn&#10;Market size: $71.7mn&#10;Company share: 9.9%"/>
          </p:cNvPr>
          <p:cNvSpPr/>
          <p:nvPr/>
        </p:nvSpPr>
        <p:spPr>
          <a:xfrm rot="19882601">
            <a:off x="3828820" y="437918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95" smtClean="0">
                <a:solidFill>
                  <a:schemeClr val="tx1"/>
                </a:solidFill>
              </a:rPr>
              <a:t>Product 17: 1.7</a:t>
            </a:r>
            <a:endParaRPr lang="en-IN" sz="895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28878"/>
              <a:gd name="adj2" fmla="val 1993632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1.6mn&#10;Market size: $20.9mn&#10;Company share: 3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30285"/>
              <a:gd name="adj2" fmla="val 1982887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1.6mn&#10;Market size: $20.9mn&#10;Company share: 37.6%"/>
          </p:cNvPr>
          <p:cNvSpPr/>
          <p:nvPr/>
        </p:nvSpPr>
        <p:spPr>
          <a:xfrm rot="19779582">
            <a:off x="3754463" y="42476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22" smtClean="0">
                <a:solidFill>
                  <a:schemeClr val="tx1"/>
                </a:solidFill>
              </a:rPr>
              <a:t>Product 11: 1.6</a:t>
            </a:r>
            <a:endParaRPr lang="en-IN" sz="822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30285"/>
              <a:gd name="adj2" fmla="val 1982887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1.5mn&#10;Market size: $16.9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38561"/>
              <a:gd name="adj2" fmla="val 19730285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1.5mn&#10;Market size: $16.9mn&#10;Company share: 7.9%"/>
          </p:cNvPr>
          <p:cNvSpPr/>
          <p:nvPr/>
        </p:nvSpPr>
        <p:spPr>
          <a:xfrm rot="19684424">
            <a:off x="3682308" y="41282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64" smtClean="0">
                <a:solidFill>
                  <a:schemeClr val="tx1"/>
                </a:solidFill>
              </a:rPr>
              <a:t>Product 16: 1.5</a:t>
            </a:r>
            <a:endParaRPr lang="en-IN" sz="764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38561"/>
              <a:gd name="adj2" fmla="val 1973028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1.3mn&#10;Market size: $151.7mn&#10;Company share: 22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58965"/>
              <a:gd name="adj2" fmla="val 19638561"/>
              <a:gd name="adj3" fmla="val 10674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1.3mn&#10;Market size: $151.7mn&#10;Company share: 22.5%"/>
          </p:cNvPr>
          <p:cNvSpPr/>
          <p:nvPr/>
        </p:nvSpPr>
        <p:spPr>
          <a:xfrm rot="19598763">
            <a:off x="3614549" y="40224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63" smtClean="0">
                <a:solidFill>
                  <a:schemeClr val="tx1"/>
                </a:solidFill>
              </a:rPr>
              <a:t>Product 4: 1.3</a:t>
            </a:r>
            <a:endParaRPr lang="en-IN" sz="663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58965"/>
              <a:gd name="adj2" fmla="val 1963856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1.0mn&#10;Market size: $75.0mn&#10;Company share: 7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96667"/>
              <a:gd name="adj2" fmla="val 19558965"/>
              <a:gd name="adj3" fmla="val 10674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15" action="ppaction://hlinksldjump" tooltip="Size of prize: $1.0mn&#10;Market size: $75.0mn&#10;Company share: 7.2%"/>
          </p:cNvPr>
          <p:cNvSpPr/>
          <p:nvPr/>
        </p:nvSpPr>
        <p:spPr>
          <a:xfrm rot="19527816">
            <a:off x="3556447" y="39360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19" smtClean="0">
                <a:solidFill>
                  <a:schemeClr val="tx1"/>
                </a:solidFill>
              </a:rPr>
              <a:t>Product 5: 1.0</a:t>
            </a:r>
            <a:endParaRPr lang="en-IN" sz="519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96667"/>
              <a:gd name="adj2" fmla="val 1955896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16" action="ppaction://hlinksldjump" tooltip="Size of prize: $0.3mn&#10;Market size: $17.2mn&#10;Company share: 72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79430"/>
              <a:gd name="adj2" fmla="val 19496667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79430"/>
              <a:gd name="adj2" fmla="val 1949666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17" action="ppaction://hlinksldjump" tooltip="Size of prize: $0.2mn&#10;Market size: $4.6mn&#10;Company share: 3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67157"/>
              <a:gd name="adj2" fmla="val 19479430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67157"/>
              <a:gd name="adj2" fmla="val 1947943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18" action="ppaction://hlinksldjump" tooltip="Size of prize: $0.0mn&#10;Market size: $33.3mn&#10;Company share: 5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66720"/>
              <a:gd name="adj2" fmla="val 19467157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66720"/>
              <a:gd name="adj2" fmla="val 1946715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19" action="ppaction://hlinksldjump" tooltip="Size of prize: $29.2mn&#10;Market size: $782.8mn&#10;Company share: 7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655455"/>
              <a:gd name="adj2" fmla="val 19466720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19" action="ppaction://hlinksldjump" tooltip="Size of prize: $29.2mn&#10;Market size: $782.8mn&#10;Company share: 7.4%"/>
          </p:cNvPr>
          <p:cNvSpPr/>
          <p:nvPr/>
        </p:nvSpPr>
        <p:spPr>
          <a:xfrm rot="18561088">
            <a:off x="1794770" y="387779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29.2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8" action="ppaction://hlinksldjump" tooltip="Size of prize: $6.7mn&#10;Market size: $53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49687"/>
              <a:gd name="adj2" fmla="val 19466720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8" action="ppaction://hlinksldjump" tooltip="Size of prize: $6.7mn&#10;Market size: $53.7mn&#10;Company share: 14.4%"/>
          </p:cNvPr>
          <p:cNvSpPr/>
          <p:nvPr/>
        </p:nvSpPr>
        <p:spPr>
          <a:xfrm rot="19258204">
            <a:off x="3319734" y="36194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6.7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49687"/>
              <a:gd name="adj2" fmla="val 1946672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Block Arc 59">
            <a:hlinkClick r:id="rId11" action="ppaction://hlinksldjump" tooltip="Size of prize: $4.1mn&#10;Market size: $59.5mn&#10;Company share: 11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96114"/>
              <a:gd name="adj2" fmla="val 19049687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1" name="Rectangle 60">
            <a:hlinkClick r:id="rId11" action="ppaction://hlinksldjump" tooltip="Size of prize: $4.1mn&#10;Market size: $59.5mn&#10;Company share: 11.3%"/>
          </p:cNvPr>
          <p:cNvSpPr/>
          <p:nvPr/>
        </p:nvSpPr>
        <p:spPr>
          <a:xfrm rot="18922901">
            <a:off x="2991931" y="32531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4.1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96114"/>
              <a:gd name="adj2" fmla="val 1904968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Block Arc 62">
            <a:hlinkClick r:id="rId17" action="ppaction://hlinksldjump" tooltip="Size of prize: $3.4mn&#10;Market size: $11.0mn&#10;Company share: 2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84328"/>
              <a:gd name="adj2" fmla="val 18796114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4" name="Rectangle 63">
            <a:hlinkClick r:id="rId17" action="ppaction://hlinksldjump" tooltip="Size of prize: $3.4mn&#10;Market size: $11.0mn&#10;Company share: 22.8%"/>
          </p:cNvPr>
          <p:cNvSpPr/>
          <p:nvPr/>
        </p:nvSpPr>
        <p:spPr>
          <a:xfrm rot="18690222">
            <a:off x="2744207" y="30185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6: 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84328"/>
              <a:gd name="adj2" fmla="val 1879611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Block Arc 65">
            <a:hlinkClick r:id="rId18" action="ppaction://hlinksldjump" tooltip="Size of prize: $3.2mn&#10;Market size: $10.4mn&#10;Company share: 3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386235"/>
              <a:gd name="adj2" fmla="val 18584328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Rectangle 66">
            <a:hlinkClick r:id="rId18" action="ppaction://hlinksldjump" tooltip="Size of prize: $3.2mn&#10;Market size: $10.4mn&#10;Company share: 34.2%"/>
          </p:cNvPr>
          <p:cNvSpPr/>
          <p:nvPr/>
        </p:nvSpPr>
        <p:spPr>
          <a:xfrm rot="18485281">
            <a:off x="2513304" y="28262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3.2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8" name="Block Arc 6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386235"/>
              <a:gd name="adj2" fmla="val 1858432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9" name="Block Arc 68">
            <a:hlinkClick r:id="rId7" action="ppaction://hlinksldjump" tooltip="Size of prize: $2.9mn&#10;Market size: $2.2mn&#10;Company share: 2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04552"/>
              <a:gd name="adj2" fmla="val 18386235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0" name="Rectangle 69">
            <a:hlinkClick r:id="rId7" action="ppaction://hlinksldjump" tooltip="Size of prize: $2.9mn&#10;Market size: $2.2mn&#10;Company share: 2.4%"/>
          </p:cNvPr>
          <p:cNvSpPr/>
          <p:nvPr/>
        </p:nvSpPr>
        <p:spPr>
          <a:xfrm rot="18295393">
            <a:off x="2289478" y="266054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04552"/>
              <a:gd name="adj2" fmla="val 1838623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Block Arc 71">
            <a:hlinkClick r:id="rId12" action="ppaction://hlinksldjump" tooltip="Size of prize: $2.4mn&#10;Market size: $22.4mn&#10;Company share: 1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53871"/>
              <a:gd name="adj2" fmla="val 18204552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Rectangle 72">
            <a:hlinkClick r:id="rId12" action="ppaction://hlinksldjump" tooltip="Size of prize: $2.4mn&#10;Market size: $22.4mn&#10;Company share: 10.5%"/>
          </p:cNvPr>
          <p:cNvSpPr/>
          <p:nvPr/>
        </p:nvSpPr>
        <p:spPr>
          <a:xfrm rot="18129212">
            <a:off x="2086348" y="25259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2.4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53871"/>
              <a:gd name="adj2" fmla="val 1820455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5" action="ppaction://hlinksldjump" tooltip="Size of prize: $1.5mn&#10;Market size: $16.7mn&#10;Company share: 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62234"/>
              <a:gd name="adj2" fmla="val 18053871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Rectangle 75">
            <a:hlinkClick r:id="rId5" action="ppaction://hlinksldjump" tooltip="Size of prize: $1.5mn&#10;Market size: $16.7mn&#10;Company share: 6.4%"/>
          </p:cNvPr>
          <p:cNvSpPr/>
          <p:nvPr/>
        </p:nvSpPr>
        <p:spPr>
          <a:xfrm rot="18008053">
            <a:off x="1934271" y="24340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64" smtClean="0">
                <a:solidFill>
                  <a:schemeClr val="tx1"/>
                </a:solidFill>
              </a:rPr>
              <a:t>Product 9: 1.5</a:t>
            </a:r>
            <a:endParaRPr lang="en-IN" sz="764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62234"/>
              <a:gd name="adj2" fmla="val 1805387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16" action="ppaction://hlinksldjump" tooltip="Size of prize: $1.2mn&#10;Market size: $28.3mn&#10;Company share: 2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87130"/>
              <a:gd name="adj2" fmla="val 17962234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Rectangle 78">
            <a:hlinkClick r:id="rId16" action="ppaction://hlinksldjump" tooltip="Size of prize: $1.2mn&#10;Market size: $28.3mn&#10;Company share: 24.8%"/>
          </p:cNvPr>
          <p:cNvSpPr/>
          <p:nvPr/>
        </p:nvSpPr>
        <p:spPr>
          <a:xfrm rot="17924681">
            <a:off x="1827788" y="237390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26" smtClean="0">
                <a:solidFill>
                  <a:schemeClr val="tx1"/>
                </a:solidFill>
              </a:rPr>
              <a:t>Product 3: 1.2</a:t>
            </a:r>
            <a:endParaRPr lang="en-IN" sz="626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87130"/>
              <a:gd name="adj2" fmla="val 1796223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14" action="ppaction://hlinksldjump" tooltip="Size of prize: $1.0mn&#10;Market size: $169.1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22861"/>
              <a:gd name="adj2" fmla="val 17887130"/>
              <a:gd name="adj3" fmla="val 10674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Rectangle 81">
            <a:hlinkClick r:id="rId14" action="ppaction://hlinksldjump" tooltip="Size of prize: $1.0mn&#10;Market size: $169.1mn&#10;Company share: 6.9%"/>
          </p:cNvPr>
          <p:cNvSpPr/>
          <p:nvPr/>
        </p:nvSpPr>
        <p:spPr>
          <a:xfrm rot="17854995">
            <a:off x="1737687" y="232566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36" smtClean="0">
                <a:solidFill>
                  <a:schemeClr val="tx1"/>
                </a:solidFill>
              </a:rPr>
              <a:t>Product 4: 1.0</a:t>
            </a:r>
            <a:endParaRPr lang="en-IN" sz="536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22861"/>
              <a:gd name="adj2" fmla="val 1788713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10" action="ppaction://hlinksldjump" tooltip="Size of prize: $0.9mn&#10;Market size: $5.1mn&#10;Company share: 11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64004"/>
              <a:gd name="adj2" fmla="val 17822861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Rectangle 84">
            <a:hlinkClick r:id="rId10" action="ppaction://hlinksldjump" tooltip="Size of prize: $0.9mn&#10;Market size: $5.1mn&#10;Company share: 11.4%"/>
          </p:cNvPr>
          <p:cNvSpPr/>
          <p:nvPr/>
        </p:nvSpPr>
        <p:spPr>
          <a:xfrm rot="17793433">
            <a:off x="1657289" y="228457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90" smtClean="0">
                <a:solidFill>
                  <a:schemeClr val="tx1"/>
                </a:solidFill>
              </a:rPr>
              <a:t>Product 14: 0.9</a:t>
            </a:r>
            <a:endParaRPr lang="en-IN" sz="490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64004"/>
              <a:gd name="adj2" fmla="val 1782286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Block Arc 86">
            <a:hlinkClick r:id="rId13" action="ppaction://hlinksldjump" tooltip="Size of prize: $0.7mn&#10;Market size: $3.3mn&#10;Company share: 1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21310"/>
              <a:gd name="adj2" fmla="val 17764004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8" name="Rectangle 87">
            <a:hlinkClick r:id="rId13" action="ppaction://hlinksldjump" tooltip="Size of prize: $0.7mn&#10;Market size: $3.3mn&#10;Company share: 15.8%"/>
          </p:cNvPr>
          <p:cNvSpPr/>
          <p:nvPr/>
        </p:nvSpPr>
        <p:spPr>
          <a:xfrm rot="17742656">
            <a:off x="1590434" y="225177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56" smtClean="0">
                <a:solidFill>
                  <a:schemeClr val="tx1"/>
                </a:solidFill>
              </a:rPr>
              <a:t>Product 16: 0.7</a:t>
            </a:r>
            <a:endParaRPr lang="en-IN" sz="356">
              <a:solidFill>
                <a:schemeClr val="tx1"/>
              </a:solidFill>
            </a:endParaRPr>
          </a:p>
        </p:txBody>
      </p:sp>
      <p:sp>
        <p:nvSpPr>
          <p:cNvPr id="89" name="Block Arc 8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21310"/>
              <a:gd name="adj2" fmla="val 1776400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0" name="Block Arc 89">
            <a:hlinkClick r:id="rId15" action="ppaction://hlinksldjump" tooltip="Size of prize: $0.5mn&#10;Market size: $144.8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92581"/>
              <a:gd name="adj2" fmla="val 17721310"/>
              <a:gd name="adj3" fmla="val 10674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1" name="Block Arc 9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92581"/>
              <a:gd name="adj2" fmla="val 1772131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9" action="ppaction://hlinksldjump" tooltip="Size of prize: $0.4mn&#10;Market size: $46.5mn&#10;Company share: 1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64783"/>
              <a:gd name="adj2" fmla="val 17692581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Block Arc 9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64783"/>
              <a:gd name="adj2" fmla="val 1769258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4" name="Block Arc 93">
            <a:hlinkClick r:id="rId6" action="ppaction://hlinksldjump" tooltip="Size of prize: $0.2mn&#10;Market size: $17.6mn&#10;Company share: 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55455"/>
              <a:gd name="adj2" fmla="val 1766478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5" name="Block Arc 9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55455"/>
              <a:gd name="adj2" fmla="val 176647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6" name="Block Arc 95">
            <a:hlinkClick r:id="rId20" action="ppaction://hlinksldjump" tooltip="Size of prize: $23.5mn&#10;Market size: $206.8mn&#10;Company share: 8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655455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7" name="Rectangle 96">
            <a:hlinkClick r:id="rId20" action="ppaction://hlinksldjump" tooltip="Size of prize: $23.5mn&#10;Market size: $206.8mn&#10;Company share: 8.8%"/>
          </p:cNvPr>
          <p:cNvSpPr/>
          <p:nvPr/>
        </p:nvSpPr>
        <p:spPr>
          <a:xfrm rot="16927727">
            <a:off x="195613" y="31067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23.5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8" name="Block Arc 97">
            <a:hlinkClick r:id="rId11" action="ppaction://hlinksldjump" tooltip="Size of prize: $5.2mn&#10;Market size: $17.6mn&#10;Company share: 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33233"/>
              <a:gd name="adj2" fmla="val 17655455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9" name="Rectangle 98">
            <a:hlinkClick r:id="rId11" action="ppaction://hlinksldjump" tooltip="Size of prize: $5.2mn&#10;Market size: $17.6mn&#10;Company share: 5.9%"/>
          </p:cNvPr>
          <p:cNvSpPr/>
          <p:nvPr/>
        </p:nvSpPr>
        <p:spPr>
          <a:xfrm rot="17494343">
            <a:off x="1256888" y="21057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0" name="Block Arc 9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33233"/>
              <a:gd name="adj2" fmla="val 1765545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1" name="Block Arc 100">
            <a:hlinkClick r:id="rId9" action="ppaction://hlinksldjump" tooltip="Size of prize: $4.4mn&#10;Market size: $32.1mn&#10;Company share: 9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57939"/>
              <a:gd name="adj2" fmla="val 17333233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" name="Rectangle 101">
            <a:hlinkClick r:id="rId9" action="ppaction://hlinksldjump" tooltip="Size of prize: $4.4mn&#10;Market size: $32.1mn&#10;Company share: 9.6%"/>
          </p:cNvPr>
          <p:cNvSpPr/>
          <p:nvPr/>
        </p:nvSpPr>
        <p:spPr>
          <a:xfrm rot="17195587">
            <a:off x="842930" y="19625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3" name="Block Arc 10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57939"/>
              <a:gd name="adj2" fmla="val 1733323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13" action="ppaction://hlinksldjump" tooltip="Size of prize: $4.0mn&#10;Market size: $13.6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08594"/>
              <a:gd name="adj2" fmla="val 1705793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Rectangle 104">
            <a:hlinkClick r:id="rId13" action="ppaction://hlinksldjump" tooltip="Size of prize: $4.0mn&#10;Market size: $13.6mn&#10;Company share: 3.7%"/>
          </p:cNvPr>
          <p:cNvSpPr/>
          <p:nvPr/>
        </p:nvSpPr>
        <p:spPr>
          <a:xfrm rot="16933266">
            <a:off x="470394" y="18668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6" name="Block Arc 10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08594"/>
              <a:gd name="adj2" fmla="val 1705793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10" action="ppaction://hlinksldjump" tooltip="Size of prize: $2.5mn&#10;Market size: $5.4mn&#10;Company share: 2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53988"/>
              <a:gd name="adj2" fmla="val 1680859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Rectangle 107">
            <a:hlinkClick r:id="rId10" action="ppaction://hlinksldjump" tooltip="Size of prize: $2.5mn&#10;Market size: $5.4mn&#10;Company share: 26.0%"/>
          </p:cNvPr>
          <p:cNvSpPr/>
          <p:nvPr/>
        </p:nvSpPr>
        <p:spPr>
          <a:xfrm rot="16731292">
            <a:off x="179209" y="181269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9" name="Block Arc 10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53988"/>
              <a:gd name="adj2" fmla="val 1680859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18" action="ppaction://hlinksldjump" tooltip="Size of prize: $2.5mn&#10;Market size: $1.5mn&#10;Company share: 76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01832"/>
              <a:gd name="adj2" fmla="val 16653988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Rectangle 110">
            <a:hlinkClick r:id="rId18" action="ppaction://hlinksldjump" tooltip="Size of prize: $2.5mn&#10;Market size: $1.5mn&#10;Company share: 76.7%"/>
          </p:cNvPr>
          <p:cNvSpPr/>
          <p:nvPr/>
        </p:nvSpPr>
        <p:spPr>
          <a:xfrm rot="16577910">
            <a:off x="-43762" y="178303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12" name="Block Arc 11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01832"/>
              <a:gd name="adj2" fmla="val 1665398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3" name="Block Arc 112">
            <a:hlinkClick r:id="rId17" action="ppaction://hlinksldjump" tooltip="Size of prize: $1.2mn&#10;Market size: $6.1mn&#10;Company share: 16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29075"/>
              <a:gd name="adj2" fmla="val 16501832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Rectangle 113">
            <a:hlinkClick r:id="rId17" action="ppaction://hlinksldjump" tooltip="Size of prize: $1.2mn&#10;Market size: $6.1mn&#10;Company share: 16.0%"/>
          </p:cNvPr>
          <p:cNvSpPr/>
          <p:nvPr/>
        </p:nvSpPr>
        <p:spPr>
          <a:xfrm rot="16465453">
            <a:off x="-207965" y="176762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06" smtClean="0">
                <a:solidFill>
                  <a:schemeClr val="tx1"/>
                </a:solidFill>
              </a:rPr>
              <a:t>Product 6: 1.2</a:t>
            </a:r>
            <a:endParaRPr lang="en-IN" sz="606">
              <a:solidFill>
                <a:schemeClr val="tx1"/>
              </a:solidFill>
            </a:endParaRPr>
          </a:p>
        </p:txBody>
      </p:sp>
      <p:sp>
        <p:nvSpPr>
          <p:cNvPr id="115" name="Block Arc 11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29075"/>
              <a:gd name="adj2" fmla="val 1650183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6" name="Block Arc 115">
            <a:hlinkClick r:id="rId6" action="ppaction://hlinksldjump" tooltip="Size of prize: $1.1mn&#10;Market size: $50.7mn&#10;Company share: 8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62159"/>
              <a:gd name="adj2" fmla="val 16429075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7" name="Rectangle 116">
            <a:hlinkClick r:id="rId6" action="ppaction://hlinksldjump" tooltip="Size of prize: $1.1mn&#10;Market size: $50.7mn&#10;Company share: 8.1%"/>
          </p:cNvPr>
          <p:cNvSpPr/>
          <p:nvPr/>
        </p:nvSpPr>
        <p:spPr>
          <a:xfrm rot="16395617">
            <a:off x="-310157" y="1760760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58" smtClean="0">
                <a:solidFill>
                  <a:schemeClr val="tx1"/>
                </a:solidFill>
              </a:rPr>
              <a:t>Product 10: 1.1</a:t>
            </a:r>
            <a:endParaRPr lang="en-IN" sz="558">
              <a:solidFill>
                <a:schemeClr val="tx1"/>
              </a:solidFill>
            </a:endParaRPr>
          </a:p>
        </p:txBody>
      </p:sp>
      <p:sp>
        <p:nvSpPr>
          <p:cNvPr id="118" name="Block Arc 1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62159"/>
              <a:gd name="adj2" fmla="val 1642907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9" name="Block Arc 118">
            <a:hlinkClick r:id="rId12" action="ppaction://hlinksldjump" tooltip="Size of prize: $0.9mn&#10;Market size: $7.0mn&#10;Company share: 3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06240"/>
              <a:gd name="adj2" fmla="val 16362159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0" name="Rectangle 119">
            <a:hlinkClick r:id="rId12" action="ppaction://hlinksldjump" tooltip="Size of prize: $0.9mn&#10;Market size: $7.0mn&#10;Company share: 32.8%"/>
          </p:cNvPr>
          <p:cNvSpPr/>
          <p:nvPr/>
        </p:nvSpPr>
        <p:spPr>
          <a:xfrm rot="16334200">
            <a:off x="-400130" y="175644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66" smtClean="0">
                <a:solidFill>
                  <a:schemeClr val="tx1"/>
                </a:solidFill>
              </a:rPr>
              <a:t>Product 11: 0.9</a:t>
            </a:r>
            <a:endParaRPr lang="en-IN" sz="466">
              <a:solidFill>
                <a:schemeClr val="tx1"/>
              </a:solidFill>
            </a:endParaRPr>
          </a:p>
        </p:txBody>
      </p:sp>
      <p:sp>
        <p:nvSpPr>
          <p:cNvPr id="121" name="Block Arc 1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06240"/>
              <a:gd name="adj2" fmla="val 1636215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2" name="Block Arc 121">
            <a:hlinkClick r:id="rId8" action="ppaction://hlinksldjump" tooltip="Size of prize: $0.7mn&#10;Market size: $28.3mn&#10;Company share: 7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60947"/>
              <a:gd name="adj2" fmla="val 16306240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3" name="Rectangle 122">
            <a:hlinkClick r:id="rId8" action="ppaction://hlinksldjump" tooltip="Size of prize: $0.7mn&#10;Market size: $28.3mn&#10;Company share: 7.5%"/>
          </p:cNvPr>
          <p:cNvSpPr/>
          <p:nvPr/>
        </p:nvSpPr>
        <p:spPr>
          <a:xfrm rot="16283593">
            <a:off x="-474312" y="17540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77" smtClean="0">
                <a:solidFill>
                  <a:schemeClr val="tx1"/>
                </a:solidFill>
              </a:rPr>
              <a:t>Product 15: 0.7</a:t>
            </a:r>
            <a:endParaRPr lang="en-IN" sz="377">
              <a:solidFill>
                <a:schemeClr val="tx1"/>
              </a:solidFill>
            </a:endParaRPr>
          </a:p>
        </p:txBody>
      </p:sp>
      <p:sp>
        <p:nvSpPr>
          <p:cNvPr id="124" name="Block Arc 12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60947"/>
              <a:gd name="adj2" fmla="val 1630624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5" name="Block Arc 124">
            <a:hlinkClick r:id="rId5" action="ppaction://hlinksldjump" tooltip="Size of prize: $0.7mn&#10;Market size: $35.8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0429"/>
              <a:gd name="adj2" fmla="val 16260947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6" name="Rectangle 125">
            <a:hlinkClick r:id="rId5" action="ppaction://hlinksldjump" tooltip="Size of prize: $0.7mn&#10;Market size: $35.8mn&#10;Company share: 3.7%"/>
          </p:cNvPr>
          <p:cNvSpPr/>
          <p:nvPr/>
        </p:nvSpPr>
        <p:spPr>
          <a:xfrm rot="16240688">
            <a:off x="-537228" y="175295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38" smtClean="0">
                <a:solidFill>
                  <a:schemeClr val="tx1"/>
                </a:solidFill>
              </a:rPr>
              <a:t>Product 9: 0.7</a:t>
            </a:r>
            <a:endParaRPr lang="en-IN" sz="338">
              <a:solidFill>
                <a:schemeClr val="tx1"/>
              </a:solidFill>
            </a:endParaRPr>
          </a:p>
        </p:txBody>
      </p:sp>
      <p:sp>
        <p:nvSpPr>
          <p:cNvPr id="127" name="Block Arc 12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0429"/>
              <a:gd name="adj2" fmla="val 1626094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8" name="Block Arc 127">
            <a:hlinkClick r:id="rId7" action="ppaction://hlinksldjump" tooltip="Size of prize: $0.3mn&#10;Market size: $8.9mn&#10;Company share: 2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20429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9" name="Block Arc 12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2042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0" name="Rectangle 129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Japan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$71.9mn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489683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$20.2mn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1017459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$13.8mn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$37.9mn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71.9mn&#10;Market size: $2,233.6mn&#10;Company share: 14.0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71.9mn&#10;Market size: $2,233.6mn&#10;Company share: 14.0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71.9mn&#10;Market size: $2,233.6mn&#10;Company share: 14.0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71.9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25.9mn&#10;Market size: $1,223.6mn&#10;Company share: 16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650977"/>
              <a:gd name="adj2" fmla="val 0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25.9mn&#10;Market size: $1,223.6mn&#10;Company share: 16.2%"/>
          </p:cNvPr>
          <p:cNvSpPr/>
          <p:nvPr/>
        </p:nvSpPr>
        <p:spPr>
          <a:xfrm rot="20625489">
            <a:off x="3024462" y="573952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25.9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0mn&#10;Market size: $117.9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146426"/>
              <a:gd name="adj2" fmla="val 0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0mn&#10;Market size: $117.9mn&#10;Company share: 8.9%"/>
          </p:cNvPr>
          <p:cNvSpPr/>
          <p:nvPr/>
        </p:nvSpPr>
        <p:spPr>
          <a:xfrm rot="21373213">
            <a:off x="4434033" y="646212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6.0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146426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5.4mn&#10;Market size: $92.1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742441"/>
              <a:gd name="adj2" fmla="val 2114642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5.4mn&#10;Market size: $92.1mn&#10;Company share: 1.6%"/>
          </p:cNvPr>
          <p:cNvSpPr/>
          <p:nvPr/>
        </p:nvSpPr>
        <p:spPr>
          <a:xfrm rot="20944433">
            <a:off x="4353602" y="58388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742441"/>
              <a:gd name="adj2" fmla="val 2114642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4.0mn&#10;Market size: $31.5mn&#10;Company share: 3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38215"/>
              <a:gd name="adj2" fmla="val 20742441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4.0mn&#10;Market size: $31.5mn&#10;Company share: 32.7%"/>
          </p:cNvPr>
          <p:cNvSpPr/>
          <p:nvPr/>
        </p:nvSpPr>
        <p:spPr>
          <a:xfrm rot="20590329">
            <a:off x="4229100" y="53348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38215"/>
              <a:gd name="adj2" fmla="val 2074244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2.8mn&#10;Market size: $247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28272"/>
              <a:gd name="adj2" fmla="val 20438215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2.8mn&#10;Market size: $247.5mn&#10;Company share: 11.0%"/>
          </p:cNvPr>
          <p:cNvSpPr/>
          <p:nvPr/>
        </p:nvSpPr>
        <p:spPr>
          <a:xfrm rot="20333243">
            <a:off x="4106559" y="497839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28272"/>
              <a:gd name="adj2" fmla="val 2043821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1.8mn&#10;Market size: $126.6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96094"/>
              <a:gd name="adj2" fmla="val 20228272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1.8mn&#10;Market size: $126.6mn&#10;Company share: 31.0%"/>
          </p:cNvPr>
          <p:cNvSpPr/>
          <p:nvPr/>
        </p:nvSpPr>
        <p:spPr>
          <a:xfrm rot="20162183">
            <a:off x="4010406" y="474670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96094"/>
              <a:gd name="adj2" fmla="val 2022827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1.6mn&#10;Market size: $99.9mn&#10;Company share: 4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74441"/>
              <a:gd name="adj2" fmla="val 20096094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1.6mn&#10;Market size: $99.9mn&#10;Company share: 44.0%"/>
          </p:cNvPr>
          <p:cNvSpPr/>
          <p:nvPr/>
        </p:nvSpPr>
        <p:spPr>
          <a:xfrm rot="20035267">
            <a:off x="3931682" y="45780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74441"/>
              <a:gd name="adj2" fmla="val 2009609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4mn&#10;Market size: $53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70747"/>
              <a:gd name="adj2" fmla="val 19974441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4mn&#10;Market size: $53.4mn&#10;Company share: 3.7%"/>
          </p:cNvPr>
          <p:cNvSpPr/>
          <p:nvPr/>
        </p:nvSpPr>
        <p:spPr>
          <a:xfrm rot="19922595">
            <a:off x="3856618" y="443083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64" smtClean="0">
                <a:solidFill>
                  <a:schemeClr val="tx1"/>
                </a:solidFill>
              </a:rPr>
              <a:t>Product 9: 1.4</a:t>
            </a:r>
            <a:endParaRPr lang="en-IN" sz="864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70747"/>
              <a:gd name="adj2" fmla="val 1997444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0.9mn&#10;Market size: $149.8mn&#10;Company share: 1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00902"/>
              <a:gd name="adj2" fmla="val 19870747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0.9mn&#10;Market size: $149.8mn&#10;Company share: 10.2%"/>
          </p:cNvPr>
          <p:cNvSpPr/>
          <p:nvPr/>
        </p:nvSpPr>
        <p:spPr>
          <a:xfrm rot="19835825">
            <a:off x="3795546" y="43191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82" smtClean="0">
                <a:solidFill>
                  <a:schemeClr val="tx1"/>
                </a:solidFill>
              </a:rPr>
              <a:t>Product 8: 0.9</a:t>
            </a:r>
            <a:endParaRPr lang="en-IN" sz="582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00902"/>
              <a:gd name="adj2" fmla="val 1987074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0.9mn&#10;Market size: $10.1mn&#10;Company share: 23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33586"/>
              <a:gd name="adj2" fmla="val 19800902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0.9mn&#10;Market size: $10.1mn&#10;Company share: 23.5%"/>
          </p:cNvPr>
          <p:cNvSpPr/>
          <p:nvPr/>
        </p:nvSpPr>
        <p:spPr>
          <a:xfrm rot="19767244">
            <a:off x="3745295" y="42320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61" smtClean="0">
                <a:solidFill>
                  <a:schemeClr val="tx1"/>
                </a:solidFill>
              </a:rPr>
              <a:t>Product 6: 0.9</a:t>
            </a:r>
            <a:endParaRPr lang="en-IN" sz="561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33586"/>
              <a:gd name="adj2" fmla="val 1980090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0.6mn&#10;Market size: $48.9mn&#10;Company share: 1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91798"/>
              <a:gd name="adj2" fmla="val 19733586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0.6mn&#10;Market size: $48.9mn&#10;Company share: 15.4%"/>
          </p:cNvPr>
          <p:cNvSpPr/>
          <p:nvPr/>
        </p:nvSpPr>
        <p:spPr>
          <a:xfrm rot="19712692">
            <a:off x="3704088" y="416348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48" smtClean="0">
                <a:solidFill>
                  <a:schemeClr val="tx1"/>
                </a:solidFill>
              </a:rPr>
              <a:t>Product 1: 0.6</a:t>
            </a:r>
            <a:endParaRPr lang="en-IN" sz="348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91798"/>
              <a:gd name="adj2" fmla="val 1973358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0.5mn&#10;Market size: $164.4mn&#10;Company share: 2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55855"/>
              <a:gd name="adj2" fmla="val 19691798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55855"/>
              <a:gd name="adj2" fmla="val 1969179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16" action="ppaction://hlinksldjump" tooltip="Size of prize: $0.1mn&#10;Market size: $80.4mn&#10;Company share: 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51406"/>
              <a:gd name="adj2" fmla="val 19655855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51406"/>
              <a:gd name="adj2" fmla="val 1965585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17" action="ppaction://hlinksldjump" tooltip="Size of prize: $0.0mn&#10;Market size: $1.2mn&#10;Company share: 6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50977"/>
              <a:gd name="adj2" fmla="val 19651406"/>
              <a:gd name="adj3" fmla="val 10674"/>
            </a:avLst>
          </a:prstGeom>
          <a:solidFill>
            <a:schemeClr val="accent5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50977"/>
              <a:gd name="adj2" fmla="val 1965140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18" action="ppaction://hlinksldjump" tooltip="Size of prize: $25.5mn&#10;Market size: $969.0mn&#10;Company share: 11.6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737616"/>
              <a:gd name="adj2" fmla="val 19650977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18" action="ppaction://hlinksldjump" tooltip="Size of prize: $25.5mn&#10;Market size: $969.0mn&#10;Company share: 11.6%"/>
          </p:cNvPr>
          <p:cNvSpPr/>
          <p:nvPr/>
        </p:nvSpPr>
        <p:spPr>
          <a:xfrm rot="18694296">
            <a:off x="1905965" y="39726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12" action="ppaction://hlinksldjump" tooltip="Size of prize: $8.2mn&#10;Market size: $114.3mn&#10;Company share: 1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35299"/>
              <a:gd name="adj2" fmla="val 19650977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Rectangle 54">
            <a:hlinkClick r:id="rId12" action="ppaction://hlinksldjump" tooltip="Size of prize: $8.2mn&#10;Market size: $114.3mn&#10;Company share: 14.7%"/>
          </p:cNvPr>
          <p:cNvSpPr/>
          <p:nvPr/>
        </p:nvSpPr>
        <p:spPr>
          <a:xfrm rot="19343137">
            <a:off x="3396974" y="371720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8.2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6" name="Block Arc 5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35299"/>
              <a:gd name="adj2" fmla="val 1965097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7" action="ppaction://hlinksldjump" tooltip="Size of prize: $3.6mn&#10;Market size: $56.7mn&#10;Company share: 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66029"/>
              <a:gd name="adj2" fmla="val 19035299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7" action="ppaction://hlinksldjump" tooltip="Size of prize: $3.6mn&#10;Market size: $56.7mn&#10;Company share: 5.4%"/>
          </p:cNvPr>
          <p:cNvSpPr/>
          <p:nvPr/>
        </p:nvSpPr>
        <p:spPr>
          <a:xfrm rot="18900665">
            <a:off x="2968950" y="3230027"/>
            <a:ext cx="1206501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3.6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66029"/>
              <a:gd name="adj2" fmla="val 1903529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Block Arc 59">
            <a:hlinkClick r:id="rId16" action="ppaction://hlinksldjump" tooltip="Size of prize: $3.3mn&#10;Market size: $67.7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14407"/>
              <a:gd name="adj2" fmla="val 1876602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1" name="Rectangle 60">
            <a:hlinkClick r:id="rId16" action="ppaction://hlinksldjump" tooltip="Size of prize: $3.3mn&#10;Market size: $67.7mn&#10;Company share: 3.1%"/>
          </p:cNvPr>
          <p:cNvSpPr/>
          <p:nvPr/>
        </p:nvSpPr>
        <p:spPr>
          <a:xfrm rot="18640217">
            <a:off x="2688933" y="297035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3.3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14407"/>
              <a:gd name="adj2" fmla="val 1876602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Block Arc 62">
            <a:hlinkClick r:id="rId14" action="ppaction://hlinksldjump" tooltip="Size of prize: $3.1mn&#10;Market size: $18.6mn&#10;Company share: 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78256"/>
              <a:gd name="adj2" fmla="val 18514407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4" name="Rectangle 63">
            <a:hlinkClick r:id="rId14" action="ppaction://hlinksldjump" tooltip="Size of prize: $3.1mn&#10;Market size: $18.6mn&#10;Company share: 9.0%"/>
          </p:cNvPr>
          <p:cNvSpPr/>
          <p:nvPr/>
        </p:nvSpPr>
        <p:spPr>
          <a:xfrm rot="18396332">
            <a:off x="2409596" y="27470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3.1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78256"/>
              <a:gd name="adj2" fmla="val 1851440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Block Arc 65">
            <a:hlinkClick r:id="rId11" action="ppaction://hlinksldjump" tooltip="Size of prize: $2.0mn&#10;Market size: $81.4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27141"/>
              <a:gd name="adj2" fmla="val 18278256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Rectangle 66">
            <a:hlinkClick r:id="rId11" action="ppaction://hlinksldjump" tooltip="Size of prize: $2.0mn&#10;Market size: $81.4mn&#10;Company share: 0.8%"/>
          </p:cNvPr>
          <p:cNvSpPr/>
          <p:nvPr/>
        </p:nvSpPr>
        <p:spPr>
          <a:xfrm rot="18202700">
            <a:off x="2176975" y="258423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2.0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8" name="Block Arc 6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27141"/>
              <a:gd name="adj2" fmla="val 1827825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9" name="Block Arc 68">
            <a:hlinkClick r:id="rId10" action="ppaction://hlinksldjump" tooltip="Size of prize: $1.5mn&#10;Market size: $103.0mn&#10;Company share: 2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12647"/>
              <a:gd name="adj2" fmla="val 18127141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0" name="Rectangle 69">
            <a:hlinkClick r:id="rId10" action="ppaction://hlinksldjump" tooltip="Size of prize: $1.5mn&#10;Market size: $103.0mn&#10;Company share: 22.2%"/>
          </p:cNvPr>
          <p:cNvSpPr/>
          <p:nvPr/>
        </p:nvSpPr>
        <p:spPr>
          <a:xfrm rot="18069895">
            <a:off x="2012298" y="24802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54" smtClean="0">
                <a:solidFill>
                  <a:schemeClr val="tx1"/>
                </a:solidFill>
              </a:rPr>
              <a:t>Product 10: 1.5</a:t>
            </a:r>
            <a:endParaRPr lang="en-IN" sz="954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12647"/>
              <a:gd name="adj2" fmla="val 1812714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Block Arc 71">
            <a:hlinkClick r:id="rId5" action="ppaction://hlinksldjump" tooltip="Size of prize: $1.3mn&#10;Market size: $33.9mn&#10;Company share: 2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12865"/>
              <a:gd name="adj2" fmla="val 18012647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Rectangle 72">
            <a:hlinkClick r:id="rId5" action="ppaction://hlinksldjump" tooltip="Size of prize: $1.3mn&#10;Market size: $33.9mn&#10;Company share: 29.0%"/>
          </p:cNvPr>
          <p:cNvSpPr/>
          <p:nvPr/>
        </p:nvSpPr>
        <p:spPr>
          <a:xfrm rot="17962756">
            <a:off x="1876598" y="240103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32" smtClean="0">
                <a:solidFill>
                  <a:schemeClr val="tx1"/>
                </a:solidFill>
              </a:rPr>
              <a:t>Product 14: 1.3</a:t>
            </a:r>
            <a:endParaRPr lang="en-IN" sz="832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12865"/>
              <a:gd name="adj2" fmla="val 1801264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8" action="ppaction://hlinksldjump" tooltip="Size of prize: $0.8mn&#10;Market size: $172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49658"/>
              <a:gd name="adj2" fmla="val 17912865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Rectangle 75">
            <a:hlinkClick r:id="rId8" action="ppaction://hlinksldjump" tooltip="Size of prize: $0.8mn&#10;Market size: $172.5mn&#10;Company share: 11.0%"/>
          </p:cNvPr>
          <p:cNvSpPr/>
          <p:nvPr/>
        </p:nvSpPr>
        <p:spPr>
          <a:xfrm rot="17881262">
            <a:off x="1771762" y="234363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27" smtClean="0">
                <a:solidFill>
                  <a:schemeClr val="tx1"/>
                </a:solidFill>
              </a:rPr>
              <a:t>Product 17: 0.8</a:t>
            </a:r>
            <a:endParaRPr lang="en-IN" sz="527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49658"/>
              <a:gd name="adj2" fmla="val 1791286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6" action="ppaction://hlinksldjump" tooltip="Size of prize: $0.7mn&#10;Market size: $50.3mn&#10;Company share: 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97537"/>
              <a:gd name="adj2" fmla="val 17849658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Rectangle 78">
            <a:hlinkClick r:id="rId6" action="ppaction://hlinksldjump" tooltip="Size of prize: $0.7mn&#10;Market size: $50.3mn&#10;Company share: 0.3%"/>
          </p:cNvPr>
          <p:cNvSpPr/>
          <p:nvPr/>
        </p:nvSpPr>
        <p:spPr>
          <a:xfrm rot="17823598">
            <a:off x="1696774" y="230453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34" smtClean="0">
                <a:solidFill>
                  <a:schemeClr val="tx1"/>
                </a:solidFill>
              </a:rPr>
              <a:t>Product 7: 0.7</a:t>
            </a:r>
            <a:endParaRPr lang="en-IN" sz="434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97537"/>
              <a:gd name="adj2" fmla="val 1784965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15" action="ppaction://hlinksldjump" tooltip="Size of prize: $0.5mn&#10;Market size: $63.3mn&#10;Company share: 28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56496"/>
              <a:gd name="adj2" fmla="val 17797537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Rectangle 81">
            <a:hlinkClick r:id="rId15" action="ppaction://hlinksldjump" tooltip="Size of prize: $0.5mn&#10;Market size: $63.3mn&#10;Company share: 28.7%"/>
          </p:cNvPr>
          <p:cNvSpPr/>
          <p:nvPr/>
        </p:nvSpPr>
        <p:spPr>
          <a:xfrm rot="17777016">
            <a:off x="1635727" y="22738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42" smtClean="0">
                <a:solidFill>
                  <a:schemeClr val="tx1"/>
                </a:solidFill>
              </a:rPr>
              <a:t>Product 3: 0.5</a:t>
            </a:r>
            <a:endParaRPr lang="en-IN" sz="342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56496"/>
              <a:gd name="adj2" fmla="val 1779753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9" action="ppaction://hlinksldjump" tooltip="Size of prize: $0.2mn&#10;Market size: $180.5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38329"/>
              <a:gd name="adj2" fmla="val 17756496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Block Arc 8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38329"/>
              <a:gd name="adj2" fmla="val 1775649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13" action="ppaction://hlinksldjump" tooltip="Size of prize: $0.0mn&#10;Market size: $26.8mn&#10;Company share: 2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37616"/>
              <a:gd name="adj2" fmla="val 17738329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Block Arc 8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37616"/>
              <a:gd name="adj2" fmla="val 1773832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8" name="Block Arc 87">
            <a:hlinkClick r:id="rId19" action="ppaction://hlinksldjump" tooltip="Size of prize: $20.5mn&#10;Market size: $41.0mn&#10;Company share: 3.1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737616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9" name="Rectangle 88">
            <a:hlinkClick r:id="rId19" action="ppaction://hlinksldjump" tooltip="Size of prize: $20.5mn&#10;Market size: $41.0mn&#10;Company share: 3.1%"/>
          </p:cNvPr>
          <p:cNvSpPr/>
          <p:nvPr/>
        </p:nvSpPr>
        <p:spPr>
          <a:xfrm rot="16968809">
            <a:off x="239623" y="311653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20.5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0" name="Block Arc 89">
            <a:hlinkClick r:id="rId7" action="ppaction://hlinksldjump" tooltip="Size of prize: $5.2mn&#10;Market size: $0.7mn&#10;Company share: 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50501"/>
              <a:gd name="adj2" fmla="val 17737616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1" name="Rectangle 90">
            <a:hlinkClick r:id="rId7" action="ppaction://hlinksldjump" tooltip="Size of prize: $5.2mn&#10;Market size: $0.7mn&#10;Company share: 4.4%"/>
          </p:cNvPr>
          <p:cNvSpPr/>
          <p:nvPr/>
        </p:nvSpPr>
        <p:spPr>
          <a:xfrm rot="17544058">
            <a:off x="1324498" y="21330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5.2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50501"/>
              <a:gd name="adj2" fmla="val 1773761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Block Arc 92">
            <a:hlinkClick r:id="rId9" action="ppaction://hlinksldjump" tooltip="Size of prize: $4.5mn&#10;Market size: $9.0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13805"/>
              <a:gd name="adj2" fmla="val 17350501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4" name="Rectangle 93">
            <a:hlinkClick r:id="rId9" action="ppaction://hlinksldjump" tooltip="Size of prize: $4.5mn&#10;Market size: $9.0mn&#10;Company share: 3.1%"/>
          </p:cNvPr>
          <p:cNvSpPr/>
          <p:nvPr/>
        </p:nvSpPr>
        <p:spPr>
          <a:xfrm rot="17182154">
            <a:off x="824039" y="195697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4.5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5" name="Block Arc 9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13805"/>
              <a:gd name="adj2" fmla="val 1735050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6" name="Block Arc 95">
            <a:hlinkClick r:id="rId5" action="ppaction://hlinksldjump" tooltip="Size of prize: $2.8mn&#10;Market size: $0.6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00829"/>
              <a:gd name="adj2" fmla="val 17013805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7" name="Rectangle 96">
            <a:hlinkClick r:id="rId5" action="ppaction://hlinksldjump" tooltip="Size of prize: $2.8mn&#10;Market size: $0.6mn&#10;Company share: 14.5%"/>
          </p:cNvPr>
          <p:cNvSpPr/>
          <p:nvPr/>
        </p:nvSpPr>
        <p:spPr>
          <a:xfrm rot="16907316">
            <a:off x="433168" y="18589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8" name="Block Arc 9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00829"/>
              <a:gd name="adj2" fmla="val 1701380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9" name="Block Arc 98">
            <a:hlinkClick r:id="rId11" action="ppaction://hlinksldjump" tooltip="Size of prize: $2.3mn&#10;Market size: $5.1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26712"/>
              <a:gd name="adj2" fmla="val 16800829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0" name="Rectangle 99">
            <a:hlinkClick r:id="rId11" action="ppaction://hlinksldjump" tooltip="Size of prize: $2.3mn&#10;Market size: $5.1mn&#10;Company share: 0.2%"/>
          </p:cNvPr>
          <p:cNvSpPr/>
          <p:nvPr/>
        </p:nvSpPr>
        <p:spPr>
          <a:xfrm rot="16713770">
            <a:off x="153809" y="18088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1" name="Block Arc 10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26712"/>
              <a:gd name="adj2" fmla="val 1680082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" name="Block Arc 101">
            <a:hlinkClick r:id="rId14" action="ppaction://hlinksldjump" tooltip="Size of prize: $1.5mn&#10;Market size: $0.2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10370"/>
              <a:gd name="adj2" fmla="val 16626712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3" name="Rectangle 102">
            <a:hlinkClick r:id="rId14" action="ppaction://hlinksldjump" tooltip="Size of prize: $1.5mn&#10;Market size: $0.2mn&#10;Company share: 0.8%"/>
          </p:cNvPr>
          <p:cNvSpPr/>
          <p:nvPr/>
        </p:nvSpPr>
        <p:spPr>
          <a:xfrm rot="16568542">
            <a:off x="-57421" y="178154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70" smtClean="0">
                <a:solidFill>
                  <a:schemeClr val="tx1"/>
                </a:solidFill>
              </a:rPr>
              <a:t>Product 1: 1.5</a:t>
            </a:r>
            <a:endParaRPr lang="en-IN" sz="970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10370"/>
              <a:gd name="adj2" fmla="val 1662671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Block Arc 104">
            <a:hlinkClick r:id="rId13" action="ppaction://hlinksldjump" tooltip="Size of prize: $1.2mn&#10;Market size: $0.2mn&#10;Company share: 10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17554"/>
              <a:gd name="adj2" fmla="val 16510370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6" name="Rectangle 105">
            <a:hlinkClick r:id="rId13" action="ppaction://hlinksldjump" tooltip="Size of prize: $1.2mn&#10;Market size: $0.2mn&#10;Company share: 10.9%"/>
          </p:cNvPr>
          <p:cNvSpPr/>
          <p:nvPr/>
        </p:nvSpPr>
        <p:spPr>
          <a:xfrm rot="16463963">
            <a:off x="-210146" y="17674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73" smtClean="0">
                <a:solidFill>
                  <a:schemeClr val="tx1"/>
                </a:solidFill>
              </a:rPr>
              <a:t>Product 6: 1.2</a:t>
            </a:r>
            <a:endParaRPr lang="en-IN" sz="773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17554"/>
              <a:gd name="adj2" fmla="val 1651037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Block Arc 107">
            <a:hlinkClick r:id="rId6" action="ppaction://hlinksldjump" tooltip="Size of prize: $0.8mn&#10;Market size: $1.7mn&#10;Company share: 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59187"/>
              <a:gd name="adj2" fmla="val 16417554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9" name="Rectangle 108">
            <a:hlinkClick r:id="rId6" action="ppaction://hlinksldjump" tooltip="Size of prize: $0.8mn&#10;Market size: $1.7mn&#10;Company share: 0.2%"/>
          </p:cNvPr>
          <p:cNvSpPr/>
          <p:nvPr/>
        </p:nvSpPr>
        <p:spPr>
          <a:xfrm rot="16388372">
            <a:off x="-320768" y="176016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86" smtClean="0">
                <a:solidFill>
                  <a:schemeClr val="tx1"/>
                </a:solidFill>
              </a:rPr>
              <a:t>Product 7: 0.8</a:t>
            </a:r>
            <a:endParaRPr lang="en-IN" sz="486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59187"/>
              <a:gd name="adj2" fmla="val 1641755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Block Arc 110">
            <a:hlinkClick r:id="rId15" action="ppaction://hlinksldjump" tooltip="Size of prize: $0.6mn&#10;Market size: $0.5mn&#10;Company share: 33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13283"/>
              <a:gd name="adj2" fmla="val 16359187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2" name="Rectangle 111">
            <a:hlinkClick r:id="rId15" action="ppaction://hlinksldjump" tooltip="Size of prize: $0.6mn&#10;Market size: $0.5mn&#10;Company share: 33.2%"/>
          </p:cNvPr>
          <p:cNvSpPr/>
          <p:nvPr/>
        </p:nvSpPr>
        <p:spPr>
          <a:xfrm rot="16336236">
            <a:off x="-397146" y="175655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3" smtClean="0">
                <a:solidFill>
                  <a:schemeClr val="tx1"/>
                </a:solidFill>
              </a:rPr>
              <a:t>Product 3: 0.6</a:t>
            </a:r>
            <a:endParaRPr lang="en-IN" sz="383">
              <a:solidFill>
                <a:schemeClr val="tx1"/>
              </a:solidFill>
            </a:endParaRPr>
          </a:p>
        </p:txBody>
      </p:sp>
      <p:sp>
        <p:nvSpPr>
          <p:cNvPr id="113" name="Block Arc 11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13283"/>
              <a:gd name="adj2" fmla="val 1635918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Block Arc 113">
            <a:hlinkClick r:id="rId8" action="ppaction://hlinksldjump" tooltip="Size of prize: $0.5mn&#10;Market size: $6.8mn&#10;Company share: 1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75630"/>
              <a:gd name="adj2" fmla="val 16313283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5" name="Rectangle 114">
            <a:hlinkClick r:id="rId8" action="ppaction://hlinksldjump" tooltip="Size of prize: $0.5mn&#10;Market size: $6.8mn&#10;Company share: 1.5%"/>
          </p:cNvPr>
          <p:cNvSpPr/>
          <p:nvPr/>
        </p:nvSpPr>
        <p:spPr>
          <a:xfrm rot="16294457">
            <a:off x="-458384" y="17545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14" smtClean="0">
                <a:solidFill>
                  <a:schemeClr val="tx1"/>
                </a:solidFill>
              </a:rPr>
              <a:t>Product 17: 0.5</a:t>
            </a:r>
            <a:endParaRPr lang="en-IN" sz="314">
              <a:solidFill>
                <a:schemeClr val="tx1"/>
              </a:solidFill>
            </a:endParaRPr>
          </a:p>
        </p:txBody>
      </p:sp>
      <p:sp>
        <p:nvSpPr>
          <p:cNvPr id="116" name="Block Arc 11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75630"/>
              <a:gd name="adj2" fmla="val 1631328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7" name="Block Arc 116">
            <a:hlinkClick r:id="rId12" action="ppaction://hlinksldjump" tooltip="Size of prize: $0.5mn&#10;Market size: $4.8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39158"/>
              <a:gd name="adj2" fmla="val 16275630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8" name="Rectangle 117">
            <a:hlinkClick r:id="rId12" action="ppaction://hlinksldjump" tooltip="Size of prize: $0.5mn&#10;Market size: $4.8mn&#10;Company share: 4.3%"/>
          </p:cNvPr>
          <p:cNvSpPr/>
          <p:nvPr/>
        </p:nvSpPr>
        <p:spPr>
          <a:xfrm rot="16257394">
            <a:off x="-512728" y="17533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04" smtClean="0">
                <a:solidFill>
                  <a:schemeClr val="tx1"/>
                </a:solidFill>
              </a:rPr>
              <a:t>Product 8: 0.5</a:t>
            </a:r>
            <a:endParaRPr lang="en-IN" sz="304">
              <a:solidFill>
                <a:schemeClr val="tx1"/>
              </a:solidFill>
            </a:endParaRPr>
          </a:p>
        </p:txBody>
      </p:sp>
      <p:sp>
        <p:nvSpPr>
          <p:cNvPr id="119" name="Block Arc 11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39158"/>
              <a:gd name="adj2" fmla="val 1627563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0" name="Block Arc 119">
            <a:hlinkClick r:id="rId10" action="ppaction://hlinksldjump" tooltip="Size of prize: $0.3mn&#10;Market size: $9.9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13485"/>
              <a:gd name="adj2" fmla="val 16239158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1" name="Block Arc 1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13485"/>
              <a:gd name="adj2" fmla="val 1623915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2" name="Block Arc 121">
            <a:hlinkClick r:id="rId16" action="ppaction://hlinksldjump" tooltip="Size of prize: $0.2mn&#10;Market size: $1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13485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3" name="Block Arc 12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1348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4" name="Rectangle 123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China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$65.6mn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399867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$4.9mn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79400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$34.0mn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189668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$26.7mn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65.6mn&#10;Market size: $1,793.9mn&#10;Company share: 9.4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65.6mn&#10;Market size: $1,793.9mn&#10;Company share: 9.4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65.6mn&#10;Market size: $1,793.9mn&#10;Company share: 9.4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65.6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27.3mn&#10;Market size: $1,648.0mn&#10;Company share: 9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349735"/>
              <a:gd name="adj2" fmla="val 0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27.3mn&#10;Market size: $1,648.0mn&#10;Company share: 9.2%"/>
          </p:cNvPr>
          <p:cNvSpPr/>
          <p:nvPr/>
        </p:nvSpPr>
        <p:spPr>
          <a:xfrm rot="20474868">
            <a:off x="2974779" y="558192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27.3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8.0mn&#10;Market size: $15.9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38169"/>
              <a:gd name="adj2" fmla="val 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8.0mn&#10;Market size: $15.9mn&#10;Company share: 10.7%"/>
          </p:cNvPr>
          <p:cNvSpPr/>
          <p:nvPr/>
        </p:nvSpPr>
        <p:spPr>
          <a:xfrm rot="21269084">
            <a:off x="4421659" y="630991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8.0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38169"/>
              <a:gd name="adj2" fmla="val 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7.1mn&#10;Market size: $62.7mn&#10;Company share: 68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351744"/>
              <a:gd name="adj2" fmla="val 20938169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7.1mn&#10;Market size: $62.7mn&#10;Company share: 68.6%"/>
          </p:cNvPr>
          <p:cNvSpPr/>
          <p:nvPr/>
        </p:nvSpPr>
        <p:spPr>
          <a:xfrm rot="20644957">
            <a:off x="4251684" y="541175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7.1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351744"/>
              <a:gd name="adj2" fmla="val 2093816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3.0mn&#10;Market size: $165.0mn&#10;Company share: 1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06758"/>
              <a:gd name="adj2" fmla="val 20351744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3.0mn&#10;Market size: $165.0mn&#10;Company share: 10.0%"/>
          </p:cNvPr>
          <p:cNvSpPr/>
          <p:nvPr/>
        </p:nvSpPr>
        <p:spPr>
          <a:xfrm rot="20229250">
            <a:off x="4049478" y="483696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3.0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06758"/>
              <a:gd name="adj2" fmla="val 2035174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2.1mn&#10;Market size: $162.1mn&#10;Company share: 1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31173"/>
              <a:gd name="adj2" fmla="val 20106758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2.1mn&#10;Market size: $162.1mn&#10;Company share: 1.1%"/>
          </p:cNvPr>
          <p:cNvSpPr/>
          <p:nvPr/>
        </p:nvSpPr>
        <p:spPr>
          <a:xfrm rot="20018965">
            <a:off x="3921121" y="45565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2: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31173"/>
              <a:gd name="adj2" fmla="val 2010675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2.0mn&#10;Market size: $205.5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67530"/>
              <a:gd name="adj2" fmla="val 19931173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2.0mn&#10;Market size: $205.5mn&#10;Company share: 5.7%"/>
          </p:cNvPr>
          <p:cNvSpPr/>
          <p:nvPr/>
        </p:nvSpPr>
        <p:spPr>
          <a:xfrm rot="19849351">
            <a:off x="3805252" y="43364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2.0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67530"/>
              <a:gd name="adj2" fmla="val 1993117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1.6mn&#10;Market size: $90.5mn&#10;Company share: 18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36512"/>
              <a:gd name="adj2" fmla="val 19767530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1.6mn&#10;Market size: $90.5mn&#10;Company share: 18.3%"/>
          </p:cNvPr>
          <p:cNvSpPr/>
          <p:nvPr/>
        </p:nvSpPr>
        <p:spPr>
          <a:xfrm rot="19702020">
            <a:off x="3695900" y="41501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36512"/>
              <a:gd name="adj2" fmla="val 1976753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2mn&#10;Market size: $8.6mn&#10;Company share: 4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33979"/>
              <a:gd name="adj2" fmla="val 19636512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2mn&#10;Market size: $8.6mn&#10;Company share: 40.0%"/>
          </p:cNvPr>
          <p:cNvSpPr/>
          <p:nvPr/>
        </p:nvSpPr>
        <p:spPr>
          <a:xfrm rot="19585245">
            <a:off x="3603616" y="400587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54" smtClean="0">
                <a:solidFill>
                  <a:schemeClr val="tx1"/>
                </a:solidFill>
              </a:rPr>
              <a:t>Product 14: 1.2</a:t>
            </a:r>
            <a:endParaRPr lang="en-IN" sz="854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33979"/>
              <a:gd name="adj2" fmla="val 1963651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0.7mn&#10;Market size: $18.0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74414"/>
              <a:gd name="adj2" fmla="val 1953397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0.7mn&#10;Market size: $18.0mn&#10;Company share: 14.5%"/>
          </p:cNvPr>
          <p:cNvSpPr/>
          <p:nvPr/>
        </p:nvSpPr>
        <p:spPr>
          <a:xfrm rot="19504197">
            <a:off x="3536710" y="390762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96" smtClean="0">
                <a:solidFill>
                  <a:schemeClr val="tx1"/>
                </a:solidFill>
              </a:rPr>
              <a:t>Product 16: 0.7</a:t>
            </a:r>
            <a:endParaRPr lang="en-IN" sz="496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74414"/>
              <a:gd name="adj2" fmla="val 1953397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0.6mn&#10;Market size: $17.8mn&#10;Company share: 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25611"/>
              <a:gd name="adj2" fmla="val 19474414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0.6mn&#10;Market size: $17.8mn&#10;Company share: 0.7%"/>
          </p:cNvPr>
          <p:cNvSpPr/>
          <p:nvPr/>
        </p:nvSpPr>
        <p:spPr>
          <a:xfrm rot="19450012">
            <a:off x="3490697" y="384283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07" smtClean="0">
                <a:solidFill>
                  <a:schemeClr val="tx1"/>
                </a:solidFill>
              </a:rPr>
              <a:t>Product 7: 0.6</a:t>
            </a:r>
            <a:endParaRPr lang="en-IN" sz="407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25611"/>
              <a:gd name="adj2" fmla="val 1947441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0.6mn&#10;Market size: $296.1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379531"/>
              <a:gd name="adj2" fmla="val 19425611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0.6mn&#10;Market size: $296.1mn&#10;Company share: 8.9%"/>
          </p:cNvPr>
          <p:cNvSpPr/>
          <p:nvPr/>
        </p:nvSpPr>
        <p:spPr>
          <a:xfrm rot="19402571">
            <a:off x="3449575" y="378671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4" smtClean="0">
                <a:solidFill>
                  <a:schemeClr val="tx1"/>
                </a:solidFill>
              </a:rPr>
              <a:t>Product 18: 0.6</a:t>
            </a:r>
            <a:endParaRPr lang="en-IN" sz="384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379531"/>
              <a:gd name="adj2" fmla="val 1942561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0.4mn&#10;Market size: $161.4mn&#10;Company share: 1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349735"/>
              <a:gd name="adj2" fmla="val 19379531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349735"/>
              <a:gd name="adj2" fmla="val 1937953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16" action="ppaction://hlinksldjump" tooltip="Size of prize: $19.6mn&#10;Market size: $40.4mn&#10;Company share: 9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738492"/>
              <a:gd name="adj2" fmla="val 19349735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Rectangle 48">
            <a:hlinkClick r:id="rId16" action="ppaction://hlinksldjump" tooltip="Size of prize: $19.6mn&#10;Market size: $40.4mn&#10;Company share: 9.4%"/>
          </p:cNvPr>
          <p:cNvSpPr/>
          <p:nvPr/>
        </p:nvSpPr>
        <p:spPr>
          <a:xfrm rot="18544114">
            <a:off x="1780340" y="38660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19.6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6" action="ppaction://hlinksldjump" tooltip="Size of prize: $5.5mn&#10;Market size: $1.0mn&#10;Company share: 5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98490"/>
              <a:gd name="adj2" fmla="val 19349735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Rectangle 50">
            <a:hlinkClick r:id="rId6" action="ppaction://hlinksldjump" tooltip="Size of prize: $5.5mn&#10;Market size: $1.0mn&#10;Company share: 54.8%"/>
          </p:cNvPr>
          <p:cNvSpPr/>
          <p:nvPr/>
        </p:nvSpPr>
        <p:spPr>
          <a:xfrm rot="19124112">
            <a:off x="3192943" y="34691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98490"/>
              <a:gd name="adj2" fmla="val 19349735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8" action="ppaction://hlinksldjump" tooltip="Size of prize: $4.7mn&#10;Market size: $2.6mn&#10;Company share: 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09227"/>
              <a:gd name="adj2" fmla="val 18898490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Rectangle 53">
            <a:hlinkClick r:id="rId8" action="ppaction://hlinksldjump" tooltip="Size of prize: $4.7mn&#10;Market size: $2.6mn&#10;Company share: 4.2%"/>
          </p:cNvPr>
          <p:cNvSpPr/>
          <p:nvPr/>
        </p:nvSpPr>
        <p:spPr>
          <a:xfrm rot="18703859">
            <a:off x="2759159" y="30318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2: 4.7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09227"/>
              <a:gd name="adj2" fmla="val 1889849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Block Arc 55">
            <a:hlinkClick r:id="rId9" action="ppaction://hlinksldjump" tooltip="Size of prize: $2.6mn&#10;Market size: $6.4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97103"/>
              <a:gd name="adj2" fmla="val 18509227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7" name="Rectangle 56">
            <a:hlinkClick r:id="rId9" action="ppaction://hlinksldjump" tooltip="Size of prize: $2.6mn&#10;Market size: $6.4mn&#10;Company share: 5.7%"/>
          </p:cNvPr>
          <p:cNvSpPr/>
          <p:nvPr/>
        </p:nvSpPr>
        <p:spPr>
          <a:xfrm rot="18403165">
            <a:off x="2417636" y="275304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2.6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8" name="Block Arc 5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97103"/>
              <a:gd name="adj2" fmla="val 1850922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10" action="ppaction://hlinksldjump" tooltip="Size of prize: $2.1mn&#10;Market size: $6.5mn&#10;Company share: 5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23487"/>
              <a:gd name="adj2" fmla="val 18297103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Rectangle 59">
            <a:hlinkClick r:id="rId10" action="ppaction://hlinksldjump" tooltip="Size of prize: $2.1mn&#10;Market size: $6.5mn&#10;Company share: 5.1%"/>
          </p:cNvPr>
          <p:cNvSpPr/>
          <p:nvPr/>
        </p:nvSpPr>
        <p:spPr>
          <a:xfrm rot="18210295">
            <a:off x="2186271" y="259037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1" name="Block Arc 6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23487"/>
              <a:gd name="adj2" fmla="val 1829710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15" action="ppaction://hlinksldjump" tooltip="Size of prize: $1.5mn&#10;Market size: $3.3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00079"/>
              <a:gd name="adj2" fmla="val 18123487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Rectangle 62">
            <a:hlinkClick r:id="rId15" action="ppaction://hlinksldjump" tooltip="Size of prize: $1.5mn&#10;Market size: $3.3mn&#10;Company share: 31.7%"/>
          </p:cNvPr>
          <p:cNvSpPr/>
          <p:nvPr/>
        </p:nvSpPr>
        <p:spPr>
          <a:xfrm rot="18061783">
            <a:off x="2002111" y="24740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13: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4" name="Block Arc 6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00079"/>
              <a:gd name="adj2" fmla="val 1812348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5" action="ppaction://hlinksldjump" tooltip="Size of prize: $0.9mn&#10;Market size: $4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28154"/>
              <a:gd name="adj2" fmla="val 18000079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Rectangle 65">
            <a:hlinkClick r:id="rId5" action="ppaction://hlinksldjump" tooltip="Size of prize: $0.9mn&#10;Market size: $4.3mn&#10;Company share: 3.9%"/>
          </p:cNvPr>
          <p:cNvSpPr/>
          <p:nvPr/>
        </p:nvSpPr>
        <p:spPr>
          <a:xfrm rot="17964117">
            <a:off x="1878336" y="240201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99" smtClean="0">
                <a:solidFill>
                  <a:schemeClr val="tx1"/>
                </a:solidFill>
              </a:rPr>
              <a:t>Product 10: 0.9</a:t>
            </a:r>
            <a:endParaRPr lang="en-IN" sz="599">
              <a:solidFill>
                <a:schemeClr val="tx1"/>
              </a:solidFill>
            </a:endParaRPr>
          </a:p>
        </p:txBody>
      </p:sp>
      <p:sp>
        <p:nvSpPr>
          <p:cNvPr id="67" name="Block Arc 6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28154"/>
              <a:gd name="adj2" fmla="val 1800007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8" name="Block Arc 67">
            <a:hlinkClick r:id="rId14" action="ppaction://hlinksldjump" tooltip="Size of prize: $0.7mn&#10;Market size: $3.8mn&#10;Company share: 7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71728"/>
              <a:gd name="adj2" fmla="val 17928154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9" name="Rectangle 68">
            <a:hlinkClick r:id="rId14" action="ppaction://hlinksldjump" tooltip="Size of prize: $0.7mn&#10;Market size: $3.8mn&#10;Company share: 7.4%"/>
          </p:cNvPr>
          <p:cNvSpPr/>
          <p:nvPr/>
        </p:nvSpPr>
        <p:spPr>
          <a:xfrm rot="17899942">
            <a:off x="1795912" y="235657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70" smtClean="0">
                <a:solidFill>
                  <a:schemeClr val="tx1"/>
                </a:solidFill>
              </a:rPr>
              <a:t>Product 18: 0.7</a:t>
            </a:r>
            <a:endParaRPr lang="en-IN" sz="470">
              <a:solidFill>
                <a:schemeClr val="tx1"/>
              </a:solidFill>
            </a:endParaRPr>
          </a:p>
        </p:txBody>
      </p:sp>
      <p:sp>
        <p:nvSpPr>
          <p:cNvPr id="70" name="Block Arc 6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71728"/>
              <a:gd name="adj2" fmla="val 1792815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13" action="ppaction://hlinksldjump" tooltip="Size of prize: $0.6mn&#10;Market size: $0.3mn&#10;Company share: 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22206"/>
              <a:gd name="adj2" fmla="val 17871728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Rectangle 71">
            <a:hlinkClick r:id="rId13" action="ppaction://hlinksldjump" tooltip="Size of prize: $0.6mn&#10;Market size: $0.3mn&#10;Company share: 2.1%"/>
          </p:cNvPr>
          <p:cNvSpPr/>
          <p:nvPr/>
        </p:nvSpPr>
        <p:spPr>
          <a:xfrm rot="17846968">
            <a:off x="1727244" y="232022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13" smtClean="0">
                <a:solidFill>
                  <a:schemeClr val="tx1"/>
                </a:solidFill>
              </a:rPr>
              <a:t>Product 7: 0.6</a:t>
            </a:r>
            <a:endParaRPr lang="en-IN" sz="413">
              <a:solidFill>
                <a:schemeClr val="tx1"/>
              </a:solidFill>
            </a:endParaRPr>
          </a:p>
        </p:txBody>
      </p:sp>
      <p:sp>
        <p:nvSpPr>
          <p:cNvPr id="73" name="Block Arc 7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22206"/>
              <a:gd name="adj2" fmla="val 1787172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11" action="ppaction://hlinksldjump" tooltip="Size of prize: $0.6mn&#10;Market size: $0.6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74062"/>
              <a:gd name="adj2" fmla="val 17822206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Rectangle 74">
            <a:hlinkClick r:id="rId11" action="ppaction://hlinksldjump" tooltip="Size of prize: $0.6mn&#10;Market size: $0.6mn&#10;Company share: 18.2%"/>
          </p:cNvPr>
          <p:cNvSpPr/>
          <p:nvPr/>
        </p:nvSpPr>
        <p:spPr>
          <a:xfrm rot="17798134">
            <a:off x="1663454" y="22876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01" smtClean="0">
                <a:solidFill>
                  <a:schemeClr val="tx1"/>
                </a:solidFill>
              </a:rPr>
              <a:t>Product 14: 0.6</a:t>
            </a:r>
            <a:endParaRPr lang="en-IN" sz="401">
              <a:solidFill>
                <a:schemeClr val="tx1"/>
              </a:solidFill>
            </a:endParaRPr>
          </a:p>
        </p:txBody>
      </p:sp>
      <p:sp>
        <p:nvSpPr>
          <p:cNvPr id="76" name="Block Arc 7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74062"/>
              <a:gd name="adj2" fmla="val 1782220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7" action="ppaction://hlinksldjump" tooltip="Size of prize: $0.3mn&#10;Market size: $6.4mn&#10;Company share: 1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47259"/>
              <a:gd name="adj2" fmla="val 17774062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47259"/>
              <a:gd name="adj2" fmla="val 1777406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Block Arc 78">
            <a:hlinkClick r:id="rId12" action="ppaction://hlinksldjump" tooltip="Size of prize: $0.1mn&#10;Market size: $0.6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38492"/>
              <a:gd name="adj2" fmla="val 1774725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38492"/>
              <a:gd name="adj2" fmla="val 1774725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17" action="ppaction://hlinksldjump" tooltip="Size of prize: $18.7mn&#10;Market size: $105.5mn&#10;Company share: 1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738492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Rectangle 81">
            <a:hlinkClick r:id="rId17" action="ppaction://hlinksldjump" tooltip="Size of prize: $18.7mn&#10;Market size: $105.5mn&#10;Company share: 12.0%"/>
          </p:cNvPr>
          <p:cNvSpPr/>
          <p:nvPr/>
        </p:nvSpPr>
        <p:spPr>
          <a:xfrm rot="16969246">
            <a:off x="240092" y="311663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18.7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5" action="ppaction://hlinksldjump" tooltip="Size of prize: $5.4mn&#10;Market size: $2.8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92119"/>
              <a:gd name="adj2" fmla="val 17738492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Rectangle 83">
            <a:hlinkClick r:id="rId5" action="ppaction://hlinksldjump" tooltip="Size of prize: $5.4mn&#10;Market size: $2.8mn&#10;Company share: 31.7%"/>
          </p:cNvPr>
          <p:cNvSpPr/>
          <p:nvPr/>
        </p:nvSpPr>
        <p:spPr>
          <a:xfrm rot="17515305">
            <a:off x="1285444" y="211715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5" name="Block Arc 8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92119"/>
              <a:gd name="adj2" fmla="val 1773849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11" action="ppaction://hlinksldjump" tooltip="Size of prize: $2.2mn&#10;Market size: $3.1mn&#10;Company share: 2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11573"/>
              <a:gd name="adj2" fmla="val 17292119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Rectangle 86">
            <a:hlinkClick r:id="rId11" action="ppaction://hlinksldjump" tooltip="Size of prize: $2.2mn&#10;Market size: $3.1mn&#10;Company share: 20.5%"/>
          </p:cNvPr>
          <p:cNvSpPr/>
          <p:nvPr/>
        </p:nvSpPr>
        <p:spPr>
          <a:xfrm rot="17201847">
            <a:off x="851727" y="196519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2.2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8" name="Block Arc 8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11573"/>
              <a:gd name="adj2" fmla="val 1729211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9" name="Block Arc 88">
            <a:hlinkClick r:id="rId13" action="ppaction://hlinksldjump" tooltip="Size of prize: $2.1mn&#10;Market size: $1.5mn&#10;Company share: 3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40362"/>
              <a:gd name="adj2" fmla="val 17111573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0" name="Rectangle 89">
            <a:hlinkClick r:id="rId13" action="ppaction://hlinksldjump" tooltip="Size of prize: $2.1mn&#10;Market size: $1.5mn&#10;Company share: 3.8%"/>
          </p:cNvPr>
          <p:cNvSpPr/>
          <p:nvPr/>
        </p:nvSpPr>
        <p:spPr>
          <a:xfrm rot="17025967">
            <a:off x="602866" y="189742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1" name="Block Arc 9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40362"/>
              <a:gd name="adj2" fmla="val 1711157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7" action="ppaction://hlinksldjump" tooltip="Size of prize: $2.0mn&#10;Market size: $11.7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73346"/>
              <a:gd name="adj2" fmla="val 16940362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Rectangle 92">
            <a:hlinkClick r:id="rId7" action="ppaction://hlinksldjump" tooltip="Size of prize: $2.0mn&#10;Market size: $11.7mn&#10;Company share: 10.7%"/>
          </p:cNvPr>
          <p:cNvSpPr/>
          <p:nvPr/>
        </p:nvSpPr>
        <p:spPr>
          <a:xfrm rot="16856854">
            <a:off x="360610" y="18443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2.0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4" name="Block Arc 9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73346"/>
              <a:gd name="adj2" fmla="val 1694036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5" name="Block Arc 94">
            <a:hlinkClick r:id="rId15" action="ppaction://hlinksldjump" tooltip="Size of prize: $1.8mn&#10;Market size: $2.0mn&#10;Company share: 1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24126"/>
              <a:gd name="adj2" fmla="val 16773346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6" name="Rectangle 95">
            <a:hlinkClick r:id="rId15" action="ppaction://hlinksldjump" tooltip="Size of prize: $1.8mn&#10;Market size: $2.0mn&#10;Company share: 17.9%"/>
          </p:cNvPr>
          <p:cNvSpPr/>
          <p:nvPr/>
        </p:nvSpPr>
        <p:spPr>
          <a:xfrm rot="16698735">
            <a:off x="131998" y="18055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13: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7" name="Block Arc 9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24126"/>
              <a:gd name="adj2" fmla="val 1677334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8" name="Block Arc 97">
            <a:hlinkClick r:id="rId6" action="ppaction://hlinksldjump" tooltip="Size of prize: $1.6mn&#10;Market size: $5.7mn&#10;Company share: 49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88889"/>
              <a:gd name="adj2" fmla="val 16624126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9" name="Rectangle 98">
            <a:hlinkClick r:id="rId6" action="ppaction://hlinksldjump" tooltip="Size of prize: $1.6mn&#10;Market size: $5.7mn&#10;Company share: 49.7%"/>
          </p:cNvPr>
          <p:cNvSpPr/>
          <p:nvPr/>
        </p:nvSpPr>
        <p:spPr>
          <a:xfrm rot="16556508">
            <a:off x="-74973" y="177968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0" name="Block Arc 9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88889"/>
              <a:gd name="adj2" fmla="val 166241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1" name="Block Arc 100">
            <a:hlinkClick r:id="rId10" action="ppaction://hlinksldjump" tooltip="Size of prize: $1.5mn&#10;Market size: $9.0mn&#10;Company share: 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66216"/>
              <a:gd name="adj2" fmla="val 16488889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" name="Rectangle 101">
            <a:hlinkClick r:id="rId10" action="ppaction://hlinksldjump" tooltip="Size of prize: $1.5mn&#10;Market size: $9.0mn&#10;Company share: 8.4%"/>
          </p:cNvPr>
          <p:cNvSpPr/>
          <p:nvPr/>
        </p:nvSpPr>
        <p:spPr>
          <a:xfrm rot="16427552">
            <a:off x="-263409" y="176364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3" name="Block Arc 10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66216"/>
              <a:gd name="adj2" fmla="val 1648888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12" action="ppaction://hlinksldjump" tooltip="Size of prize: $0.9mn&#10;Market size: $3.1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91343"/>
              <a:gd name="adj2" fmla="val 16366216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Rectangle 104">
            <a:hlinkClick r:id="rId12" action="ppaction://hlinksldjump" tooltip="Size of prize: $0.9mn&#10;Market size: $3.1mn&#10;Company share: 4.3%"/>
          </p:cNvPr>
          <p:cNvSpPr/>
          <p:nvPr/>
        </p:nvSpPr>
        <p:spPr>
          <a:xfrm rot="16328780">
            <a:off x="-408072" y="175613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24" smtClean="0">
                <a:solidFill>
                  <a:schemeClr val="tx1"/>
                </a:solidFill>
              </a:rPr>
              <a:t>Product 16: 0.9</a:t>
            </a:r>
            <a:endParaRPr lang="en-IN" sz="624">
              <a:solidFill>
                <a:schemeClr val="tx1"/>
              </a:solidFill>
            </a:endParaRPr>
          </a:p>
        </p:txBody>
      </p:sp>
      <p:sp>
        <p:nvSpPr>
          <p:cNvPr id="106" name="Block Arc 10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91343"/>
              <a:gd name="adj2" fmla="val 1636621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14" action="ppaction://hlinksldjump" tooltip="Size of prize: $0.9mn&#10;Market size: $13.5mn&#10;Company share: 22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18138"/>
              <a:gd name="adj2" fmla="val 16291343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Rectangle 107">
            <a:hlinkClick r:id="rId14" action="ppaction://hlinksldjump" tooltip="Size of prize: $0.9mn&#10;Market size: $13.5mn&#10;Company share: 22.0%"/>
          </p:cNvPr>
          <p:cNvSpPr/>
          <p:nvPr/>
        </p:nvSpPr>
        <p:spPr>
          <a:xfrm rot="16254741">
            <a:off x="-516620" y="17532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10" smtClean="0">
                <a:solidFill>
                  <a:schemeClr val="tx1"/>
                </a:solidFill>
              </a:rPr>
              <a:t>Product 18: 0.9</a:t>
            </a:r>
            <a:endParaRPr lang="en-IN" sz="610">
              <a:solidFill>
                <a:schemeClr val="tx1"/>
              </a:solidFill>
            </a:endParaRPr>
          </a:p>
        </p:txBody>
      </p:sp>
      <p:sp>
        <p:nvSpPr>
          <p:cNvPr id="109" name="Block Arc 10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18138"/>
              <a:gd name="adj2" fmla="val 1629134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8" action="ppaction://hlinksldjump" tooltip="Size of prize: $0.2mn&#10;Market size: $11.7mn&#10;Company share: 1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725"/>
              <a:gd name="adj2" fmla="val 16218138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Block Arc 11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725"/>
              <a:gd name="adj2" fmla="val 1621813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2" name="Block Arc 111">
            <a:hlinkClick r:id="rId9" action="ppaction://hlinksldjump" tooltip="Size of prize: $0.0mn&#10;Market size: $10.4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00725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3" name="Block Arc 11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0072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Rectangle 113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India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$46.6mn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709958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$7.5mn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878608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$9.3mn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$29.7mn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46.6mn&#10;Market size: $3,274.8mn&#10;Company share: 10.3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46.6mn&#10;Market size: $3,274.8mn&#10;Company share: 10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46.6mn&#10;Market size: $3,274.8mn&#10;Company share: 10.3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46.6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17.5mn&#10;Market size: $787.2mn&#10;Company share: 9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568751"/>
              <a:gd name="adj2" fmla="val 0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17.5mn&#10;Market size: $787.2mn&#10;Company share: 9.8%"/>
          </p:cNvPr>
          <p:cNvSpPr/>
          <p:nvPr/>
        </p:nvSpPr>
        <p:spPr>
          <a:xfrm rot="20584376">
            <a:off x="3011587" y="569629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17.5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8mn&#10;Market size: $17.8mn&#10;Company share: 9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811399"/>
              <a:gd name="adj2" fmla="val 0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8mn&#10;Market size: $17.8mn&#10;Company share: 9.8%"/>
          </p:cNvPr>
          <p:cNvSpPr/>
          <p:nvPr/>
        </p:nvSpPr>
        <p:spPr>
          <a:xfrm rot="21205699">
            <a:off x="4411872" y="621747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6.8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811399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8mn&#10;Market size: $52.5mn&#10;Company share: 9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97916"/>
              <a:gd name="adj2" fmla="val 20811399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8mn&#10;Market size: $52.5mn&#10;Company share: 9.1%"/>
          </p:cNvPr>
          <p:cNvSpPr/>
          <p:nvPr/>
        </p:nvSpPr>
        <p:spPr>
          <a:xfrm rot="20704658">
            <a:off x="4274965" y="549616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97916"/>
              <a:gd name="adj2" fmla="val 2081139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1.6mn&#10;Market size: $17.4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16271"/>
              <a:gd name="adj2" fmla="val 2059791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1.6mn&#10;Market size: $17.4mn&#10;Company share: 0.0%"/>
          </p:cNvPr>
          <p:cNvSpPr/>
          <p:nvPr/>
        </p:nvSpPr>
        <p:spPr>
          <a:xfrm rot="20507093">
            <a:off x="4192349" y="521847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16271"/>
              <a:gd name="adj2" fmla="val 2059791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1.3mn&#10;Market size: $132.2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59827"/>
              <a:gd name="adj2" fmla="val 20416271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1.3mn&#10;Market size: $132.2mn&#10;Company share: 5.0%"/>
          </p:cNvPr>
          <p:cNvSpPr/>
          <p:nvPr/>
        </p:nvSpPr>
        <p:spPr>
          <a:xfrm rot="20338048">
            <a:off x="4109093" y="498497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59827"/>
              <a:gd name="adj2" fmla="val 2041627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1.2mn&#10;Market size: $3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15277"/>
              <a:gd name="adj2" fmla="val 20259827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1.2mn&#10;Market size: $3.3mn&#10;Company share: 3.9%"/>
          </p:cNvPr>
          <p:cNvSpPr/>
          <p:nvPr/>
        </p:nvSpPr>
        <p:spPr>
          <a:xfrm rot="20187552">
            <a:off x="4025392" y="47807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19: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15277"/>
              <a:gd name="adj2" fmla="val 2025982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1.2mn&#10;Market size: $8.9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74593"/>
              <a:gd name="adj2" fmla="val 20115277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1.2mn&#10;Market size: $8.9mn&#10;Company share: 18.2%"/>
          </p:cNvPr>
          <p:cNvSpPr/>
          <p:nvPr/>
        </p:nvSpPr>
        <p:spPr>
          <a:xfrm rot="20044935">
            <a:off x="3937898" y="459078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6: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74593"/>
              <a:gd name="adj2" fmla="val 2011527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1mn&#10;Market size: $18.7mn&#10;Company share: 3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51583"/>
              <a:gd name="adj2" fmla="val 19974593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1mn&#10;Market size: $18.7mn&#10;Company share: 34.7%"/>
          </p:cNvPr>
          <p:cNvSpPr/>
          <p:nvPr/>
        </p:nvSpPr>
        <p:spPr>
          <a:xfrm rot="19913088">
            <a:off x="3850066" y="44185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1.1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51583"/>
              <a:gd name="adj2" fmla="val 1997459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0.9mn&#10;Market size: $47.7mn&#10;Company share: 1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49148"/>
              <a:gd name="adj2" fmla="val 1985158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0.9mn&#10;Market size: $47.7mn&#10;Company share: 15.9%"/>
          </p:cNvPr>
          <p:cNvSpPr/>
          <p:nvPr/>
        </p:nvSpPr>
        <p:spPr>
          <a:xfrm rot="19800366">
            <a:off x="3769782" y="42740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54" smtClean="0">
                <a:solidFill>
                  <a:schemeClr val="tx1"/>
                </a:solidFill>
              </a:rPr>
              <a:t>Product 10: 0.9</a:t>
            </a:r>
            <a:endParaRPr lang="en-IN" sz="854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49148"/>
              <a:gd name="adj2" fmla="val 1985158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0.7mn&#10;Market size: $92.8mn&#10;Company share: 1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71605"/>
              <a:gd name="adj2" fmla="val 19749148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0.7mn&#10;Market size: $92.8mn&#10;Company share: 18.4%"/>
          </p:cNvPr>
          <p:cNvSpPr/>
          <p:nvPr/>
        </p:nvSpPr>
        <p:spPr>
          <a:xfrm rot="19710377">
            <a:off x="3702315" y="416058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46" smtClean="0">
                <a:solidFill>
                  <a:schemeClr val="tx1"/>
                </a:solidFill>
              </a:rPr>
              <a:t>Product 13: 0.7</a:t>
            </a:r>
            <a:endParaRPr lang="en-IN" sz="646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71605"/>
              <a:gd name="adj2" fmla="val 19749148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0.7mn&#10;Market size: $154.5mn&#10;Company share: 1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95826"/>
              <a:gd name="adj2" fmla="val 19671605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0.7mn&#10;Market size: $154.5mn&#10;Company share: 10.3%"/>
          </p:cNvPr>
          <p:cNvSpPr/>
          <p:nvPr/>
        </p:nvSpPr>
        <p:spPr>
          <a:xfrm rot="19633716">
            <a:off x="3642515" y="406537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31" smtClean="0">
                <a:solidFill>
                  <a:schemeClr val="tx1"/>
                </a:solidFill>
              </a:rPr>
              <a:t>Product 15: 0.7</a:t>
            </a:r>
            <a:endParaRPr lang="en-IN" sz="631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95826"/>
              <a:gd name="adj2" fmla="val 1967160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0.1mn&#10;Market size: $36.7mn&#10;Company share: 1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80957"/>
              <a:gd name="adj2" fmla="val 19595826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Block Arc 4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80957"/>
              <a:gd name="adj2" fmla="val 1959582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16" action="ppaction://hlinksldjump" tooltip="Size of prize: $0.1mn&#10;Market size: $204.7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568751"/>
              <a:gd name="adj2" fmla="val 19580957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568751"/>
              <a:gd name="adj2" fmla="val 1958095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17" action="ppaction://hlinksldjump" tooltip="Size of prize: $15.6mn&#10;Market size: $361.8mn&#10;Company share: 9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754780"/>
              <a:gd name="adj2" fmla="val 19568751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Rectangle 50">
            <a:hlinkClick r:id="rId17" action="ppaction://hlinksldjump" tooltip="Size of prize: $15.6mn&#10;Market size: $361.8mn&#10;Company share: 9.2%"/>
          </p:cNvPr>
          <p:cNvSpPr/>
          <p:nvPr/>
        </p:nvSpPr>
        <p:spPr>
          <a:xfrm rot="18661765">
            <a:off x="1879151" y="394908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15.6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12" action="ppaction://hlinksldjump" tooltip="Size of prize: $3.4mn&#10;Market size: $86.3mn&#10;Company share: 1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76447"/>
              <a:gd name="adj2" fmla="val 19568751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Rectangle 52">
            <a:hlinkClick r:id="rId12" action="ppaction://hlinksldjump" tooltip="Size of prize: $3.4mn&#10;Market size: $86.3mn&#10;Company share: 11.6%"/>
          </p:cNvPr>
          <p:cNvSpPr/>
          <p:nvPr/>
        </p:nvSpPr>
        <p:spPr>
          <a:xfrm rot="19372599">
            <a:off x="3423198" y="375154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76447"/>
              <a:gd name="adj2" fmla="val 1956875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5" action="ppaction://hlinksldjump" tooltip="Size of prize: $2.9mn&#10;Market size: $4.8mn&#10;Company share: 26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36495"/>
              <a:gd name="adj2" fmla="val 19176447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5" action="ppaction://hlinksldjump" tooltip="Size of prize: $2.9mn&#10;Market size: $4.8mn&#10;Company share: 26.8%"/>
          </p:cNvPr>
          <p:cNvSpPr/>
          <p:nvPr/>
        </p:nvSpPr>
        <p:spPr>
          <a:xfrm rot="19006470">
            <a:off x="3076951" y="33414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2.9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36495"/>
              <a:gd name="adj2" fmla="val 1917644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Block Arc 57">
            <a:hlinkClick r:id="rId16" action="ppaction://hlinksldjump" tooltip="Size of prize: $2.5mn&#10;Market size: $78.0mn&#10;Company share: 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47213"/>
              <a:gd name="adj2" fmla="val 18836495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9" name="Rectangle 58">
            <a:hlinkClick r:id="rId16" action="ppaction://hlinksldjump" tooltip="Size of prize: $2.5mn&#10;Market size: $78.0mn&#10;Company share: 6.5%"/>
          </p:cNvPr>
          <p:cNvSpPr/>
          <p:nvPr/>
        </p:nvSpPr>
        <p:spPr>
          <a:xfrm rot="18691853">
            <a:off x="2746000" y="302014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0" name="Block Arc 5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47213"/>
              <a:gd name="adj2" fmla="val 1883649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1" name="Block Arc 60">
            <a:hlinkClick r:id="rId7" action="ppaction://hlinksldjump" tooltip="Size of prize: $2.4mn&#10;Market size: $6.6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273364"/>
              <a:gd name="adj2" fmla="val 18547213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2" name="Rectangle 61">
            <a:hlinkClick r:id="rId7" action="ppaction://hlinksldjump" tooltip="Size of prize: $2.4mn&#10;Market size: $6.6mn&#10;Company share: 0.0%"/>
          </p:cNvPr>
          <p:cNvSpPr/>
          <p:nvPr/>
        </p:nvSpPr>
        <p:spPr>
          <a:xfrm rot="18410288">
            <a:off x="2426004" y="27593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3" name="Block Arc 6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273364"/>
              <a:gd name="adj2" fmla="val 1854721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4" name="Block Arc 63">
            <a:hlinkClick r:id="rId8" action="ppaction://hlinksldjump" tooltip="Size of prize: $1.8mn&#10;Market size: $77.5mn&#10;Company share: 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061774"/>
              <a:gd name="adj2" fmla="val 18273364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5" name="Rectangle 64">
            <a:hlinkClick r:id="rId8" action="ppaction://hlinksldjump" tooltip="Size of prize: $1.8mn&#10;Market size: $77.5mn&#10;Company share: 2.7%"/>
          </p:cNvPr>
          <p:cNvSpPr/>
          <p:nvPr/>
        </p:nvSpPr>
        <p:spPr>
          <a:xfrm rot="18167569">
            <a:off x="2133807" y="255610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6" name="Block Arc 6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061774"/>
              <a:gd name="adj2" fmla="val 1827336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Block Arc 66">
            <a:hlinkClick r:id="rId11" action="ppaction://hlinksldjump" tooltip="Size of prize: $1.6mn&#10;Market size: $13.0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76271"/>
              <a:gd name="adj2" fmla="val 18061774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8" name="Rectangle 67">
            <a:hlinkClick r:id="rId11" action="ppaction://hlinksldjump" tooltip="Size of prize: $1.6mn&#10;Market size: $13.0mn&#10;Company share: 31.0%"/>
          </p:cNvPr>
          <p:cNvSpPr/>
          <p:nvPr/>
        </p:nvSpPr>
        <p:spPr>
          <a:xfrm rot="17969022">
            <a:off x="1884602" y="24055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1.6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9" name="Block Arc 6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76271"/>
              <a:gd name="adj2" fmla="val 1806177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0" name="Block Arc 69">
            <a:hlinkClick r:id="rId9" action="ppaction://hlinksldjump" tooltip="Size of prize: $0.6mn&#10;Market size: $37.0mn&#10;Company share: 1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01359"/>
              <a:gd name="adj2" fmla="val 17876271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1" name="Rectangle 70">
            <a:hlinkClick r:id="rId9" action="ppaction://hlinksldjump" tooltip="Size of prize: $0.6mn&#10;Market size: $37.0mn&#10;Company share: 10.1%"/>
          </p:cNvPr>
          <p:cNvSpPr/>
          <p:nvPr/>
        </p:nvSpPr>
        <p:spPr>
          <a:xfrm rot="17838816">
            <a:off x="1716627" y="231472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24" smtClean="0">
                <a:solidFill>
                  <a:schemeClr val="tx1"/>
                </a:solidFill>
              </a:rPr>
              <a:t>Product 19: 0.6</a:t>
            </a:r>
            <a:endParaRPr lang="en-IN" sz="624">
              <a:solidFill>
                <a:schemeClr val="tx1"/>
              </a:solidFill>
            </a:endParaRPr>
          </a:p>
        </p:txBody>
      </p:sp>
      <p:sp>
        <p:nvSpPr>
          <p:cNvPr id="72" name="Block Arc 7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01359"/>
              <a:gd name="adj2" fmla="val 1787627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Block Arc 72">
            <a:hlinkClick r:id="rId14" action="ppaction://hlinksldjump" tooltip="Size of prize: $0.4mn&#10;Market size: $58.7mn&#10;Company share: 1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54780"/>
              <a:gd name="adj2" fmla="val 17801359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4" name="Rectangle 73">
            <a:hlinkClick r:id="rId14" action="ppaction://hlinksldjump" tooltip="Size of prize: $0.4mn&#10;Market size: $58.7mn&#10;Company share: 12.2%"/>
          </p:cNvPr>
          <p:cNvSpPr/>
          <p:nvPr/>
        </p:nvSpPr>
        <p:spPr>
          <a:xfrm rot="17778069">
            <a:off x="1637112" y="227455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8" smtClean="0">
                <a:solidFill>
                  <a:schemeClr val="tx1"/>
                </a:solidFill>
              </a:rPr>
              <a:t>Product 15: 0.4</a:t>
            </a:r>
            <a:endParaRPr lang="en-IN" sz="388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54780"/>
              <a:gd name="adj2" fmla="val 1780135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Block Arc 75">
            <a:hlinkClick r:id="rId18" action="ppaction://hlinksldjump" tooltip="Size of prize: $13.4mn&#10;Market size: $2,125.8mn&#10;Company share: 10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754780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7" name="Rectangle 76">
            <a:hlinkClick r:id="rId18" action="ppaction://hlinksldjump" tooltip="Size of prize: $13.4mn&#10;Market size: $2,125.8mn&#10;Company share: 10.7%"/>
          </p:cNvPr>
          <p:cNvSpPr/>
          <p:nvPr/>
        </p:nvSpPr>
        <p:spPr>
          <a:xfrm rot="16977391">
            <a:off x="248802" y="311863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8" action="ppaction://hlinksldjump" tooltip="Size of prize: $2.5mn&#10;Market size: $635.2mn&#10;Company share: 1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69569"/>
              <a:gd name="adj2" fmla="val 17754780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Rectangle 78">
            <a:hlinkClick r:id="rId8" action="ppaction://hlinksldjump" tooltip="Size of prize: $2.5mn&#10;Market size: $635.2mn&#10;Company share: 1.2%"/>
          </p:cNvPr>
          <p:cNvSpPr/>
          <p:nvPr/>
        </p:nvSpPr>
        <p:spPr>
          <a:xfrm rot="17612173">
            <a:off x="1416477" y="217204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69569"/>
              <a:gd name="adj2" fmla="val 1775478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7" action="ppaction://hlinksldjump" tooltip="Size of prize: $2.3mn&#10;Market size: $29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05545"/>
              <a:gd name="adj2" fmla="val 17469569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Rectangle 81">
            <a:hlinkClick r:id="rId7" action="ppaction://hlinksldjump" tooltip="Size of prize: $2.3mn&#10;Market size: $29.7mn&#10;Company share: 0.0%"/>
          </p:cNvPr>
          <p:cNvSpPr/>
          <p:nvPr/>
        </p:nvSpPr>
        <p:spPr>
          <a:xfrm rot="17337557">
            <a:off x="1041194" y="2026124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05545"/>
              <a:gd name="adj2" fmla="val 1746956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6" action="ppaction://hlinksldjump" tooltip="Size of prize: $1.7mn&#10;Market size: $153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12021"/>
              <a:gd name="adj2" fmla="val 17205545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Rectangle 84">
            <a:hlinkClick r:id="rId6" action="ppaction://hlinksldjump" tooltip="Size of prize: $1.7mn&#10;Market size: $153.7mn&#10;Company share: 0.0%"/>
          </p:cNvPr>
          <p:cNvSpPr/>
          <p:nvPr/>
        </p:nvSpPr>
        <p:spPr>
          <a:xfrm rot="17108784">
            <a:off x="720478" y="19277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1.7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12021"/>
              <a:gd name="adj2" fmla="val 172055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Block Arc 86">
            <a:hlinkClick r:id="rId16" action="ppaction://hlinksldjump" tooltip="Size of prize: $1.7mn&#10;Market size: $487.5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19059"/>
              <a:gd name="adj2" fmla="val 17012021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8" name="Rectangle 87">
            <a:hlinkClick r:id="rId16" action="ppaction://hlinksldjump" tooltip="Size of prize: $1.7mn&#10;Market size: $487.5mn&#10;Company share: 4.9%"/>
          </p:cNvPr>
          <p:cNvSpPr/>
          <p:nvPr/>
        </p:nvSpPr>
        <p:spPr>
          <a:xfrm rot="16915540">
            <a:off x="444970" y="1861422"/>
            <a:ext cx="1206501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1.7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9" name="Block Arc 8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19059"/>
              <a:gd name="adj2" fmla="val 1701202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0" name="Block Arc 89">
            <a:hlinkClick r:id="rId9" action="ppaction://hlinksldjump" tooltip="Size of prize: $1.4mn&#10;Market size: $36.2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55280"/>
              <a:gd name="adj2" fmla="val 16819059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1" name="Rectangle 90">
            <a:hlinkClick r:id="rId9" action="ppaction://hlinksldjump" tooltip="Size of prize: $1.4mn&#10;Market size: $36.2mn&#10;Company share: 0.0%"/>
          </p:cNvPr>
          <p:cNvSpPr/>
          <p:nvPr/>
        </p:nvSpPr>
        <p:spPr>
          <a:xfrm rot="16737169">
            <a:off x="187726" y="181402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19: 1.4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55280"/>
              <a:gd name="adj2" fmla="val 1681905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Block Arc 92">
            <a:hlinkClick r:id="rId15" action="ppaction://hlinksldjump" tooltip="Size of prize: $1.2mn&#10;Market size: $80.8mn&#10;Company share: 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18472"/>
              <a:gd name="adj2" fmla="val 16655280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4" name="Rectangle 93">
            <a:hlinkClick r:id="rId15" action="ppaction://hlinksldjump" tooltip="Size of prize: $1.2mn&#10;Market size: $80.8mn&#10;Company share: 6.3%"/>
          </p:cNvPr>
          <p:cNvSpPr/>
          <p:nvPr/>
        </p:nvSpPr>
        <p:spPr>
          <a:xfrm rot="16586876">
            <a:off x="-30693" y="178449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1.2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5" name="Block Arc 9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18472"/>
              <a:gd name="adj2" fmla="val 1665528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6" name="Block Arc 95">
            <a:hlinkClick r:id="rId5" action="ppaction://hlinksldjump" tooltip="Size of prize: $0.9mn&#10;Market size: $27.7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17876"/>
              <a:gd name="adj2" fmla="val 16518472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7" name="Rectangle 96">
            <a:hlinkClick r:id="rId5" action="ppaction://hlinksldjump" tooltip="Size of prize: $0.9mn&#10;Market size: $27.7mn&#10;Company share: 7.9%"/>
          </p:cNvPr>
          <p:cNvSpPr/>
          <p:nvPr/>
        </p:nvSpPr>
        <p:spPr>
          <a:xfrm rot="16468174">
            <a:off x="-203987" y="176793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38" smtClean="0">
                <a:solidFill>
                  <a:schemeClr val="tx1"/>
                </a:solidFill>
              </a:rPr>
              <a:t>Product 16: 0.9</a:t>
            </a:r>
            <a:endParaRPr lang="en-IN" sz="838">
              <a:solidFill>
                <a:schemeClr val="tx1"/>
              </a:solidFill>
            </a:endParaRPr>
          </a:p>
        </p:txBody>
      </p:sp>
      <p:sp>
        <p:nvSpPr>
          <p:cNvPr id="98" name="Block Arc 9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17876"/>
              <a:gd name="adj2" fmla="val 1651847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9" name="Block Arc 98">
            <a:hlinkClick r:id="rId13" action="ppaction://hlinksldjump" tooltip="Size of prize: $0.6mn&#10;Market size: $225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347457"/>
              <a:gd name="adj2" fmla="val 16417876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0" name="Rectangle 99">
            <a:hlinkClick r:id="rId13" action="ppaction://hlinksldjump" tooltip="Size of prize: $0.6mn&#10;Market size: $225.7mn&#10;Company share: 14.4%"/>
          </p:cNvPr>
          <p:cNvSpPr/>
          <p:nvPr/>
        </p:nvSpPr>
        <p:spPr>
          <a:xfrm rot="16382666">
            <a:off x="-329122" y="175971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87" smtClean="0">
                <a:solidFill>
                  <a:schemeClr val="tx1"/>
                </a:solidFill>
              </a:rPr>
              <a:t>Product 13: 0.6</a:t>
            </a:r>
            <a:endParaRPr lang="en-IN" sz="587">
              <a:solidFill>
                <a:schemeClr val="tx1"/>
              </a:solidFill>
            </a:endParaRPr>
          </a:p>
        </p:txBody>
      </p:sp>
      <p:sp>
        <p:nvSpPr>
          <p:cNvPr id="101" name="Block Arc 10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347457"/>
              <a:gd name="adj2" fmla="val 1641787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" name="Block Arc 101">
            <a:hlinkClick r:id="rId12" action="ppaction://hlinksldjump" tooltip="Size of prize: $0.6mn&#10;Market size: $122.1mn&#10;Company share: 1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77662"/>
              <a:gd name="adj2" fmla="val 16347457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3" name="Rectangle 102">
            <a:hlinkClick r:id="rId12" action="ppaction://hlinksldjump" tooltip="Size of prize: $0.6mn&#10;Market size: $122.1mn&#10;Company share: 12.1%"/>
          </p:cNvPr>
          <p:cNvSpPr/>
          <p:nvPr/>
        </p:nvSpPr>
        <p:spPr>
          <a:xfrm rot="16312559">
            <a:off x="-431847" y="175530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82" smtClean="0">
                <a:solidFill>
                  <a:schemeClr val="tx1"/>
                </a:solidFill>
              </a:rPr>
              <a:t>Product 10: 0.6</a:t>
            </a:r>
            <a:endParaRPr lang="en-IN" sz="582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77662"/>
              <a:gd name="adj2" fmla="val 1634745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Block Arc 104">
            <a:hlinkClick r:id="rId14" action="ppaction://hlinksldjump" tooltip="Size of prize: $0.3mn&#10;Market size: $258.1mn&#10;Company share: 4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44969"/>
              <a:gd name="adj2" fmla="val 16277662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6" name="Block Arc 10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44969"/>
              <a:gd name="adj2" fmla="val 1627766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10" action="ppaction://hlinksldjump" tooltip="Size of prize: $0.2mn&#10;Market size: $48.4mn&#10;Company share: 3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1229"/>
              <a:gd name="adj2" fmla="val 16244969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Block Arc 10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1229"/>
              <a:gd name="adj2" fmla="val 1624496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9" name="Block Arc 108">
            <a:hlinkClick r:id="rId11" action="ppaction://hlinksldjump" tooltip="Size of prize: $0.2mn&#10;Market size: $20.6mn&#10;Company share: 5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21229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2122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Rectangle 110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US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$17.0mn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241531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$1.3mn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87206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$0.5mn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$15.2mn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17.0mn&#10;Market size: $58.8mn&#10;Company share: 14.3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17.0mn&#10;Market size: $58.8mn&#10;Company share: 14.3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17.0mn&#10;Market size: $58.8mn&#10;Company share: 14.3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17.0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6.0mn&#10;Market size: $0.7mn&#10;Company share: 31.3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698488"/>
              <a:gd name="adj2" fmla="val 0"/>
              <a:gd name="adj3" fmla="val 1376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6.0mn&#10;Market size: $0.7mn&#10;Company share: 31.3%"/>
          </p:cNvPr>
          <p:cNvSpPr/>
          <p:nvPr/>
        </p:nvSpPr>
        <p:spPr>
          <a:xfrm rot="20649243">
            <a:off x="3031666" y="5764577"/>
            <a:ext cx="1206499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6.0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4.4mn&#10;Market size: $0.0mn&#10;Company share: 2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95581"/>
              <a:gd name="adj2" fmla="val 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4.4mn&#10;Market size: $0.0mn&#10;Company share: 26.3%"/>
          </p:cNvPr>
          <p:cNvSpPr/>
          <p:nvPr/>
        </p:nvSpPr>
        <p:spPr>
          <a:xfrm rot="20897791">
            <a:off x="4340181" y="57717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95581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1.1mn&#10;Market size: $0.4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49288"/>
              <a:gd name="adj2" fmla="val 20195581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1.1mn&#10;Market size: $0.4mn&#10;Company share: 1.6%"/>
          </p:cNvPr>
          <p:cNvSpPr/>
          <p:nvPr/>
        </p:nvSpPr>
        <p:spPr>
          <a:xfrm rot="20022435">
            <a:off x="3923377" y="456115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1.1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49288"/>
              <a:gd name="adj2" fmla="val 2019558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0.5mn&#10;Market size: $0.3mn&#10;Company share: 6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98488"/>
              <a:gd name="adj2" fmla="val 1984928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0.5mn&#10;Market size: $0.3mn&#10;Company share: 66.5%"/>
          </p:cNvPr>
          <p:cNvSpPr/>
          <p:nvPr/>
        </p:nvSpPr>
        <p:spPr>
          <a:xfrm rot="19773887">
            <a:off x="3750239" y="424045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0.5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98488"/>
              <a:gd name="adj2" fmla="val 1984928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5.8mn&#10;Market size: $31.9mn&#10;Company share: 14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872760"/>
              <a:gd name="adj2" fmla="val 19698488"/>
              <a:gd name="adj3" fmla="val 13768"/>
            </a:avLst>
          </a:prstGeom>
          <a:solidFill>
            <a:schemeClr val="accent6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5.8mn&#10;Market size: $31.9mn&#10;Company share: 14.7%"/>
          </p:cNvPr>
          <p:cNvSpPr/>
          <p:nvPr/>
        </p:nvSpPr>
        <p:spPr>
          <a:xfrm rot="18785623">
            <a:off x="1980039" y="404011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Direct: 5.8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7" action="ppaction://hlinksldjump" tooltip="Size of prize: $3.9mn&#10;Market size: $3.6mn&#10;Company share: 5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56673"/>
              <a:gd name="adj2" fmla="val 1969848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rId7" action="ppaction://hlinksldjump" tooltip="Size of prize: $3.9mn&#10;Market size: $3.6mn&#10;Company share: 54.2%"/>
          </p:cNvPr>
          <p:cNvSpPr/>
          <p:nvPr/>
        </p:nvSpPr>
        <p:spPr>
          <a:xfrm rot="19077581">
            <a:off x="3147586" y="341817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3.9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9" name="Block Arc 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56673"/>
              <a:gd name="adj2" fmla="val 1969848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6" action="ppaction://hlinksldjump" tooltip="Size of prize: $1.5mn&#10;Market size: $13.3mn&#10;Company share: 1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79999"/>
              <a:gd name="adj2" fmla="val 18456673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Rectangle 30">
            <a:hlinkClick r:id="rId6" action="ppaction://hlinksldjump" tooltip="Size of prize: $1.5mn&#10;Market size: $13.3mn&#10;Company share: 1.9%"/>
          </p:cNvPr>
          <p:cNvSpPr/>
          <p:nvPr/>
        </p:nvSpPr>
        <p:spPr>
          <a:xfrm rot="18218337">
            <a:off x="2196098" y="259689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1.5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2" name="Block Arc 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79999"/>
              <a:gd name="adj2" fmla="val 1845667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5" action="ppaction://hlinksldjump" tooltip="Size of prize: $0.3mn&#10;Market size: $15.0mn&#10;Company share: 16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72760"/>
              <a:gd name="adj2" fmla="val 17979999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Rectangle 33">
            <a:hlinkClick r:id="rId5" action="ppaction://hlinksldjump" tooltip="Size of prize: $0.3mn&#10;Market size: $15.0mn&#10;Company share: 16.6%"/>
          </p:cNvPr>
          <p:cNvSpPr/>
          <p:nvPr/>
        </p:nvSpPr>
        <p:spPr>
          <a:xfrm rot="17926379">
            <a:off x="1829971" y="237510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94" smtClean="0">
                <a:solidFill>
                  <a:schemeClr val="tx1"/>
                </a:solidFill>
              </a:rPr>
              <a:t>Product 10: 0.3</a:t>
            </a:r>
            <a:endParaRPr lang="en-IN" sz="894">
              <a:solidFill>
                <a:schemeClr val="tx1"/>
              </a:solidFill>
            </a:endParaRPr>
          </a:p>
        </p:txBody>
      </p:sp>
      <p:sp>
        <p:nvSpPr>
          <p:cNvPr id="35" name="Block Arc 3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72760"/>
              <a:gd name="adj2" fmla="val 1797999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9" action="ppaction://hlinksldjump" tooltip="Size of prize: $5.3mn&#10;Market size: $26.1mn&#10;Company share: 13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7872760"/>
              <a:gd name="adj3" fmla="val 1376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Rectangle 36">
            <a:hlinkClick r:id="rId9" action="ppaction://hlinksldjump" tooltip="Size of prize: $5.3mn&#10;Market size: $26.1mn&#10;Company share: 13.4%"/>
          </p:cNvPr>
          <p:cNvSpPr/>
          <p:nvPr/>
        </p:nvSpPr>
        <p:spPr>
          <a:xfrm rot="17036380">
            <a:off x="311751" y="31336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5.3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8" name="Block Arc 37">
            <a:hlinkClick r:id="rId7" action="ppaction://hlinksldjump" tooltip="Size of prize: $3.8mn&#10;Market size: $10.3mn&#10;Company share: 2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79036"/>
              <a:gd name="adj2" fmla="val 17872760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9" name="Rectangle 38">
            <a:hlinkClick r:id="rId7" action="ppaction://hlinksldjump" tooltip="Size of prize: $3.8mn&#10;Market size: $10.3mn&#10;Company share: 23.7%"/>
          </p:cNvPr>
          <p:cNvSpPr/>
          <p:nvPr/>
        </p:nvSpPr>
        <p:spPr>
          <a:xfrm rot="17275898">
            <a:off x="955410" y="199751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3.8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79036"/>
              <a:gd name="adj2" fmla="val 1787276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Block Arc 40">
            <a:hlinkClick r:id="rId5" action="ppaction://hlinksldjump" tooltip="Size of prize: $1.3mn&#10;Market size: $6.4mn&#10;Company share: 1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61368"/>
              <a:gd name="adj2" fmla="val 16679036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2" name="Rectangle 41">
            <a:hlinkClick r:id="rId5" action="ppaction://hlinksldjump" tooltip="Size of prize: $1.3mn&#10;Market size: $6.4mn&#10;Company share: 10.8%"/>
          </p:cNvPr>
          <p:cNvSpPr/>
          <p:nvPr/>
        </p:nvSpPr>
        <p:spPr>
          <a:xfrm rot="16470201">
            <a:off x="-201021" y="17681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1.3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61368"/>
              <a:gd name="adj2" fmla="val 1667903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Block Arc 43">
            <a:hlinkClick r:id="rId6" action="ppaction://hlinksldjump" tooltip="Size of prize: $0.2mn&#10;Market size: $9.4mn&#10;Company share: 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61368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rId6" action="ppaction://hlinksldjump" tooltip="Size of prize: $0.2mn&#10;Market size: $9.4mn&#10;Company share: 4.0%"/>
          </p:cNvPr>
          <p:cNvSpPr/>
          <p:nvPr/>
        </p:nvSpPr>
        <p:spPr>
          <a:xfrm rot="16230685">
            <a:off x="-551898" y="17528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11" smtClean="0">
                <a:solidFill>
                  <a:schemeClr val="tx1"/>
                </a:solidFill>
              </a:rPr>
              <a:t>Product 9: 0.2</a:t>
            </a:r>
            <a:endParaRPr lang="en-IN" sz="511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6136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2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Stores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$101.8mn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1918541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$38.9mn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306390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$6.2mn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$56.7mn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101.8mn&#10;Market size: $2,962.9mn&#10;Company share: 13.9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101.8mn&#10;Market size: $2,962.9mn&#10;Company share: 13.9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6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101.8mn&#10;Market size: $2,962.9mn&#10;Company share: 13.9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Stores: 101.8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34.4mn&#10;Market size: $820.4mn&#10;Company share: 14.5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9776219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34.4mn&#10;Market size: $820.4mn&#10;Company share: 14.5%"/>
          </p:cNvPr>
          <p:cNvSpPr/>
          <p:nvPr/>
        </p:nvSpPr>
        <p:spPr>
          <a:xfrm rot="20688109">
            <a:off x="3043077" y="58056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34.4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2mn&#10;Market size: $24.0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268833"/>
              <a:gd name="adj2" fmla="val 0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2mn&#10;Market size: $24.0mn&#10;Company share: 3.7%"/>
          </p:cNvPr>
          <p:cNvSpPr/>
          <p:nvPr/>
        </p:nvSpPr>
        <p:spPr>
          <a:xfrm rot="21434416">
            <a:off x="4439153" y="65517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9: 6.2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268833"/>
              <a:gd name="adj2" fmla="val 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5.4mn&#10;Market size: $11.8mn&#10;Company share: 18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980649"/>
              <a:gd name="adj2" fmla="val 2126883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5.4mn&#10;Market size: $11.8mn&#10;Company share: 18.5%"/>
          </p:cNvPr>
          <p:cNvSpPr/>
          <p:nvPr/>
        </p:nvSpPr>
        <p:spPr>
          <a:xfrm rot="21124741">
            <a:off x="4396896" y="60996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980649"/>
              <a:gd name="adj2" fmla="val 2126883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5.1mn&#10;Market size: $14.3mn&#10;Company share: 3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708051"/>
              <a:gd name="adj2" fmla="val 20980649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5.1mn&#10;Market size: $14.3mn&#10;Company share: 3.0%"/>
          </p:cNvPr>
          <p:cNvSpPr/>
          <p:nvPr/>
        </p:nvSpPr>
        <p:spPr>
          <a:xfrm rot="20844349">
            <a:off x="4323686" y="56951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5.1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708051"/>
              <a:gd name="adj2" fmla="val 2098064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4.8mn&#10;Market size: $45.4mn&#10;Company share: 3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451103"/>
              <a:gd name="adj2" fmla="val 20708051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4.8mn&#10;Market size: $45.4mn&#10;Company share: 30.1%"/>
          </p:cNvPr>
          <p:cNvSpPr/>
          <p:nvPr/>
        </p:nvSpPr>
        <p:spPr>
          <a:xfrm rot="20579577">
            <a:off x="4224512" y="53197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4.8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451103"/>
              <a:gd name="adj2" fmla="val 2070805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3.1mn&#10;Market size: $76.3mn&#10;Company share: 1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88217"/>
              <a:gd name="adj2" fmla="val 20451103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3.1mn&#10;Market size: $76.3mn&#10;Company share: 16.4%"/>
          </p:cNvPr>
          <p:cNvSpPr/>
          <p:nvPr/>
        </p:nvSpPr>
        <p:spPr>
          <a:xfrm rot="20369659">
            <a:off x="4125533" y="502832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3.1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88217"/>
              <a:gd name="adj2" fmla="val 2045110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2.1mn&#10;Market size: $10.4mn&#10;Company share: 25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77692"/>
              <a:gd name="adj2" fmla="val 20288217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2.1mn&#10;Market size: $10.4mn&#10;Company share: 25.6%"/>
          </p:cNvPr>
          <p:cNvSpPr/>
          <p:nvPr/>
        </p:nvSpPr>
        <p:spPr>
          <a:xfrm rot="20232955">
            <a:off x="4051584" y="484197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21" smtClean="0">
                <a:solidFill>
                  <a:schemeClr val="tx1"/>
                </a:solidFill>
              </a:rPr>
              <a:t>Product 14: 2.1</a:t>
            </a:r>
            <a:endParaRPr lang="en-IN" sz="921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77692"/>
              <a:gd name="adj2" fmla="val 2028821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7mn&#10;Market size: $71.7mn&#10;Company share: 9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85834"/>
              <a:gd name="adj2" fmla="val 20177692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7mn&#10;Market size: $71.7mn&#10;Company share: 9.9%"/>
          </p:cNvPr>
          <p:cNvSpPr/>
          <p:nvPr/>
        </p:nvSpPr>
        <p:spPr>
          <a:xfrm rot="20131763">
            <a:off x="3992106" y="47060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65" smtClean="0">
                <a:solidFill>
                  <a:schemeClr val="tx1"/>
                </a:solidFill>
              </a:rPr>
              <a:t>Product 17: 1.7</a:t>
            </a:r>
            <a:endParaRPr lang="en-IN" sz="765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85834"/>
              <a:gd name="adj2" fmla="val 20177692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1.6mn&#10;Market size: $20.9mn&#10;Company share: 3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01545"/>
              <a:gd name="adj2" fmla="val 20085834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1.6mn&#10;Market size: $20.9mn&#10;Company share: 37.6%"/>
          </p:cNvPr>
          <p:cNvSpPr/>
          <p:nvPr/>
        </p:nvSpPr>
        <p:spPr>
          <a:xfrm rot="20043690">
            <a:off x="3937099" y="458914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02" smtClean="0">
                <a:solidFill>
                  <a:schemeClr val="tx1"/>
                </a:solidFill>
              </a:rPr>
              <a:t>Product 11: 1.6</a:t>
            </a:r>
            <a:endParaRPr lang="en-IN" sz="702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01545"/>
              <a:gd name="adj2" fmla="val 2008583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1.5mn&#10;Market size: $16.9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923129"/>
              <a:gd name="adj2" fmla="val 20001545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1.5mn&#10;Market size: $16.9mn&#10;Company share: 7.9%"/>
          </p:cNvPr>
          <p:cNvSpPr/>
          <p:nvPr/>
        </p:nvSpPr>
        <p:spPr>
          <a:xfrm rot="19962338">
            <a:off x="3883646" y="448247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53" smtClean="0">
                <a:solidFill>
                  <a:schemeClr val="tx1"/>
                </a:solidFill>
              </a:rPr>
              <a:t>Product 16: 1.5</a:t>
            </a:r>
            <a:endParaRPr lang="en-IN" sz="653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923129"/>
              <a:gd name="adj2" fmla="val 2000154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1.3mn&#10;Market size: $151.7mn&#10;Company share: 22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55081"/>
              <a:gd name="adj2" fmla="val 19923129"/>
              <a:gd name="adj3" fmla="val 10674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1.3mn&#10;Market size: $151.7mn&#10;Company share: 22.5%"/>
          </p:cNvPr>
          <p:cNvSpPr/>
          <p:nvPr/>
        </p:nvSpPr>
        <p:spPr>
          <a:xfrm rot="19889105">
            <a:off x="3833382" y="438755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67" smtClean="0">
                <a:solidFill>
                  <a:schemeClr val="tx1"/>
                </a:solidFill>
              </a:rPr>
              <a:t>Product 4: 1.3</a:t>
            </a:r>
            <a:endParaRPr lang="en-IN" sz="567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55081"/>
              <a:gd name="adj2" fmla="val 1992312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1.0mn&#10;Market size: $75.0mn&#10;Company share: 7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801821"/>
              <a:gd name="adj2" fmla="val 19855081"/>
              <a:gd name="adj3" fmla="val 10674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15" action="ppaction://hlinksldjump" tooltip="Size of prize: $1.0mn&#10;Market size: $75.0mn&#10;Company share: 7.2%"/>
          </p:cNvPr>
          <p:cNvSpPr/>
          <p:nvPr/>
        </p:nvSpPr>
        <p:spPr>
          <a:xfrm rot="19828451">
            <a:off x="3790227" y="430977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44" smtClean="0">
                <a:solidFill>
                  <a:schemeClr val="tx1"/>
                </a:solidFill>
              </a:rPr>
              <a:t>Product 5: 1.0</a:t>
            </a:r>
            <a:endParaRPr lang="en-IN" sz="444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801821"/>
              <a:gd name="adj2" fmla="val 1985508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16" action="ppaction://hlinksldjump" tooltip="Size of prize: $0.3mn&#10;Market size: $17.2mn&#10;Company share: 72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87084"/>
              <a:gd name="adj2" fmla="val 19801821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87084"/>
              <a:gd name="adj2" fmla="val 1980182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17" action="ppaction://hlinksldjump" tooltip="Size of prize: $0.2mn&#10;Market size: $4.6mn&#10;Company share: 3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76592"/>
              <a:gd name="adj2" fmla="val 19787084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76592"/>
              <a:gd name="adj2" fmla="val 1978708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18" action="ppaction://hlinksldjump" tooltip="Size of prize: $0.0mn&#10;Market size: $33.3mn&#10;Company share: 5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776219"/>
              <a:gd name="adj2" fmla="val 19776592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776219"/>
              <a:gd name="adj2" fmla="val 1977659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19" action="ppaction://hlinksldjump" tooltip="Size of prize: $25.9mn&#10;Market size: $1,223.6mn&#10;Company share: 16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400318"/>
              <a:gd name="adj2" fmla="val 19776219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19" action="ppaction://hlinksldjump" tooltip="Size of prize: $25.9mn&#10;Market size: $1,223.6mn&#10;Company share: 16.2%"/>
          </p:cNvPr>
          <p:cNvSpPr/>
          <p:nvPr/>
        </p:nvSpPr>
        <p:spPr>
          <a:xfrm rot="19088269">
            <a:off x="2212230" y="427735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25.9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10" action="ppaction://hlinksldjump" tooltip="Size of prize: $6.0mn&#10;Market size: $117.9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456021"/>
              <a:gd name="adj2" fmla="val 19776219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10" action="ppaction://hlinksldjump" tooltip="Size of prize: $6.0mn&#10;Market size: $117.9mn&#10;Company share: 8.9%"/>
          </p:cNvPr>
          <p:cNvSpPr/>
          <p:nvPr/>
        </p:nvSpPr>
        <p:spPr>
          <a:xfrm rot="19616120">
            <a:off x="3628491" y="404371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14: 6.0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456021"/>
              <a:gd name="adj2" fmla="val 1977621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Block Arc 59">
            <a:hlinkClick r:id="rId7" action="ppaction://hlinksldjump" tooltip="Size of prize: $5.4mn&#10;Market size: $92.1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170830"/>
              <a:gd name="adj2" fmla="val 19456021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1" name="Rectangle 60">
            <a:hlinkClick r:id="rId7" action="ppaction://hlinksldjump" tooltip="Size of prize: $5.4mn&#10;Market size: $92.1mn&#10;Company share: 1.6%"/>
          </p:cNvPr>
          <p:cNvSpPr/>
          <p:nvPr/>
        </p:nvSpPr>
        <p:spPr>
          <a:xfrm rot="19313427">
            <a:off x="3370228" y="36828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170830"/>
              <a:gd name="adj2" fmla="val 1945602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Block Arc 62">
            <a:hlinkClick r:id="rId12" action="ppaction://hlinksldjump" tooltip="Size of prize: $4.0mn&#10;Market size: $31.5mn&#10;Company share: 32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56064"/>
              <a:gd name="adj2" fmla="val 19170830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4" name="Rectangle 63">
            <a:hlinkClick r:id="rId12" action="ppaction://hlinksldjump" tooltip="Size of prize: $4.0mn&#10;Market size: $31.5mn&#10;Company share: 32.7%"/>
          </p:cNvPr>
          <p:cNvSpPr/>
          <p:nvPr/>
        </p:nvSpPr>
        <p:spPr>
          <a:xfrm rot="19063447">
            <a:off x="3133674" y="340280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4.0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56064"/>
              <a:gd name="adj2" fmla="val 1917083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Block Arc 65">
            <a:hlinkClick r:id="rId11" action="ppaction://hlinksldjump" tooltip="Size of prize: $2.8mn&#10;Market size: $247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07856"/>
              <a:gd name="adj2" fmla="val 18956064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Rectangle 66">
            <a:hlinkClick r:id="rId11" action="ppaction://hlinksldjump" tooltip="Size of prize: $2.8mn&#10;Market size: $247.5mn&#10;Company share: 11.0%"/>
          </p:cNvPr>
          <p:cNvSpPr/>
          <p:nvPr/>
        </p:nvSpPr>
        <p:spPr>
          <a:xfrm rot="18881960">
            <a:off x="2949504" y="321067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2.8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8" name="Block Arc 6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07856"/>
              <a:gd name="adj2" fmla="val 1895606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9" name="Block Arc 68">
            <a:hlinkClick r:id="rId8" action="ppaction://hlinksldjump" tooltip="Size of prize: $1.8mn&#10;Market size: $126.6mn&#10;Company share: 3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14545"/>
              <a:gd name="adj2" fmla="val 18807856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0" name="Rectangle 69">
            <a:hlinkClick r:id="rId8" action="ppaction://hlinksldjump" tooltip="Size of prize: $1.8mn&#10;Market size: $126.6mn&#10;Company share: 31.0%"/>
          </p:cNvPr>
          <p:cNvSpPr/>
          <p:nvPr/>
        </p:nvSpPr>
        <p:spPr>
          <a:xfrm rot="18761201">
            <a:off x="2821451" y="30883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78" smtClean="0">
                <a:solidFill>
                  <a:schemeClr val="tx1"/>
                </a:solidFill>
              </a:rPr>
              <a:t>Product 15: 1.8</a:t>
            </a:r>
            <a:endParaRPr lang="en-IN" sz="778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14545"/>
              <a:gd name="adj2" fmla="val 1880785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Block Arc 71">
            <a:hlinkClick r:id="rId6" action="ppaction://hlinksldjump" tooltip="Size of prize: $1.6mn&#10;Market size: $99.9mn&#10;Company share: 4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28665"/>
              <a:gd name="adj2" fmla="val 18714545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Rectangle 72">
            <a:hlinkClick r:id="rId6" action="ppaction://hlinksldjump" tooltip="Size of prize: $1.6mn&#10;Market size: $99.9mn&#10;Company share: 44.0%"/>
          </p:cNvPr>
          <p:cNvSpPr/>
          <p:nvPr/>
        </p:nvSpPr>
        <p:spPr>
          <a:xfrm rot="18671605">
            <a:off x="2723710" y="300051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16" smtClean="0">
                <a:solidFill>
                  <a:schemeClr val="tx1"/>
                </a:solidFill>
              </a:rPr>
              <a:t>Product 10: 1.6</a:t>
            </a:r>
            <a:endParaRPr lang="en-IN" sz="716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28665"/>
              <a:gd name="adj2" fmla="val 187145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5" action="ppaction://hlinksldjump" tooltip="Size of prize: $1.4mn&#10;Market size: $53.4mn&#10;Company share: 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55463"/>
              <a:gd name="adj2" fmla="val 18628665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Rectangle 75">
            <a:hlinkClick r:id="rId5" action="ppaction://hlinksldjump" tooltip="Size of prize: $1.4mn&#10;Market size: $53.4mn&#10;Company share: 3.7%"/>
          </p:cNvPr>
          <p:cNvSpPr/>
          <p:nvPr/>
        </p:nvSpPr>
        <p:spPr>
          <a:xfrm rot="18592064">
            <a:off x="2635046" y="292470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10" smtClean="0">
                <a:solidFill>
                  <a:schemeClr val="tx1"/>
                </a:solidFill>
              </a:rPr>
              <a:t>Product 9: 1.4</a:t>
            </a:r>
            <a:endParaRPr lang="en-IN" sz="610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55463"/>
              <a:gd name="adj2" fmla="val 1862866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9" action="ppaction://hlinksldjump" tooltip="Size of prize: $0.9mn&#10;Market size: $149.8mn&#10;Company share: 10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06156"/>
              <a:gd name="adj2" fmla="val 18555463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Rectangle 78">
            <a:hlinkClick r:id="rId9" action="ppaction://hlinksldjump" tooltip="Size of prize: $0.9mn&#10;Market size: $149.8mn&#10;Company share: 10.2%"/>
          </p:cNvPr>
          <p:cNvSpPr/>
          <p:nvPr/>
        </p:nvSpPr>
        <p:spPr>
          <a:xfrm rot="18530810">
            <a:off x="2565584" y="286773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11" smtClean="0">
                <a:solidFill>
                  <a:schemeClr val="tx1"/>
                </a:solidFill>
              </a:rPr>
              <a:t>Product 8: 0.9</a:t>
            </a:r>
            <a:endParaRPr lang="en-IN" sz="411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06156"/>
              <a:gd name="adj2" fmla="val 1855546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17" action="ppaction://hlinksldjump" tooltip="Size of prize: $0.9mn&#10;Market size: $10.1mn&#10;Company share: 23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58635"/>
              <a:gd name="adj2" fmla="val 18506156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Rectangle 81">
            <a:hlinkClick r:id="rId17" action="ppaction://hlinksldjump" tooltip="Size of prize: $0.9mn&#10;Market size: $10.1mn&#10;Company share: 23.5%"/>
          </p:cNvPr>
          <p:cNvSpPr/>
          <p:nvPr/>
        </p:nvSpPr>
        <p:spPr>
          <a:xfrm rot="18482395">
            <a:off x="2509971" y="282359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96" smtClean="0">
                <a:solidFill>
                  <a:schemeClr val="tx1"/>
                </a:solidFill>
              </a:rPr>
              <a:t>Product 6: 0.9</a:t>
            </a:r>
            <a:endParaRPr lang="en-IN" sz="396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58635"/>
              <a:gd name="adj2" fmla="val 18506156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18" action="ppaction://hlinksldjump" tooltip="Size of prize: $0.6mn&#10;Market size: $48.9mn&#10;Company share: 1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29135"/>
              <a:gd name="adj2" fmla="val 18458635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Block Arc 84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29135"/>
              <a:gd name="adj2" fmla="val 1845863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16" action="ppaction://hlinksldjump" tooltip="Size of prize: $0.5mn&#10;Market size: $164.4mn&#10;Company share: 2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03761"/>
              <a:gd name="adj2" fmla="val 18429135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Block Arc 8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03761"/>
              <a:gd name="adj2" fmla="val 18429135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8" name="Block Arc 87">
            <a:hlinkClick r:id="rId13" action="ppaction://hlinksldjump" tooltip="Size of prize: $0.1mn&#10;Market size: $80.4mn&#10;Company share: 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00620"/>
              <a:gd name="adj2" fmla="val 18403761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9" name="Block Arc 8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00620"/>
              <a:gd name="adj2" fmla="val 1840376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0" name="Block Arc 89">
            <a:hlinkClick r:id="rId20" action="ppaction://hlinksldjump" tooltip="Size of prize: $0.0mn&#10;Market size: $1.2mn&#10;Company share: 6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400318"/>
              <a:gd name="adj2" fmla="val 18400620"/>
              <a:gd name="adj3" fmla="val 10674"/>
            </a:avLst>
          </a:prstGeom>
          <a:solidFill>
            <a:schemeClr val="accent5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1" name="Block Arc 9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400318"/>
              <a:gd name="adj2" fmla="val 1840062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21" action="ppaction://hlinksldjump" tooltip="Size of prize: $18.7mn&#10;Market size: $105.5mn&#10;Company share: 12.0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408779"/>
              <a:gd name="adj2" fmla="val 18400318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Rectangle 92">
            <a:hlinkClick r:id="rId21" action="ppaction://hlinksldjump" tooltip="Size of prize: $18.7mn&#10;Market size: $105.5mn&#10;Company share: 12.0%"/>
          </p:cNvPr>
          <p:cNvSpPr/>
          <p:nvPr/>
        </p:nvSpPr>
        <p:spPr>
          <a:xfrm rot="17904549">
            <a:off x="1197636" y="34768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18.7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4" name="Block Arc 93">
            <a:hlinkClick r:id="rId6" action="ppaction://hlinksldjump" tooltip="Size of prize: $5.4mn&#10;Market size: $2.8mn&#10;Company share: 31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12636"/>
              <a:gd name="adj2" fmla="val 18400318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5" name="Rectangle 94">
            <a:hlinkClick r:id="rId6" action="ppaction://hlinksldjump" tooltip="Size of prize: $5.4mn&#10;Market size: $2.8mn&#10;Company share: 31.7%"/>
          </p:cNvPr>
          <p:cNvSpPr/>
          <p:nvPr/>
        </p:nvSpPr>
        <p:spPr>
          <a:xfrm rot="18256478">
            <a:off x="2242496" y="262813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5.4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6" name="Block Arc 9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12636"/>
              <a:gd name="adj2" fmla="val 1840031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7" name="Block Arc 96">
            <a:hlinkClick r:id="rId10" action="ppaction://hlinksldjump" tooltip="Size of prize: $2.2mn&#10;Market size: $3.1mn&#10;Company share: 2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96276"/>
              <a:gd name="adj2" fmla="val 18112636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8" name="Rectangle 97">
            <a:hlinkClick r:id="rId10" action="ppaction://hlinksldjump" tooltip="Size of prize: $2.2mn&#10;Market size: $3.1mn&#10;Company share: 20.5%"/>
          </p:cNvPr>
          <p:cNvSpPr/>
          <p:nvPr/>
        </p:nvSpPr>
        <p:spPr>
          <a:xfrm rot="18054456">
            <a:off x="1992898" y="246856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70" smtClean="0">
                <a:solidFill>
                  <a:schemeClr val="tx1"/>
                </a:solidFill>
              </a:rPr>
              <a:t>Product 14: 2.2</a:t>
            </a:r>
            <a:endParaRPr lang="en-IN" sz="970">
              <a:solidFill>
                <a:schemeClr val="tx1"/>
              </a:solidFill>
            </a:endParaRPr>
          </a:p>
        </p:txBody>
      </p:sp>
      <p:sp>
        <p:nvSpPr>
          <p:cNvPr id="99" name="Block Arc 9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96276"/>
              <a:gd name="adj2" fmla="val 1811263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0" name="Block Arc 99">
            <a:hlinkClick r:id="rId7" action="ppaction://hlinksldjump" tooltip="Size of prize: $2.1mn&#10;Market size: $1.5mn&#10;Company share: 3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885933"/>
              <a:gd name="adj2" fmla="val 17996276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1" name="Rectangle 100">
            <a:hlinkClick r:id="rId7" action="ppaction://hlinksldjump" tooltip="Size of prize: $2.1mn&#10;Market size: $1.5mn&#10;Company share: 3.8%"/>
          </p:cNvPr>
          <p:cNvSpPr/>
          <p:nvPr/>
        </p:nvSpPr>
        <p:spPr>
          <a:xfrm rot="17941104">
            <a:off x="1848878" y="238554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20" smtClean="0">
                <a:solidFill>
                  <a:schemeClr val="tx1"/>
                </a:solidFill>
              </a:rPr>
              <a:t>Product 7: 2.1</a:t>
            </a:r>
            <a:endParaRPr lang="en-IN" sz="920">
              <a:solidFill>
                <a:schemeClr val="tx1"/>
              </a:solidFill>
            </a:endParaRPr>
          </a:p>
        </p:txBody>
      </p:sp>
      <p:sp>
        <p:nvSpPr>
          <p:cNvPr id="102" name="Block Arc 10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885933"/>
              <a:gd name="adj2" fmla="val 1799627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3" name="Block Arc 102">
            <a:hlinkClick r:id="rId8" action="ppaction://hlinksldjump" tooltip="Size of prize: $2.0mn&#10;Market size: $11.7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78293"/>
              <a:gd name="adj2" fmla="val 17885933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4" name="Rectangle 103">
            <a:hlinkClick r:id="rId8" action="ppaction://hlinksldjump" tooltip="Size of prize: $2.0mn&#10;Market size: $11.7mn&#10;Company share: 10.7%"/>
          </p:cNvPr>
          <p:cNvSpPr/>
          <p:nvPr/>
        </p:nvSpPr>
        <p:spPr>
          <a:xfrm rot="17832112">
            <a:off x="1707890" y="231022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97" smtClean="0">
                <a:solidFill>
                  <a:schemeClr val="tx1"/>
                </a:solidFill>
              </a:rPr>
              <a:t>Product 15: 2.0</a:t>
            </a:r>
            <a:endParaRPr lang="en-IN" sz="897">
              <a:solidFill>
                <a:schemeClr val="tx1"/>
              </a:solidFill>
            </a:endParaRPr>
          </a:p>
        </p:txBody>
      </p:sp>
      <p:sp>
        <p:nvSpPr>
          <p:cNvPr id="105" name="Block Arc 10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78293"/>
              <a:gd name="adj2" fmla="val 1788593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6" name="Block Arc 105">
            <a:hlinkClick r:id="rId22" action="ppaction://hlinksldjump" tooltip="Size of prize: $1.8mn&#10;Market size: $2.0mn&#10;Company share: 1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82123"/>
              <a:gd name="adj2" fmla="val 17778293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Rectangle 106">
            <a:hlinkClick r:id="rId22" action="ppaction://hlinksldjump" tooltip="Size of prize: $1.8mn&#10;Market size: $2.0mn&#10;Company share: 17.9%"/>
          </p:cNvPr>
          <p:cNvSpPr/>
          <p:nvPr/>
        </p:nvSpPr>
        <p:spPr>
          <a:xfrm rot="17730209">
            <a:off x="1573970" y="224388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01" smtClean="0">
                <a:solidFill>
                  <a:schemeClr val="tx1"/>
                </a:solidFill>
              </a:rPr>
              <a:t>Product 13: 1.8</a:t>
            </a:r>
            <a:endParaRPr lang="en-IN" sz="801">
              <a:solidFill>
                <a:schemeClr val="tx1"/>
              </a:solidFill>
            </a:endParaRPr>
          </a:p>
        </p:txBody>
      </p:sp>
      <p:sp>
        <p:nvSpPr>
          <p:cNvPr id="108" name="Block Arc 10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82123"/>
              <a:gd name="adj2" fmla="val 1777829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9" name="Block Arc 108">
            <a:hlinkClick r:id="rId16" action="ppaction://hlinksldjump" tooltip="Size of prize: $1.6mn&#10;Market size: $5.7mn&#10;Company share: 49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94964"/>
              <a:gd name="adj2" fmla="val 17682123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0" name="Rectangle 109">
            <a:hlinkClick r:id="rId16" action="ppaction://hlinksldjump" tooltip="Size of prize: $1.6mn&#10;Market size: $5.7mn&#10;Company share: 49.7%"/>
          </p:cNvPr>
          <p:cNvSpPr/>
          <p:nvPr/>
        </p:nvSpPr>
        <p:spPr>
          <a:xfrm rot="17638544">
            <a:off x="1451874" y="218762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26" smtClean="0">
                <a:solidFill>
                  <a:schemeClr val="tx1"/>
                </a:solidFill>
              </a:rPr>
              <a:t>Product 3: 1.6</a:t>
            </a:r>
            <a:endParaRPr lang="en-IN" sz="726">
              <a:solidFill>
                <a:schemeClr val="tx1"/>
              </a:solidFill>
            </a:endParaRPr>
          </a:p>
        </p:txBody>
      </p:sp>
      <p:sp>
        <p:nvSpPr>
          <p:cNvPr id="111" name="Block Arc 11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94964"/>
              <a:gd name="adj2" fmla="val 1768212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2" name="Block Arc 111">
            <a:hlinkClick r:id="rId11" action="ppaction://hlinksldjump" tooltip="Size of prize: $1.5mn&#10;Market size: $9.0mn&#10;Company share: 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15904"/>
              <a:gd name="adj2" fmla="val 17594964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3" name="Rectangle 112">
            <a:hlinkClick r:id="rId11" action="ppaction://hlinksldjump" tooltip="Size of prize: $1.5mn&#10;Market size: $9.0mn&#10;Company share: 8.4%"/>
          </p:cNvPr>
          <p:cNvSpPr/>
          <p:nvPr/>
        </p:nvSpPr>
        <p:spPr>
          <a:xfrm rot="17555435">
            <a:off x="1339912" y="213944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59" smtClean="0">
                <a:solidFill>
                  <a:schemeClr val="tx1"/>
                </a:solidFill>
              </a:rPr>
              <a:t>Product 17: 1.5</a:t>
            </a:r>
            <a:endParaRPr lang="en-IN" sz="659">
              <a:solidFill>
                <a:schemeClr val="tx1"/>
              </a:solidFill>
            </a:endParaRPr>
          </a:p>
        </p:txBody>
      </p:sp>
      <p:sp>
        <p:nvSpPr>
          <p:cNvPr id="114" name="Block Arc 11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15904"/>
              <a:gd name="adj2" fmla="val 1759496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5" name="Block Arc 114">
            <a:hlinkClick r:id="rId13" action="ppaction://hlinksldjump" tooltip="Size of prize: $0.9mn&#10;Market size: $3.1mn&#10;Company share: 4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67649"/>
              <a:gd name="adj2" fmla="val 17515904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6" name="Rectangle 115">
            <a:hlinkClick r:id="rId13" action="ppaction://hlinksldjump" tooltip="Size of prize: $0.9mn&#10;Market size: $3.1mn&#10;Company share: 4.3%"/>
          </p:cNvPr>
          <p:cNvSpPr/>
          <p:nvPr/>
        </p:nvSpPr>
        <p:spPr>
          <a:xfrm rot="17491776">
            <a:off x="1253386" y="210438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02" smtClean="0">
                <a:solidFill>
                  <a:schemeClr val="tx1"/>
                </a:solidFill>
              </a:rPr>
              <a:t>Product 16: 0.9</a:t>
            </a:r>
            <a:endParaRPr lang="en-IN" sz="402">
              <a:solidFill>
                <a:schemeClr val="tx1"/>
              </a:solidFill>
            </a:endParaRPr>
          </a:p>
        </p:txBody>
      </p:sp>
      <p:sp>
        <p:nvSpPr>
          <p:cNvPr id="117" name="Block Arc 11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67649"/>
              <a:gd name="adj2" fmla="val 1751590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8" name="Block Arc 117">
            <a:hlinkClick r:id="rId23" action="ppaction://hlinksldjump" tooltip="Size of prize: $0.9mn&#10;Market size: $13.5mn&#10;Company share: 22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20469"/>
              <a:gd name="adj2" fmla="val 17467649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9" name="Rectangle 118">
            <a:hlinkClick r:id="rId23" action="ppaction://hlinksldjump" tooltip="Size of prize: $0.9mn&#10;Market size: $13.5mn&#10;Company share: 22.0%"/>
          </p:cNvPr>
          <p:cNvSpPr/>
          <p:nvPr/>
        </p:nvSpPr>
        <p:spPr>
          <a:xfrm rot="17444059">
            <a:off x="1188109" y="207915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93" smtClean="0">
                <a:solidFill>
                  <a:schemeClr val="tx1"/>
                </a:solidFill>
              </a:rPr>
              <a:t>Product 18: 0.9</a:t>
            </a:r>
            <a:endParaRPr lang="en-IN" sz="393">
              <a:solidFill>
                <a:schemeClr val="tx1"/>
              </a:solidFill>
            </a:endParaRPr>
          </a:p>
        </p:txBody>
      </p:sp>
      <p:sp>
        <p:nvSpPr>
          <p:cNvPr id="120" name="Block Arc 11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20469"/>
              <a:gd name="adj2" fmla="val 1746764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1" name="Block Arc 120">
            <a:hlinkClick r:id="rId24" action="ppaction://hlinksldjump" tooltip="Size of prize: $0.2mn&#10;Market size: $11.7mn&#10;Company share: 1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09246"/>
              <a:gd name="adj2" fmla="val 17420469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2" name="Block Arc 12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09246"/>
              <a:gd name="adj2" fmla="val 17420469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3" name="Block Arc 122">
            <a:hlinkClick r:id="rId9" action="ppaction://hlinksldjump" tooltip="Size of prize: $0.0mn&#10;Market size: $10.4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08779"/>
              <a:gd name="adj2" fmla="val 17409246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4" name="Block Arc 12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08779"/>
              <a:gd name="adj2" fmla="val 1740924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5" name="Block Arc 124">
            <a:hlinkClick r:id="rId25" action="ppaction://hlinksldjump" tooltip="Size of prize: $17.5mn&#10;Market size: $787.2mn&#10;Company share: 9.8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479678"/>
              <a:gd name="adj2" fmla="val 17408779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6" name="Rectangle 125">
            <a:hlinkClick r:id="rId25" action="ppaction://hlinksldjump" tooltip="Size of prize: $17.5mn&#10;Market size: $787.2mn&#10;Company share: 9.8%"/>
          </p:cNvPr>
          <p:cNvSpPr/>
          <p:nvPr/>
        </p:nvSpPr>
        <p:spPr>
          <a:xfrm rot="16944229">
            <a:off x="213306" y="31106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17.5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7" name="Block Arc 126">
            <a:hlinkClick r:id="rId13" action="ppaction://hlinksldjump" tooltip="Size of prize: $6.8mn&#10;Market size: $17.8mn&#10;Company share: 9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048071"/>
              <a:gd name="adj2" fmla="val 17408779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8" name="Rectangle 127">
            <a:hlinkClick r:id="rId13" action="ppaction://hlinksldjump" tooltip="Size of prize: $6.8mn&#10;Market size: $17.8mn&#10;Company share: 9.8%"/>
          </p:cNvPr>
          <p:cNvSpPr/>
          <p:nvPr/>
        </p:nvSpPr>
        <p:spPr>
          <a:xfrm rot="17228425">
            <a:off x="889021" y="197653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6.8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9" name="Block Arc 1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048071"/>
              <a:gd name="adj2" fmla="val 1740877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0" name="Block Arc 129">
            <a:hlinkClick r:id="rId16" action="ppaction://hlinksldjump" tooltip="Size of prize: $1.8mn&#10;Market size: $52.5mn&#10;Company share: 9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50423"/>
              <a:gd name="adj2" fmla="val 17048071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1" name="Rectangle 130">
            <a:hlinkClick r:id="rId16" action="ppaction://hlinksldjump" tooltip="Size of prize: $1.8mn&#10;Market size: $52.5mn&#10;Company share: 9.1%"/>
          </p:cNvPr>
          <p:cNvSpPr/>
          <p:nvPr/>
        </p:nvSpPr>
        <p:spPr>
          <a:xfrm rot="16999246">
            <a:off x="564767" y="188825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14" smtClean="0">
                <a:solidFill>
                  <a:schemeClr val="tx1"/>
                </a:solidFill>
              </a:rPr>
              <a:t>Product 3: 1.8</a:t>
            </a:r>
            <a:endParaRPr lang="en-IN" sz="814">
              <a:solidFill>
                <a:schemeClr val="tx1"/>
              </a:solidFill>
            </a:endParaRPr>
          </a:p>
        </p:txBody>
      </p:sp>
      <p:sp>
        <p:nvSpPr>
          <p:cNvPr id="132" name="Block Arc 13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50423"/>
              <a:gd name="adj2" fmla="val 1704807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3" name="Block Arc 132">
            <a:hlinkClick r:id="rId7" action="ppaction://hlinksldjump" tooltip="Size of prize: $1.6mn&#10;Market size: $17.4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67337"/>
              <a:gd name="adj2" fmla="val 16950423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4" name="Rectangle 133">
            <a:hlinkClick r:id="rId7" action="ppaction://hlinksldjump" tooltip="Size of prize: $1.6mn&#10;Market size: $17.4mn&#10;Company share: 0.0%"/>
          </p:cNvPr>
          <p:cNvSpPr/>
          <p:nvPr/>
        </p:nvSpPr>
        <p:spPr>
          <a:xfrm rot="16908880">
            <a:off x="435412" y="18594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92" smtClean="0">
                <a:solidFill>
                  <a:schemeClr val="tx1"/>
                </a:solidFill>
              </a:rPr>
              <a:t>Product 7: 1.6</a:t>
            </a:r>
            <a:endParaRPr lang="en-IN" sz="692">
              <a:solidFill>
                <a:schemeClr val="tx1"/>
              </a:solidFill>
            </a:endParaRPr>
          </a:p>
        </p:txBody>
      </p:sp>
      <p:sp>
        <p:nvSpPr>
          <p:cNvPr id="135" name="Block Arc 13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67337"/>
              <a:gd name="adj2" fmla="val 1695042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6" name="Block Arc 135">
            <a:hlinkClick r:id="rId9" action="ppaction://hlinksldjump" tooltip="Size of prize: $1.3mn&#10;Market size: $132.2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95779"/>
              <a:gd name="adj2" fmla="val 16867337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7" name="Rectangle 136">
            <a:hlinkClick r:id="rId9" action="ppaction://hlinksldjump" tooltip="Size of prize: $1.3mn&#10;Market size: $132.2mn&#10;Company share: 5.0%"/>
          </p:cNvPr>
          <p:cNvSpPr/>
          <p:nvPr/>
        </p:nvSpPr>
        <p:spPr>
          <a:xfrm rot="16831558">
            <a:off x="324160" y="183744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96" smtClean="0">
                <a:solidFill>
                  <a:schemeClr val="tx1"/>
                </a:solidFill>
              </a:rPr>
              <a:t>Product 8: 1.3</a:t>
            </a:r>
            <a:endParaRPr lang="en-IN" sz="596">
              <a:solidFill>
                <a:schemeClr val="tx1"/>
              </a:solidFill>
            </a:endParaRPr>
          </a:p>
        </p:txBody>
      </p:sp>
      <p:sp>
        <p:nvSpPr>
          <p:cNvPr id="138" name="Block Arc 13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95779"/>
              <a:gd name="adj2" fmla="val 1686733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9" name="Block Arc 138">
            <a:hlinkClick r:id="rId26" action="ppaction://hlinksldjump" tooltip="Size of prize: $1.2mn&#10;Market size: $3.3mn&#10;Company share: 3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29661"/>
              <a:gd name="adj2" fmla="val 16795779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0" name="Rectangle 139">
            <a:hlinkClick r:id="rId26" action="ppaction://hlinksldjump" tooltip="Size of prize: $1.2mn&#10;Market size: $3.3mn&#10;Company share: 3.9%"/>
          </p:cNvPr>
          <p:cNvSpPr/>
          <p:nvPr/>
        </p:nvSpPr>
        <p:spPr>
          <a:xfrm rot="16762720">
            <a:off x="224722" y="181999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51" smtClean="0">
                <a:solidFill>
                  <a:schemeClr val="tx1"/>
                </a:solidFill>
              </a:rPr>
              <a:t>Product 19: 1.2</a:t>
            </a:r>
            <a:endParaRPr lang="en-IN" sz="551">
              <a:solidFill>
                <a:schemeClr val="tx1"/>
              </a:solidFill>
            </a:endParaRPr>
          </a:p>
        </p:txBody>
      </p:sp>
      <p:sp>
        <p:nvSpPr>
          <p:cNvPr id="141" name="Block Arc 14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29661"/>
              <a:gd name="adj2" fmla="val 1679577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2" name="Block Arc 141">
            <a:hlinkClick r:id="rId17" action="ppaction://hlinksldjump" tooltip="Size of prize: $1.2mn&#10;Market size: $8.9mn&#10;Company share: 18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65312"/>
              <a:gd name="adj2" fmla="val 16729661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3" name="Rectangle 142">
            <a:hlinkClick r:id="rId17" action="ppaction://hlinksldjump" tooltip="Size of prize: $1.2mn&#10;Market size: $8.9mn&#10;Company share: 18.2%"/>
          </p:cNvPr>
          <p:cNvSpPr/>
          <p:nvPr/>
        </p:nvSpPr>
        <p:spPr>
          <a:xfrm rot="16697487">
            <a:off x="130185" y="18053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36" smtClean="0">
                <a:solidFill>
                  <a:schemeClr val="tx1"/>
                </a:solidFill>
              </a:rPr>
              <a:t>Product 6: 1.2</a:t>
            </a:r>
            <a:endParaRPr lang="en-IN" sz="536">
              <a:solidFill>
                <a:schemeClr val="tx1"/>
              </a:solidFill>
            </a:endParaRPr>
          </a:p>
        </p:txBody>
      </p:sp>
      <p:sp>
        <p:nvSpPr>
          <p:cNvPr id="144" name="Block Arc 14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65312"/>
              <a:gd name="adj2" fmla="val 1672966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5" name="Block Arc 144">
            <a:hlinkClick r:id="rId10" action="ppaction://hlinksldjump" tooltip="Size of prize: $1.1mn&#10;Market size: $18.7mn&#10;Company share: 3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09047"/>
              <a:gd name="adj2" fmla="val 16665312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6" name="Rectangle 145">
            <a:hlinkClick r:id="rId10" action="ppaction://hlinksldjump" tooltip="Size of prize: $1.1mn&#10;Market size: $18.7mn&#10;Company share: 34.7%"/>
          </p:cNvPr>
          <p:cNvSpPr/>
          <p:nvPr/>
        </p:nvSpPr>
        <p:spPr>
          <a:xfrm rot="16637179">
            <a:off x="42554" y="17933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69" smtClean="0">
                <a:solidFill>
                  <a:schemeClr val="tx1"/>
                </a:solidFill>
              </a:rPr>
              <a:t>Product 14: 1.1</a:t>
            </a:r>
            <a:endParaRPr lang="en-IN" sz="469">
              <a:solidFill>
                <a:schemeClr val="tx1"/>
              </a:solidFill>
            </a:endParaRPr>
          </a:p>
        </p:txBody>
      </p:sp>
      <p:sp>
        <p:nvSpPr>
          <p:cNvPr id="147" name="Block Arc 14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09047"/>
              <a:gd name="adj2" fmla="val 1666531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8" name="Block Arc 147">
            <a:hlinkClick r:id="rId6" action="ppaction://hlinksldjump" tooltip="Size of prize: $0.9mn&#10;Market size: $47.7mn&#10;Company share: 15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62193"/>
              <a:gd name="adj2" fmla="val 16609047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9" name="Rectangle 148">
            <a:hlinkClick r:id="rId6" action="ppaction://hlinksldjump" tooltip="Size of prize: $0.9mn&#10;Market size: $47.7mn&#10;Company share: 15.9%"/>
          </p:cNvPr>
          <p:cNvSpPr/>
          <p:nvPr/>
        </p:nvSpPr>
        <p:spPr>
          <a:xfrm rot="16585620">
            <a:off x="-32524" y="178428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90" smtClean="0">
                <a:solidFill>
                  <a:schemeClr val="tx1"/>
                </a:solidFill>
              </a:rPr>
              <a:t>Product 10: 0.9</a:t>
            </a:r>
            <a:endParaRPr lang="en-IN" sz="390">
              <a:solidFill>
                <a:schemeClr val="tx1"/>
              </a:solidFill>
            </a:endParaRPr>
          </a:p>
        </p:txBody>
      </p:sp>
      <p:sp>
        <p:nvSpPr>
          <p:cNvPr id="150" name="Block Arc 14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62193"/>
              <a:gd name="adj2" fmla="val 1660904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1" name="Block Arc 150">
            <a:hlinkClick r:id="rId22" action="ppaction://hlinksldjump" tooltip="Size of prize: $0.7mn&#10;Market size: $92.8mn&#10;Company share: 18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26725"/>
              <a:gd name="adj2" fmla="val 16562193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2" name="Block Arc 15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26725"/>
              <a:gd name="adj2" fmla="val 1656219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3" name="Block Arc 152">
            <a:hlinkClick r:id="rId8" action="ppaction://hlinksldjump" tooltip="Size of prize: $0.7mn&#10;Market size: $154.5mn&#10;Company share: 1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92063"/>
              <a:gd name="adj2" fmla="val 16526725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4" name="Block Arc 15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92063"/>
              <a:gd name="adj2" fmla="val 1652672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5" name="Block Arc 154">
            <a:hlinkClick r:id="rId12" action="ppaction://hlinksldjump" tooltip="Size of prize: $0.1mn&#10;Market size: $36.7mn&#10;Company share: 1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85261"/>
              <a:gd name="adj2" fmla="val 16492063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6" name="Block Arc 15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85261"/>
              <a:gd name="adj2" fmla="val 1649206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7" name="Block Arc 156">
            <a:hlinkClick r:id="rId11" action="ppaction://hlinksldjump" tooltip="Size of prize: $0.1mn&#10;Market size: $204.7mn&#10;Company share: 5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479678"/>
              <a:gd name="adj2" fmla="val 16485261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8" name="Block Arc 15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479678"/>
              <a:gd name="adj2" fmla="val 1648526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9" name="Block Arc 158">
            <a:hlinkClick r:id="rId27" action="ppaction://hlinksldjump" tooltip="Size of prize: $5.3mn&#10;Market size: $26.1mn&#10;Company share: 13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479678"/>
              <a:gd name="adj3" fmla="val 1376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0" name="Rectangle 159">
            <a:hlinkClick r:id="rId27" action="ppaction://hlinksldjump" tooltip="Size of prize: $5.3mn&#10;Market size: $26.1mn&#10;Company share: 13.4%"/>
          </p:cNvPr>
          <p:cNvSpPr/>
          <p:nvPr/>
        </p:nvSpPr>
        <p:spPr>
          <a:xfrm rot="16339839">
            <a:off x="-443511" y="30257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5.3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1" name="Block Arc 160">
            <a:hlinkClick r:id="rId12" action="ppaction://hlinksldjump" tooltip="Size of prize: $3.8mn&#10;Market size: $10.3mn&#10;Company share: 23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80093"/>
              <a:gd name="adj2" fmla="val 1647967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2" name="Rectangle 161">
            <a:hlinkClick r:id="rId12" action="ppaction://hlinksldjump" tooltip="Size of prize: $3.8mn&#10;Market size: $10.3mn&#10;Company share: 23.7%"/>
          </p:cNvPr>
          <p:cNvSpPr/>
          <p:nvPr/>
        </p:nvSpPr>
        <p:spPr>
          <a:xfrm rot="16379886">
            <a:off x="-333195" y="175950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3.8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3" name="Block Arc 16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80093"/>
              <a:gd name="adj2" fmla="val 1647967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4" name="Block Arc 163">
            <a:hlinkClick r:id="rId6" action="ppaction://hlinksldjump" tooltip="Size of prize: $1.3mn&#10;Market size: $6.4mn&#10;Company share: 1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10260"/>
              <a:gd name="adj2" fmla="val 1628009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5" name="Rectangle 164">
            <a:hlinkClick r:id="rId6" action="ppaction://hlinksldjump" tooltip="Size of prize: $1.3mn&#10;Market size: $6.4mn&#10;Company share: 10.8%"/>
          </p:cNvPr>
          <p:cNvSpPr/>
          <p:nvPr/>
        </p:nvSpPr>
        <p:spPr>
          <a:xfrm rot="16245176">
            <a:off x="-530644" y="175303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82" smtClean="0">
                <a:solidFill>
                  <a:schemeClr val="tx1"/>
                </a:solidFill>
              </a:rPr>
              <a:t>Product 10: 1.3</a:t>
            </a:r>
            <a:endParaRPr lang="en-IN" sz="582">
              <a:solidFill>
                <a:schemeClr val="tx1"/>
              </a:solidFill>
            </a:endParaRPr>
          </a:p>
        </p:txBody>
      </p:sp>
      <p:sp>
        <p:nvSpPr>
          <p:cNvPr id="166" name="Block Arc 165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10260"/>
              <a:gd name="adj2" fmla="val 1628009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7" name="Block Arc 166">
            <a:hlinkClick r:id="rId5" action="ppaction://hlinksldjump" tooltip="Size of prize: $0.2mn&#10;Market size: $9.4mn&#10;Company share: 4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10260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8" name="Block Arc 16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1026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9" name="Rectangle 168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0" y="0"/>
            <a:ext cx="3048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2000" b="1" smtClean="0">
                <a:solidFill>
                  <a:schemeClr val="tx1"/>
                </a:solidFill>
              </a:rPr>
              <a:t>Partners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99000" y="0"/>
            <a:ext cx="127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2000" b="1" smtClean="0">
                <a:solidFill>
                  <a:schemeClr val="tx1"/>
                </a:solidFill>
              </a:rPr>
              <a:t>$101.4mn</a:t>
            </a:r>
            <a:endParaRPr lang="en-IN" sz="20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762000"/>
            <a:ext cx="948454" cy="254000"/>
          </a:xfrm>
          <a:prstGeom prst="rect">
            <a:avLst/>
          </a:prstGeom>
          <a:solidFill>
            <a:srgbClr val="4C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Accelerate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00" y="762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$16.2mn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079500"/>
            <a:ext cx="2188791" cy="254000"/>
          </a:xfrm>
          <a:prstGeom prst="rect">
            <a:avLst/>
          </a:prstGeom>
          <a:solidFill>
            <a:srgbClr val="FFE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Grow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0" y="10795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$37.4mn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397000"/>
            <a:ext cx="2794000" cy="254000"/>
          </a:xfrm>
          <a:prstGeom prst="rect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1000" dirty="0" smtClean="0">
                <a:solidFill>
                  <a:schemeClr val="tx1"/>
                </a:solidFill>
              </a:rPr>
              <a:t>Catch-up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9000" y="1397000"/>
            <a:ext cx="1270000" cy="254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r"/>
            <a:r>
              <a:rPr lang="en-IN" sz="1000" smtClean="0">
                <a:solidFill>
                  <a:schemeClr val="tx1"/>
                </a:solidFill>
              </a:rPr>
              <a:t>$47.8mn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" name="Block Arc 9">
            <a:hlinkClick r:id="rId2" action="ppaction://hlinksldjump" tooltip="Size of prize: $101.4mn&#10;Market size: $5,526.2mn&#10;Company share: 9.9%"/>
          </p:cNvPr>
          <p:cNvSpPr/>
          <p:nvPr/>
        </p:nvSpPr>
        <p:spPr>
          <a:xfrm>
            <a:off x="-1841500" y="5016500"/>
            <a:ext cx="3683000" cy="3683000"/>
          </a:xfrm>
          <a:prstGeom prst="blockArc">
            <a:avLst>
              <a:gd name="adj1" fmla="val 16200000"/>
              <a:gd name="adj2" fmla="val 0"/>
              <a:gd name="adj3" fmla="val 50000"/>
            </a:avLst>
          </a:prstGeom>
          <a:solidFill>
            <a:schemeClr val="tx1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" name="Block Arc 11">
            <a:hlinkClick r:id="rId3" action="ppaction://hlinksldjump" tooltip="Size of prize: $101.4mn&#10;Market size: $5,526.2mn&#10;Company share: 9.9%"/>
          </p:cNvPr>
          <p:cNvSpPr/>
          <p:nvPr/>
        </p:nvSpPr>
        <p:spPr>
          <a:xfrm>
            <a:off x="-3111500" y="3746500"/>
            <a:ext cx="6223000" cy="6223000"/>
          </a:xfrm>
          <a:prstGeom prst="blockArc">
            <a:avLst>
              <a:gd name="adj1" fmla="val 16200000"/>
              <a:gd name="adj2" fmla="val 0"/>
              <a:gd name="adj3" fmla="val 19388"/>
            </a:avLst>
          </a:prstGeom>
          <a:solidFill>
            <a:schemeClr val="accent6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3" action="ppaction://hlinksldjump" tooltip="Size of prize: $101.4mn&#10;Market size: $5,526.2mn&#10;Company share: 9.9%"/>
          </p:cNvPr>
          <p:cNvSpPr/>
          <p:nvPr/>
        </p:nvSpPr>
        <p:spPr>
          <a:xfrm rot="18900000">
            <a:off x="1172210" y="502538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Partners: 101.4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4" name="Block Arc 13">
            <a:hlinkClick r:id="rId4" action="ppaction://hlinksldjump" tooltip="Size of prize: $29.2mn&#10;Market size: $782.8mn&#10;Company share: 7.4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20045343"/>
              <a:gd name="adj2" fmla="val 0"/>
              <a:gd name="adj3" fmla="val 13768"/>
            </a:avLst>
          </a:prstGeom>
          <a:solidFill>
            <a:schemeClr val="accent3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4" action="ppaction://hlinksldjump" tooltip="Size of prize: $29.2mn&#10;Market size: $782.8mn&#10;Company share: 7.4%"/>
          </p:cNvPr>
          <p:cNvSpPr/>
          <p:nvPr/>
        </p:nvSpPr>
        <p:spPr>
          <a:xfrm rot="20822672">
            <a:off x="3078985" y="59488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UK: 29.2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6" name="Block Arc 15">
            <a:hlinkClick r:id="rId5" action="ppaction://hlinksldjump" tooltip="Size of prize: $6.7mn&#10;Market size: $53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242049"/>
              <a:gd name="adj2" fmla="val 0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 tooltip="Size of prize: $6.7mn&#10;Market size: $53.7mn&#10;Company share: 14.4%"/>
          </p:cNvPr>
          <p:cNvSpPr/>
          <p:nvPr/>
        </p:nvSpPr>
        <p:spPr>
          <a:xfrm rot="21421025">
            <a:off x="4438169" y="653212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6.7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8" name="Block Arc 17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242049"/>
              <a:gd name="adj2" fmla="val 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9" name="Block Arc 18">
            <a:hlinkClick r:id="rId6" action="ppaction://hlinksldjump" tooltip="Size of prize: $4.1mn&#10;Market size: $59.5mn&#10;Company share: 11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1024401"/>
              <a:gd name="adj2" fmla="val 21242049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6" action="ppaction://hlinksldjump" tooltip="Size of prize: $4.1mn&#10;Market size: $59.5mn&#10;Company share: 11.3%"/>
          </p:cNvPr>
          <p:cNvSpPr/>
          <p:nvPr/>
        </p:nvSpPr>
        <p:spPr>
          <a:xfrm rot="21133226">
            <a:off x="4398595" y="611201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17: 4.1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1" name="Block Arc 2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1024401"/>
              <a:gd name="adj2" fmla="val 2124204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2" name="Block Arc 21">
            <a:hlinkClick r:id="rId7" action="ppaction://hlinksldjump" tooltip="Size of prize: $3.4mn&#10;Market size: $11.0mn&#10;Company share: 2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842619"/>
              <a:gd name="adj2" fmla="val 21024401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7" action="ppaction://hlinksldjump" tooltip="Size of prize: $3.4mn&#10;Market size: $11.0mn&#10;Company share: 22.8%"/>
          </p:cNvPr>
          <p:cNvSpPr/>
          <p:nvPr/>
        </p:nvSpPr>
        <p:spPr>
          <a:xfrm rot="20933511">
            <a:off x="4350541" y="582311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6: 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4" name="Block Arc 2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842619"/>
              <a:gd name="adj2" fmla="val 2102440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5" name="Block Arc 24">
            <a:hlinkClick r:id="rId8" action="ppaction://hlinksldjump" tooltip="Size of prize: $3.2mn&#10;Market size: $10.4mn&#10;Company share: 34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672591"/>
              <a:gd name="adj2" fmla="val 20842619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6" name="Rectangle 25">
            <a:hlinkClick r:id="rId8" action="ppaction://hlinksldjump" tooltip="Size of prize: $3.2mn&#10;Market size: $10.4mn&#10;Company share: 34.2%"/>
          </p:cNvPr>
          <p:cNvSpPr/>
          <p:nvPr/>
        </p:nvSpPr>
        <p:spPr>
          <a:xfrm rot="20757605">
            <a:off x="4294383" y="557134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3.2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27" name="Block Arc 26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672591"/>
              <a:gd name="adj2" fmla="val 2084261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8" name="Block Arc 27">
            <a:hlinkClick r:id="rId9" action="ppaction://hlinksldjump" tooltip="Size of prize: $2.9mn&#10;Market size: $2.2mn&#10;Company share: 2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516648"/>
              <a:gd name="adj2" fmla="val 20672591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9" name="Rectangle 28">
            <a:hlinkClick r:id="rId9" action="ppaction://hlinksldjump" tooltip="Size of prize: $2.9mn&#10;Market size: $2.2mn&#10;Company share: 2.4%"/>
          </p:cNvPr>
          <p:cNvSpPr/>
          <p:nvPr/>
        </p:nvSpPr>
        <p:spPr>
          <a:xfrm rot="20594619">
            <a:off x="4230918" y="534090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2.9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0" name="Block Arc 29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516648"/>
              <a:gd name="adj2" fmla="val 2067259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1" name="Block Arc 30">
            <a:hlinkClick r:id="rId10" action="ppaction://hlinksldjump" tooltip="Size of prize: $2.4mn&#10;Market size: $22.4mn&#10;Company share: 10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387315"/>
              <a:gd name="adj2" fmla="val 2051664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2" name="Rectangle 31">
            <a:hlinkClick r:id="rId10" action="ppaction://hlinksldjump" tooltip="Size of prize: $2.4mn&#10;Market size: $22.4mn&#10;Company share: 10.5%"/>
          </p:cNvPr>
          <p:cNvSpPr/>
          <p:nvPr/>
        </p:nvSpPr>
        <p:spPr>
          <a:xfrm rot="20451982">
            <a:off x="4166469" y="51419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2.4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33" name="Block Arc 32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387315"/>
              <a:gd name="adj2" fmla="val 2051664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4" name="Block Arc 33">
            <a:hlinkClick r:id="rId11" action="ppaction://hlinksldjump" tooltip="Size of prize: $1.5mn&#10;Market size: $16.7mn&#10;Company share: 6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308660"/>
              <a:gd name="adj2" fmla="val 20387315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Rectangle 34">
            <a:hlinkClick r:id="rId11" action="ppaction://hlinksldjump" tooltip="Size of prize: $1.5mn&#10;Market size: $16.7mn&#10;Company share: 6.4%"/>
          </p:cNvPr>
          <p:cNvSpPr/>
          <p:nvPr/>
        </p:nvSpPr>
        <p:spPr>
          <a:xfrm rot="20347987">
            <a:off x="4114305" y="499858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55" smtClean="0">
                <a:solidFill>
                  <a:schemeClr val="tx1"/>
                </a:solidFill>
              </a:rPr>
              <a:t>Product 9: 1.5</a:t>
            </a:r>
            <a:endParaRPr lang="en-IN" sz="655">
              <a:solidFill>
                <a:schemeClr val="tx1"/>
              </a:solidFill>
            </a:endParaRPr>
          </a:p>
        </p:txBody>
      </p:sp>
      <p:sp>
        <p:nvSpPr>
          <p:cNvPr id="36" name="Block Arc 3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308660"/>
              <a:gd name="adj2" fmla="val 2038731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7" name="Block Arc 36">
            <a:hlinkClick r:id="rId12" action="ppaction://hlinksldjump" tooltip="Size of prize: $1.2mn&#10;Market size: $28.3mn&#10;Company share: 24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244196"/>
              <a:gd name="adj2" fmla="val 20308660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8" name="Rectangle 37">
            <a:hlinkClick r:id="rId12" action="ppaction://hlinksldjump" tooltip="Size of prize: $1.2mn&#10;Market size: $28.3mn&#10;Company share: 24.8%"/>
          </p:cNvPr>
          <p:cNvSpPr/>
          <p:nvPr/>
        </p:nvSpPr>
        <p:spPr>
          <a:xfrm rot="20276428">
            <a:off x="4075904" y="490091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37" smtClean="0">
                <a:solidFill>
                  <a:schemeClr val="tx1"/>
                </a:solidFill>
              </a:rPr>
              <a:t>Product 3: 1.2</a:t>
            </a:r>
            <a:endParaRPr lang="en-IN" sz="537">
              <a:solidFill>
                <a:schemeClr val="tx1"/>
              </a:solidFill>
            </a:endParaRPr>
          </a:p>
        </p:txBody>
      </p:sp>
      <p:sp>
        <p:nvSpPr>
          <p:cNvPr id="39" name="Block Arc 38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244196"/>
              <a:gd name="adj2" fmla="val 20308660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0" name="Block Arc 39">
            <a:hlinkClick r:id="rId13" action="ppaction://hlinksldjump" tooltip="Size of prize: $1.0mn&#10;Market size: $169.1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89033"/>
              <a:gd name="adj2" fmla="val 20244196"/>
              <a:gd name="adj3" fmla="val 10674"/>
            </a:avLst>
          </a:prstGeom>
          <a:solidFill>
            <a:schemeClr val="accent5">
              <a:lumMod val="25000"/>
              <a:lumOff val="7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1" name="Rectangle 40">
            <a:hlinkClick r:id="rId13" action="ppaction://hlinksldjump" tooltip="Size of prize: $1.0mn&#10;Market size: $169.1mn&#10;Company share: 6.9%"/>
          </p:cNvPr>
          <p:cNvSpPr/>
          <p:nvPr/>
        </p:nvSpPr>
        <p:spPr>
          <a:xfrm rot="20216614">
            <a:off x="4042251" y="481990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60" smtClean="0">
                <a:solidFill>
                  <a:schemeClr val="tx1"/>
                </a:solidFill>
              </a:rPr>
              <a:t>Product 4: 1.0</a:t>
            </a:r>
            <a:endParaRPr lang="en-IN" sz="460">
              <a:solidFill>
                <a:schemeClr val="tx1"/>
              </a:solidFill>
            </a:endParaRPr>
          </a:p>
        </p:txBody>
      </p:sp>
      <p:sp>
        <p:nvSpPr>
          <p:cNvPr id="42" name="Block Arc 4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89033"/>
              <a:gd name="adj2" fmla="val 2024419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3" name="Block Arc 42">
            <a:hlinkClick r:id="rId14" action="ppaction://hlinksldjump" tooltip="Size of prize: $0.9mn&#10;Market size: $5.1mn&#10;Company share: 11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38514"/>
              <a:gd name="adj2" fmla="val 20189033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4" name="Rectangle 43">
            <a:hlinkClick r:id="rId14" action="ppaction://hlinksldjump" tooltip="Size of prize: $0.9mn&#10;Market size: $5.1mn&#10;Company share: 11.4%"/>
          </p:cNvPr>
          <p:cNvSpPr/>
          <p:nvPr/>
        </p:nvSpPr>
        <p:spPr>
          <a:xfrm rot="20163774">
            <a:off x="4011353" y="474883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21" smtClean="0">
                <a:solidFill>
                  <a:schemeClr val="tx1"/>
                </a:solidFill>
              </a:rPr>
              <a:t>Product 14: 0.9</a:t>
            </a:r>
            <a:endParaRPr lang="en-IN" sz="421">
              <a:solidFill>
                <a:schemeClr val="tx1"/>
              </a:solidFill>
            </a:endParaRPr>
          </a:p>
        </p:txBody>
      </p:sp>
      <p:sp>
        <p:nvSpPr>
          <p:cNvPr id="45" name="Block Arc 4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38514"/>
              <a:gd name="adj2" fmla="val 2018903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Block Arc 45">
            <a:hlinkClick r:id="rId15" action="ppaction://hlinksldjump" tooltip="Size of prize: $0.7mn&#10;Market size: $3.3mn&#10;Company share: 15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101868"/>
              <a:gd name="adj2" fmla="val 20138514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Rectangle 46">
            <a:hlinkClick r:id="rId15" action="ppaction://hlinksldjump" tooltip="Size of prize: $0.7mn&#10;Market size: $3.3mn&#10;Company share: 15.8%"/>
          </p:cNvPr>
          <p:cNvSpPr/>
          <p:nvPr/>
        </p:nvSpPr>
        <p:spPr>
          <a:xfrm rot="20120191">
            <a:off x="3985049" y="4690576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05" smtClean="0">
                <a:solidFill>
                  <a:schemeClr val="tx1"/>
                </a:solidFill>
              </a:rPr>
              <a:t>Product 16: 0.7</a:t>
            </a:r>
            <a:endParaRPr lang="en-IN" sz="305">
              <a:solidFill>
                <a:schemeClr val="tx1"/>
              </a:solidFill>
            </a:endParaRPr>
          </a:p>
        </p:txBody>
      </p:sp>
      <p:sp>
        <p:nvSpPr>
          <p:cNvPr id="48" name="Block Arc 4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101868"/>
              <a:gd name="adj2" fmla="val 2013851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9" name="Block Arc 48">
            <a:hlinkClick r:id="rId16" action="ppaction://hlinksldjump" tooltip="Size of prize: $0.5mn&#10;Market size: $144.8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77210"/>
              <a:gd name="adj2" fmla="val 20101868"/>
              <a:gd name="adj3" fmla="val 10674"/>
            </a:avLst>
          </a:prstGeom>
          <a:solidFill>
            <a:schemeClr val="accent5">
              <a:lumMod val="15000"/>
              <a:lumOff val="8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0" name="Block Arc 4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77210"/>
              <a:gd name="adj2" fmla="val 2010186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1" name="Block Arc 50">
            <a:hlinkClick r:id="rId17" action="ppaction://hlinksldjump" tooltip="Size of prize: $0.4mn&#10;Market size: $46.5mn&#10;Company share: 12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53350"/>
              <a:gd name="adj2" fmla="val 20077210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2" name="Block Arc 5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53350"/>
              <a:gd name="adj2" fmla="val 20077210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3" name="Block Arc 52">
            <a:hlinkClick r:id="rId18" action="ppaction://hlinksldjump" tooltip="Size of prize: $0.2mn&#10;Market size: $17.6mn&#10;Company share: 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20045343"/>
              <a:gd name="adj2" fmla="val 20053350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4" name="Block Arc 5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20045343"/>
              <a:gd name="adj2" fmla="val 2005335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Block Arc 54">
            <a:hlinkClick r:id="rId19" action="ppaction://hlinksldjump" tooltip="Size of prize: $27.3mn&#10;Market size: $1,648.0mn&#10;Company share: 9.2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8589297"/>
              <a:gd name="adj2" fmla="val 20045343"/>
              <a:gd name="adj3" fmla="val 13768"/>
            </a:avLst>
          </a:prstGeom>
          <a:solidFill>
            <a:schemeClr val="accent3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rId19" action="ppaction://hlinksldjump" tooltip="Size of prize: $27.3mn&#10;Market size: $1,648.0mn&#10;Company share: 9.2%"/>
          </p:cNvPr>
          <p:cNvSpPr/>
          <p:nvPr/>
        </p:nvSpPr>
        <p:spPr>
          <a:xfrm rot="19317321">
            <a:off x="2373587" y="446997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China: 27.3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7" name="Block Arc 56">
            <a:hlinkClick r:id="rId18" action="ppaction://hlinksldjump" tooltip="Size of prize: $8.0mn&#10;Market size: $15.9mn&#10;Company share: 1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617102"/>
              <a:gd name="adj2" fmla="val 20045343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58" name="Rectangle 57">
            <a:hlinkClick r:id="rId18" action="ppaction://hlinksldjump" tooltip="Size of prize: $8.0mn&#10;Market size: $15.9mn&#10;Company share: 10.7%"/>
          </p:cNvPr>
          <p:cNvSpPr/>
          <p:nvPr/>
        </p:nvSpPr>
        <p:spPr>
          <a:xfrm rot="19831223">
            <a:off x="3792229" y="431331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8.0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59" name="Block Arc 58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617102"/>
              <a:gd name="adj2" fmla="val 2004534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0" name="Block Arc 59">
            <a:hlinkClick r:id="rId12" action="ppaction://hlinksldjump" tooltip="Size of prize: $7.1mn&#10;Market size: $62.7mn&#10;Company share: 68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237652"/>
              <a:gd name="adj2" fmla="val 19617102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1" name="Rectangle 60">
            <a:hlinkClick r:id="rId12" action="ppaction://hlinksldjump" tooltip="Size of prize: $7.1mn&#10;Market size: $62.7mn&#10;Company share: 68.6%"/>
          </p:cNvPr>
          <p:cNvSpPr/>
          <p:nvPr/>
        </p:nvSpPr>
        <p:spPr>
          <a:xfrm rot="19427377">
            <a:off x="3471174" y="381598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3: 7.1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2" name="Block Arc 6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237652"/>
              <a:gd name="adj2" fmla="val 1961710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3" name="Block Arc 62">
            <a:hlinkClick r:id="rId5" action="ppaction://hlinksldjump" tooltip="Size of prize: $3.0mn&#10;Market size: $165.0mn&#10;Company share: 1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9079133"/>
              <a:gd name="adj2" fmla="val 19237652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4" name="Rectangle 63">
            <a:hlinkClick r:id="rId5" action="ppaction://hlinksldjump" tooltip="Size of prize: $3.0mn&#10;Market size: $165.0mn&#10;Company share: 10.0%"/>
          </p:cNvPr>
          <p:cNvSpPr/>
          <p:nvPr/>
        </p:nvSpPr>
        <p:spPr>
          <a:xfrm rot="19158393">
            <a:off x="3225913" y="350712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15: 3.0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65" name="Block Arc 6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9079133"/>
              <a:gd name="adj2" fmla="val 19237652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6" name="Block Arc 65">
            <a:hlinkClick r:id="rId20" action="ppaction://hlinksldjump" tooltip="Size of prize: $2.1mn&#10;Market size: $162.1mn&#10;Company share: 1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965519"/>
              <a:gd name="adj2" fmla="val 19079133"/>
              <a:gd name="adj3" fmla="val 10674"/>
            </a:avLst>
          </a:prstGeom>
          <a:solidFill>
            <a:schemeClr val="accent5">
              <a:lumMod val="40000"/>
              <a:lumOff val="6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7" name="Rectangle 66">
            <a:hlinkClick r:id="rId20" action="ppaction://hlinksldjump" tooltip="Size of prize: $2.1mn&#10;Market size: $162.1mn&#10;Company share: 1.1%"/>
          </p:cNvPr>
          <p:cNvSpPr/>
          <p:nvPr/>
        </p:nvSpPr>
        <p:spPr>
          <a:xfrm rot="19022325">
            <a:off x="3092838" y="335842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947" smtClean="0">
                <a:solidFill>
                  <a:schemeClr val="tx1"/>
                </a:solidFill>
              </a:rPr>
              <a:t>Product 2: 2.1</a:t>
            </a:r>
            <a:endParaRPr lang="en-IN" sz="947">
              <a:solidFill>
                <a:schemeClr val="tx1"/>
              </a:solidFill>
            </a:endParaRPr>
          </a:p>
        </p:txBody>
      </p:sp>
      <p:sp>
        <p:nvSpPr>
          <p:cNvPr id="68" name="Block Arc 6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965519"/>
              <a:gd name="adj2" fmla="val 1907913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9" name="Block Arc 68">
            <a:hlinkClick r:id="rId17" action="ppaction://hlinksldjump" tooltip="Size of prize: $2.0mn&#10;Market size: $205.5mn&#10;Company share: 5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859634"/>
              <a:gd name="adj2" fmla="val 18965519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0" name="Rectangle 69">
            <a:hlinkClick r:id="rId17" action="ppaction://hlinksldjump" tooltip="Size of prize: $2.0mn&#10;Market size: $205.5mn&#10;Company share: 5.7%"/>
          </p:cNvPr>
          <p:cNvSpPr/>
          <p:nvPr/>
        </p:nvSpPr>
        <p:spPr>
          <a:xfrm rot="18912578">
            <a:off x="2981280" y="324240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82" smtClean="0">
                <a:solidFill>
                  <a:schemeClr val="tx1"/>
                </a:solidFill>
              </a:rPr>
              <a:t>Product 8: 2.0</a:t>
            </a:r>
            <a:endParaRPr lang="en-IN" sz="882">
              <a:solidFill>
                <a:schemeClr val="tx1"/>
              </a:solidFill>
            </a:endParaRPr>
          </a:p>
        </p:txBody>
      </p:sp>
      <p:sp>
        <p:nvSpPr>
          <p:cNvPr id="71" name="Block Arc 70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859634"/>
              <a:gd name="adj2" fmla="val 1896551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2" name="Block Arc 71">
            <a:hlinkClick r:id="rId6" action="ppaction://hlinksldjump" tooltip="Size of prize: $1.6mn&#10;Market size: $90.5mn&#10;Company share: 18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74857"/>
              <a:gd name="adj2" fmla="val 18859634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3" name="Rectangle 72">
            <a:hlinkClick r:id="rId6" action="ppaction://hlinksldjump" tooltip="Size of prize: $1.6mn&#10;Market size: $90.5mn&#10;Company share: 18.3%"/>
          </p:cNvPr>
          <p:cNvSpPr/>
          <p:nvPr/>
        </p:nvSpPr>
        <p:spPr>
          <a:xfrm rot="18817245">
            <a:off x="2881415" y="3144558"/>
            <a:ext cx="1206501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06" smtClean="0">
                <a:solidFill>
                  <a:schemeClr val="tx1"/>
                </a:solidFill>
              </a:rPr>
              <a:t>Product 17: 1.6</a:t>
            </a:r>
            <a:endParaRPr lang="en-IN" sz="706">
              <a:solidFill>
                <a:schemeClr val="tx1"/>
              </a:solidFill>
            </a:endParaRPr>
          </a:p>
        </p:txBody>
      </p:sp>
      <p:sp>
        <p:nvSpPr>
          <p:cNvPr id="74" name="Block Arc 7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74857"/>
              <a:gd name="adj2" fmla="val 1885963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5" name="Block Arc 74">
            <a:hlinkClick r:id="rId14" action="ppaction://hlinksldjump" tooltip="Size of prize: $1.2mn&#10;Market size: $8.6mn&#10;Company share: 4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708514"/>
              <a:gd name="adj2" fmla="val 18774857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6" name="Rectangle 75">
            <a:hlinkClick r:id="rId14" action="ppaction://hlinksldjump" tooltip="Size of prize: $1.2mn&#10;Market size: $8.6mn&#10;Company share: 40.0%"/>
          </p:cNvPr>
          <p:cNvSpPr/>
          <p:nvPr/>
        </p:nvSpPr>
        <p:spPr>
          <a:xfrm rot="18741685">
            <a:off x="2800358" y="306899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53" smtClean="0">
                <a:solidFill>
                  <a:schemeClr val="tx1"/>
                </a:solidFill>
              </a:rPr>
              <a:t>Product 14: 1.2</a:t>
            </a:r>
            <a:endParaRPr lang="en-IN" sz="553">
              <a:solidFill>
                <a:schemeClr val="tx1"/>
              </a:solidFill>
            </a:endParaRPr>
          </a:p>
        </p:txBody>
      </p:sp>
      <p:sp>
        <p:nvSpPr>
          <p:cNvPr id="77" name="Block Arc 7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708514"/>
              <a:gd name="adj2" fmla="val 18774857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8" name="Block Arc 77">
            <a:hlinkClick r:id="rId15" action="ppaction://hlinksldjump" tooltip="Size of prize: $0.7mn&#10;Market size: $18.0mn&#10;Company share: 14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69971"/>
              <a:gd name="adj2" fmla="val 18708514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9" name="Rectangle 78">
            <a:hlinkClick r:id="rId15" action="ppaction://hlinksldjump" tooltip="Size of prize: $0.7mn&#10;Market size: $18.0mn&#10;Company share: 14.5%"/>
          </p:cNvPr>
          <p:cNvSpPr/>
          <p:nvPr/>
        </p:nvSpPr>
        <p:spPr>
          <a:xfrm rot="18689242">
            <a:off x="2743132" y="301760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21" smtClean="0">
                <a:solidFill>
                  <a:schemeClr val="tx1"/>
                </a:solidFill>
              </a:rPr>
              <a:t>Product 16: 0.7</a:t>
            </a:r>
            <a:endParaRPr lang="en-IN" sz="321">
              <a:solidFill>
                <a:schemeClr val="tx1"/>
              </a:solidFill>
            </a:endParaRPr>
          </a:p>
        </p:txBody>
      </p:sp>
      <p:sp>
        <p:nvSpPr>
          <p:cNvPr id="80" name="Block Arc 7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69971"/>
              <a:gd name="adj2" fmla="val 18708514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1" name="Block Arc 80">
            <a:hlinkClick r:id="rId9" action="ppaction://hlinksldjump" tooltip="Size of prize: $0.6mn&#10;Market size: $17.8mn&#10;Company share: 0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38393"/>
              <a:gd name="adj2" fmla="val 18669971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2" name="Block Arc 81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38393"/>
              <a:gd name="adj2" fmla="val 1866997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3" name="Block Arc 82">
            <a:hlinkClick r:id="rId21" action="ppaction://hlinksldjump" tooltip="Size of prize: $0.6mn&#10;Market size: $296.1mn&#10;Company share: 8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608576"/>
              <a:gd name="adj2" fmla="val 18638393"/>
              <a:gd name="adj3" fmla="val 10674"/>
            </a:avLst>
          </a:prstGeom>
          <a:solidFill>
            <a:schemeClr val="accent5">
              <a:lumMod val="20000"/>
              <a:lumOff val="8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4" name="Block Arc 8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608576"/>
              <a:gd name="adj2" fmla="val 18638393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5" name="Block Arc 84">
            <a:hlinkClick r:id="rId22" action="ppaction://hlinksldjump" tooltip="Size of prize: $0.4mn&#10;Market size: $161.4mn&#10;Company share: 17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589297"/>
              <a:gd name="adj2" fmla="val 18608576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6" name="Block Arc 8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589297"/>
              <a:gd name="adj2" fmla="val 18608576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7" name="Block Arc 86">
            <a:hlinkClick r:id="rId23" action="ppaction://hlinksldjump" tooltip="Size of prize: $25.5mn&#10;Market size: $969.0mn&#10;Company share: 11.6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7233189"/>
              <a:gd name="adj2" fmla="val 18589297"/>
              <a:gd name="adj3" fmla="val 13768"/>
            </a:avLst>
          </a:prstGeom>
          <a:solidFill>
            <a:schemeClr val="accent3">
              <a:lumMod val="77500"/>
              <a:lumOff val="22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88" name="Rectangle 87">
            <a:hlinkClick r:id="rId23" action="ppaction://hlinksldjump" tooltip="Size of prize: $25.5mn&#10;Market size: $969.0mn&#10;Company share: 11.6%"/>
          </p:cNvPr>
          <p:cNvSpPr/>
          <p:nvPr/>
        </p:nvSpPr>
        <p:spPr>
          <a:xfrm rot="17911243">
            <a:off x="1204093" y="3480341"/>
            <a:ext cx="1206501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Japan: 25.5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89" name="Block Arc 88">
            <a:hlinkClick r:id="rId17" action="ppaction://hlinksldjump" tooltip="Size of prize: $8.2mn&#10;Market size: $114.3mn&#10;Company share: 1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8152931"/>
              <a:gd name="adj2" fmla="val 18589297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0" name="Rectangle 89">
            <a:hlinkClick r:id="rId17" action="ppaction://hlinksldjump" tooltip="Size of prize: $8.2mn&#10;Market size: $114.3mn&#10;Company share: 14.7%"/>
          </p:cNvPr>
          <p:cNvSpPr/>
          <p:nvPr/>
        </p:nvSpPr>
        <p:spPr>
          <a:xfrm rot="18371115">
            <a:off x="2379826" y="272512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8.2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1" name="Block Arc 9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8152931"/>
              <a:gd name="adj2" fmla="val 1858929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2" name="Block Arc 91">
            <a:hlinkClick r:id="rId10" action="ppaction://hlinksldjump" tooltip="Size of prize: $3.6mn&#10;Market size: $56.7mn&#10;Company share: 5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962084"/>
              <a:gd name="adj2" fmla="val 18152931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3" name="Rectangle 92">
            <a:hlinkClick r:id="rId10" action="ppaction://hlinksldjump" tooltip="Size of prize: $3.6mn&#10;Market size: $56.7mn&#10;Company share: 5.4%"/>
          </p:cNvPr>
          <p:cNvSpPr/>
          <p:nvPr/>
        </p:nvSpPr>
        <p:spPr>
          <a:xfrm rot="18057508">
            <a:off x="1996736" y="247086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11: 3.6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4" name="Block Arc 9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962084"/>
              <a:gd name="adj2" fmla="val 1815293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5" name="Block Arc 94">
            <a:hlinkClick r:id="rId15" action="ppaction://hlinksldjump" tooltip="Size of prize: $3.3mn&#10;Market size: $67.7mn&#10;Company share: 3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783745"/>
              <a:gd name="adj2" fmla="val 17962084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6" name="Rectangle 95">
            <a:hlinkClick r:id="rId15" action="ppaction://hlinksldjump" tooltip="Size of prize: $3.3mn&#10;Market size: $67.7mn&#10;Company share: 3.1%"/>
          </p:cNvPr>
          <p:cNvSpPr/>
          <p:nvPr/>
        </p:nvSpPr>
        <p:spPr>
          <a:xfrm rot="17872914">
            <a:off x="1760948" y="233789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16: 3.3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97" name="Block Arc 96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783745"/>
              <a:gd name="adj2" fmla="val 1796208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8" name="Block Arc 97">
            <a:hlinkClick r:id="rId8" action="ppaction://hlinksldjump" tooltip="Size of prize: $3.1mn&#10;Market size: $18.6mn&#10;Company share: 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616371"/>
              <a:gd name="adj2" fmla="val 17783745"/>
              <a:gd name="adj3" fmla="val 10674"/>
            </a:avLst>
          </a:prstGeom>
          <a:solidFill>
            <a:schemeClr val="accent5">
              <a:lumMod val="50000"/>
              <a:lumOff val="5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9" name="Rectangle 98">
            <a:hlinkClick r:id="rId8" action="ppaction://hlinksldjump" tooltip="Size of prize: $3.1mn&#10;Market size: $18.6mn&#10;Company share: 9.0%"/>
          </p:cNvPr>
          <p:cNvSpPr/>
          <p:nvPr/>
        </p:nvSpPr>
        <p:spPr>
          <a:xfrm rot="17700059">
            <a:off x="1533976" y="222502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1: 3.1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00" name="Block Arc 99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616371"/>
              <a:gd name="adj2" fmla="val 1778374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1" name="Block Arc 100">
            <a:hlinkClick r:id="rId11" action="ppaction://hlinksldjump" tooltip="Size of prize: $2.0mn&#10;Market size: $81.4mn&#10;Company share: 0.8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509267"/>
              <a:gd name="adj2" fmla="val 17616371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" name="Rectangle 101">
            <a:hlinkClick r:id="rId11" action="ppaction://hlinksldjump" tooltip="Size of prize: $2.0mn&#10;Market size: $81.4mn&#10;Company share: 0.8%"/>
          </p:cNvPr>
          <p:cNvSpPr/>
          <p:nvPr/>
        </p:nvSpPr>
        <p:spPr>
          <a:xfrm rot="17562819">
            <a:off x="1349908" y="2143619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893" smtClean="0">
                <a:solidFill>
                  <a:schemeClr val="tx1"/>
                </a:solidFill>
              </a:rPr>
              <a:t>Product 9: 2.0</a:t>
            </a:r>
            <a:endParaRPr lang="en-IN" sz="893">
              <a:solidFill>
                <a:schemeClr val="tx1"/>
              </a:solidFill>
            </a:endParaRPr>
          </a:p>
        </p:txBody>
      </p:sp>
      <p:sp>
        <p:nvSpPr>
          <p:cNvPr id="103" name="Block Arc 102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509267"/>
              <a:gd name="adj2" fmla="val 17616371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4" name="Block Arc 103">
            <a:hlinkClick r:id="rId18" action="ppaction://hlinksldjump" tooltip="Size of prize: $1.5mn&#10;Market size: $103.0mn&#10;Company share: 22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428119"/>
              <a:gd name="adj2" fmla="val 17509267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5" name="Rectangle 104">
            <a:hlinkClick r:id="rId18" action="ppaction://hlinksldjump" tooltip="Size of prize: $1.5mn&#10;Market size: $103.0mn&#10;Company share: 22.2%"/>
          </p:cNvPr>
          <p:cNvSpPr/>
          <p:nvPr/>
        </p:nvSpPr>
        <p:spPr>
          <a:xfrm rot="17468694">
            <a:off x="1221852" y="209206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76" smtClean="0">
                <a:solidFill>
                  <a:schemeClr val="tx1"/>
                </a:solidFill>
              </a:rPr>
              <a:t>Product 10: 1.5</a:t>
            </a:r>
            <a:endParaRPr lang="en-IN" sz="676">
              <a:solidFill>
                <a:schemeClr val="tx1"/>
              </a:solidFill>
            </a:endParaRPr>
          </a:p>
        </p:txBody>
      </p:sp>
      <p:sp>
        <p:nvSpPr>
          <p:cNvPr id="106" name="Block Arc 105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428119"/>
              <a:gd name="adj2" fmla="val 17509267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7" name="Block Arc 106">
            <a:hlinkClick r:id="rId14" action="ppaction://hlinksldjump" tooltip="Size of prize: $1.3mn&#10;Market size: $33.9mn&#10;Company share: 29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57397"/>
              <a:gd name="adj2" fmla="val 17428119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8" name="Rectangle 107">
            <a:hlinkClick r:id="rId14" action="ppaction://hlinksldjump" tooltip="Size of prize: $1.3mn&#10;Market size: $33.9mn&#10;Company share: 29.0%"/>
          </p:cNvPr>
          <p:cNvSpPr/>
          <p:nvPr/>
        </p:nvSpPr>
        <p:spPr>
          <a:xfrm rot="17392758">
            <a:off x="1117547" y="205304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89" smtClean="0">
                <a:solidFill>
                  <a:schemeClr val="tx1"/>
                </a:solidFill>
              </a:rPr>
              <a:t>Product 14: 1.3</a:t>
            </a:r>
            <a:endParaRPr lang="en-IN" sz="589">
              <a:solidFill>
                <a:schemeClr val="tx1"/>
              </a:solidFill>
            </a:endParaRPr>
          </a:p>
        </p:txBody>
      </p:sp>
      <p:sp>
        <p:nvSpPr>
          <p:cNvPr id="109" name="Block Arc 10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57397"/>
              <a:gd name="adj2" fmla="val 17428119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0" name="Block Arc 109">
            <a:hlinkClick r:id="rId6" action="ppaction://hlinksldjump" tooltip="Size of prize: $0.8mn&#10;Market size: $172.5mn&#10;Company share: 11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312599"/>
              <a:gd name="adj2" fmla="val 17357397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1" name="Rectangle 110">
            <a:hlinkClick r:id="rId6" action="ppaction://hlinksldjump" tooltip="Size of prize: $0.8mn&#10;Market size: $172.5mn&#10;Company share: 11.0%"/>
          </p:cNvPr>
          <p:cNvSpPr/>
          <p:nvPr/>
        </p:nvSpPr>
        <p:spPr>
          <a:xfrm rot="17334998">
            <a:off x="1037644" y="202490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73" smtClean="0">
                <a:solidFill>
                  <a:schemeClr val="tx1"/>
                </a:solidFill>
              </a:rPr>
              <a:t>Product 17: 0.8</a:t>
            </a:r>
            <a:endParaRPr lang="en-IN" sz="373">
              <a:solidFill>
                <a:schemeClr val="tx1"/>
              </a:solidFill>
            </a:endParaRPr>
          </a:p>
        </p:txBody>
      </p:sp>
      <p:sp>
        <p:nvSpPr>
          <p:cNvPr id="112" name="Block Arc 11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312599"/>
              <a:gd name="adj2" fmla="val 1735739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3" name="Block Arc 112">
            <a:hlinkClick r:id="rId9" action="ppaction://hlinksldjump" tooltip="Size of prize: $0.7mn&#10;Market size: $50.3mn&#10;Company share: 0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75658"/>
              <a:gd name="adj2" fmla="val 17312599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4" name="Rectangle 113">
            <a:hlinkClick r:id="rId9" action="ppaction://hlinksldjump" tooltip="Size of prize: $0.7mn&#10;Market size: $50.3mn&#10;Company share: 0.3%"/>
          </p:cNvPr>
          <p:cNvSpPr/>
          <p:nvPr/>
        </p:nvSpPr>
        <p:spPr>
          <a:xfrm rot="17294128">
            <a:off x="980826" y="2005812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08" smtClean="0">
                <a:solidFill>
                  <a:schemeClr val="tx1"/>
                </a:solidFill>
              </a:rPr>
              <a:t>Product 7: 0.7</a:t>
            </a:r>
            <a:endParaRPr lang="en-IN" sz="308">
              <a:solidFill>
                <a:schemeClr val="tx1"/>
              </a:solidFill>
            </a:endParaRPr>
          </a:p>
        </p:txBody>
      </p:sp>
      <p:sp>
        <p:nvSpPr>
          <p:cNvPr id="115" name="Block Arc 114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75658"/>
              <a:gd name="adj2" fmla="val 1731259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6" name="Block Arc 115">
            <a:hlinkClick r:id="rId12" action="ppaction://hlinksldjump" tooltip="Size of prize: $0.5mn&#10;Market size: $63.3mn&#10;Company share: 28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46570"/>
              <a:gd name="adj2" fmla="val 17275658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7" name="Block Arc 116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46570"/>
              <a:gd name="adj2" fmla="val 1727565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8" name="Block Arc 117">
            <a:hlinkClick r:id="rId5" action="ppaction://hlinksldjump" tooltip="Size of prize: $0.2mn&#10;Market size: $180.5mn&#10;Company share: 6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33694"/>
              <a:gd name="adj2" fmla="val 17246570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9" name="Block Arc 11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33694"/>
              <a:gd name="adj2" fmla="val 1724657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0" name="Block Arc 119">
            <a:hlinkClick r:id="rId7" action="ppaction://hlinksldjump" tooltip="Size of prize: $0.0mn&#10;Market size: $26.8mn&#10;Company share: 20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233189"/>
              <a:gd name="adj2" fmla="val 17233694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1" name="Block Arc 120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233189"/>
              <a:gd name="adj2" fmla="val 17233694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2" name="Block Arc 121">
            <a:hlinkClick r:id="rId24" action="ppaction://hlinksldjump" tooltip="Size of prize: $13.4mn&#10;Market size: $2,125.8mn&#10;Company share: 10.7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519192"/>
              <a:gd name="adj2" fmla="val 17233189"/>
              <a:gd name="adj3" fmla="val 13768"/>
            </a:avLst>
          </a:prstGeom>
          <a:solidFill>
            <a:schemeClr val="accent3">
              <a:lumMod val="32500"/>
              <a:lumOff val="675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3" name="Rectangle 122">
            <a:hlinkClick r:id="rId24" action="ppaction://hlinksldjump" tooltip="Size of prize: $13.4mn&#10;Market size: $2,125.8mn&#10;Company share: 10.7%"/>
          </p:cNvPr>
          <p:cNvSpPr/>
          <p:nvPr/>
        </p:nvSpPr>
        <p:spPr>
          <a:xfrm rot="16876190">
            <a:off x="140242" y="309533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India: 13.4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4" name="Block Arc 123">
            <a:hlinkClick r:id="rId17" action="ppaction://hlinksldjump" tooltip="Size of prize: $2.5mn&#10;Market size: $635.2mn&#10;Company share: 1.2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7102211"/>
              <a:gd name="adj2" fmla="val 17233189"/>
              <a:gd name="adj3" fmla="val 10674"/>
            </a:avLst>
          </a:prstGeom>
          <a:solidFill>
            <a:schemeClr val="accent5">
              <a:lumMod val="95000"/>
              <a:lumOff val="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5" name="Rectangle 124">
            <a:hlinkClick r:id="rId17" action="ppaction://hlinksldjump" tooltip="Size of prize: $2.5mn&#10;Market size: $635.2mn&#10;Company share: 1.2%"/>
          </p:cNvPr>
          <p:cNvSpPr/>
          <p:nvPr/>
        </p:nvSpPr>
        <p:spPr>
          <a:xfrm rot="17167700">
            <a:off x="803688" y="195104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8: 2.5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6" name="Block Arc 12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7102211"/>
              <a:gd name="adj2" fmla="val 17233189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7" name="Block Arc 126">
            <a:hlinkClick r:id="rId9" action="ppaction://hlinksldjump" tooltip="Size of prize: $2.3mn&#10;Market size: $29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980965"/>
              <a:gd name="adj2" fmla="val 17102211"/>
              <a:gd name="adj3" fmla="val 10674"/>
            </a:avLst>
          </a:prstGeom>
          <a:solidFill>
            <a:schemeClr val="accent5">
              <a:lumMod val="80000"/>
              <a:lumOff val="2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28" name="Rectangle 127">
            <a:hlinkClick r:id="rId9" action="ppaction://hlinksldjump" tooltip="Size of prize: $2.3mn&#10;Market size: $29.7mn&#10;Company share: 0.0%"/>
          </p:cNvPr>
          <p:cNvSpPr/>
          <p:nvPr/>
        </p:nvSpPr>
        <p:spPr>
          <a:xfrm rot="17041588">
            <a:off x="625106" y="1902930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7: 2.3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29" name="Block Arc 12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980965"/>
              <a:gd name="adj2" fmla="val 17102211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0" name="Block Arc 129">
            <a:hlinkClick r:id="rId12" action="ppaction://hlinksldjump" tooltip="Size of prize: $1.7mn&#10;Market size: $153.7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92093"/>
              <a:gd name="adj2" fmla="val 16980965"/>
              <a:gd name="adj3" fmla="val 10674"/>
            </a:avLst>
          </a:prstGeom>
          <a:solidFill>
            <a:schemeClr val="accent5">
              <a:lumMod val="60000"/>
              <a:lumOff val="4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1" name="Rectangle 130">
            <a:hlinkClick r:id="rId12" action="ppaction://hlinksldjump" tooltip="Size of prize: $1.7mn&#10;Market size: $153.7mn&#10;Company share: 0.0%"/>
          </p:cNvPr>
          <p:cNvSpPr/>
          <p:nvPr/>
        </p:nvSpPr>
        <p:spPr>
          <a:xfrm rot="16936529">
            <a:off x="475070" y="1867875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41" smtClean="0">
                <a:solidFill>
                  <a:schemeClr val="tx1"/>
                </a:solidFill>
              </a:rPr>
              <a:t>Product 3: 1.7</a:t>
            </a:r>
            <a:endParaRPr lang="en-IN" sz="741">
              <a:solidFill>
                <a:schemeClr val="tx1"/>
              </a:solidFill>
            </a:endParaRPr>
          </a:p>
        </p:txBody>
      </p:sp>
      <p:sp>
        <p:nvSpPr>
          <p:cNvPr id="132" name="Block Arc 13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92093"/>
              <a:gd name="adj2" fmla="val 16980965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3" name="Block Arc 132">
            <a:hlinkClick r:id="rId6" action="ppaction://hlinksldjump" tooltip="Size of prize: $1.7mn&#10;Market size: $487.5mn&#10;Company share: 4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803480"/>
              <a:gd name="adj2" fmla="val 16892093"/>
              <a:gd name="adj3" fmla="val 10674"/>
            </a:avLst>
          </a:prstGeom>
          <a:solidFill>
            <a:schemeClr val="accent5">
              <a:lumMod val="75000"/>
              <a:lumOff val="2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4" name="Rectangle 133">
            <a:hlinkClick r:id="rId6" action="ppaction://hlinksldjump" tooltip="Size of prize: $1.7mn&#10;Market size: $487.5mn&#10;Company share: 4.9%"/>
          </p:cNvPr>
          <p:cNvSpPr/>
          <p:nvPr/>
        </p:nvSpPr>
        <p:spPr>
          <a:xfrm rot="16847787">
            <a:off x="347551" y="1841847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738" smtClean="0">
                <a:solidFill>
                  <a:schemeClr val="tx1"/>
                </a:solidFill>
              </a:rPr>
              <a:t>Product 17: 1.7</a:t>
            </a:r>
            <a:endParaRPr lang="en-IN" sz="738">
              <a:solidFill>
                <a:schemeClr val="tx1"/>
              </a:solidFill>
            </a:endParaRPr>
          </a:p>
        </p:txBody>
      </p:sp>
      <p:sp>
        <p:nvSpPr>
          <p:cNvPr id="135" name="Block Arc 134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803480"/>
              <a:gd name="adj2" fmla="val 1689209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6" name="Block Arc 135">
            <a:hlinkClick r:id="rId25" action="ppaction://hlinksldjump" tooltip="Size of prize: $1.4mn&#10;Market size: $36.2mn&#10;Company share: 0.0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728268"/>
              <a:gd name="adj2" fmla="val 16803480"/>
              <a:gd name="adj3" fmla="val 10674"/>
            </a:avLst>
          </a:prstGeom>
          <a:solidFill>
            <a:schemeClr val="accent5">
              <a:lumMod val="30000"/>
              <a:lumOff val="7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7" name="Rectangle 136">
            <a:hlinkClick r:id="rId25" action="ppaction://hlinksldjump" tooltip="Size of prize: $1.4mn&#10;Market size: $36.2mn&#10;Company share: 0.0%"/>
          </p:cNvPr>
          <p:cNvSpPr/>
          <p:nvPr/>
        </p:nvSpPr>
        <p:spPr>
          <a:xfrm rot="16765875">
            <a:off x="229285" y="182075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627" smtClean="0">
                <a:solidFill>
                  <a:schemeClr val="tx1"/>
                </a:solidFill>
              </a:rPr>
              <a:t>Product 19: 1.4</a:t>
            </a:r>
            <a:endParaRPr lang="en-IN" sz="627">
              <a:solidFill>
                <a:schemeClr val="tx1"/>
              </a:solidFill>
            </a:endParaRPr>
          </a:p>
        </p:txBody>
      </p:sp>
      <p:sp>
        <p:nvSpPr>
          <p:cNvPr id="138" name="Block Arc 137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728268"/>
              <a:gd name="adj2" fmla="val 16803480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9" name="Block Arc 138">
            <a:hlinkClick r:id="rId10" action="ppaction://hlinksldjump" tooltip="Size of prize: $1.2mn&#10;Market size: $80.8mn&#10;Company share: 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65443"/>
              <a:gd name="adj2" fmla="val 16728268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0" name="Rectangle 139">
            <a:hlinkClick r:id="rId10" action="ppaction://hlinksldjump" tooltip="Size of prize: $1.2mn&#10;Market size: $80.8mn&#10;Company share: 6.3%"/>
          </p:cNvPr>
          <p:cNvSpPr/>
          <p:nvPr/>
        </p:nvSpPr>
        <p:spPr>
          <a:xfrm rot="16696855">
            <a:off x="129269" y="1805168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524" smtClean="0">
                <a:solidFill>
                  <a:schemeClr val="tx1"/>
                </a:solidFill>
              </a:rPr>
              <a:t>Product 11: 1.2</a:t>
            </a:r>
            <a:endParaRPr lang="en-IN" sz="524">
              <a:solidFill>
                <a:schemeClr val="tx1"/>
              </a:solidFill>
            </a:endParaRPr>
          </a:p>
        </p:txBody>
      </p:sp>
      <p:sp>
        <p:nvSpPr>
          <p:cNvPr id="141" name="Block Arc 140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65443"/>
              <a:gd name="adj2" fmla="val 16728268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2" name="Block Arc 141">
            <a:hlinkClick r:id="rId15" action="ppaction://hlinksldjump" tooltip="Size of prize: $0.9mn&#10;Market size: $27.7mn&#10;Company share: 7.9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619246"/>
              <a:gd name="adj2" fmla="val 16665443"/>
              <a:gd name="adj3" fmla="val 10674"/>
            </a:avLst>
          </a:prstGeom>
          <a:solidFill>
            <a:schemeClr val="accent5">
              <a:lumMod val="65000"/>
              <a:lumOff val="3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3" name="Rectangle 142">
            <a:hlinkClick r:id="rId15" action="ppaction://hlinksldjump" tooltip="Size of prize: $0.9mn&#10;Market size: $27.7mn&#10;Company share: 7.9%"/>
          </p:cNvPr>
          <p:cNvSpPr/>
          <p:nvPr/>
        </p:nvSpPr>
        <p:spPr>
          <a:xfrm rot="16642344">
            <a:off x="50067" y="179428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385" smtClean="0">
                <a:solidFill>
                  <a:schemeClr val="tx1"/>
                </a:solidFill>
              </a:rPr>
              <a:t>Product 16: 0.9</a:t>
            </a:r>
            <a:endParaRPr lang="en-IN" sz="385">
              <a:solidFill>
                <a:schemeClr val="tx1"/>
              </a:solidFill>
            </a:endParaRPr>
          </a:p>
        </p:txBody>
      </p:sp>
      <p:sp>
        <p:nvSpPr>
          <p:cNvPr id="144" name="Block Arc 143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619246"/>
              <a:gd name="adj2" fmla="val 1666544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5" name="Block Arc 144">
            <a:hlinkClick r:id="rId22" action="ppaction://hlinksldjump" tooltip="Size of prize: $0.6mn&#10;Market size: $225.7mn&#10;Company share: 14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86908"/>
              <a:gd name="adj2" fmla="val 16619246"/>
              <a:gd name="adj3" fmla="val 10674"/>
            </a:avLst>
          </a:prstGeom>
          <a:solidFill>
            <a:schemeClr val="accent5">
              <a:lumMod val="35000"/>
              <a:lumOff val="6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6" name="Block Arc 145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86908"/>
              <a:gd name="adj2" fmla="val 16619246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7" name="Block Arc 146">
            <a:hlinkClick r:id="rId18" action="ppaction://hlinksldjump" tooltip="Size of prize: $0.6mn&#10;Market size: $122.1mn&#10;Company share: 12.1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54857"/>
              <a:gd name="adj2" fmla="val 16586908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8" name="Block Arc 147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54857"/>
              <a:gd name="adj2" fmla="val 16586908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9" name="Block Arc 148">
            <a:hlinkClick r:id="rId5" action="ppaction://hlinksldjump" tooltip="Size of prize: $0.3mn&#10;Market size: $258.1mn&#10;Company share: 44.7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39843"/>
              <a:gd name="adj2" fmla="val 16554857"/>
              <a:gd name="adj3" fmla="val 10674"/>
            </a:avLst>
          </a:prstGeom>
          <a:solidFill>
            <a:schemeClr val="accent5">
              <a:lumMod val="85000"/>
              <a:lumOff val="1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0" name="Block Arc 149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39843"/>
              <a:gd name="adj2" fmla="val 16554857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1" name="Block Arc 150">
            <a:hlinkClick r:id="rId7" action="ppaction://hlinksldjump" tooltip="Size of prize: $0.2mn&#10;Market size: $48.4mn&#10;Company share: 30.4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28941"/>
              <a:gd name="adj2" fmla="val 16539843"/>
              <a:gd name="adj3" fmla="val 10674"/>
            </a:avLst>
          </a:prstGeom>
          <a:solidFill>
            <a:schemeClr val="accent5">
              <a:lumMod val="45000"/>
              <a:lumOff val="5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2" name="Block Arc 151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28941"/>
              <a:gd name="adj2" fmla="val 16539843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3" name="Block Arc 152">
            <a:hlinkClick r:id="rId14" action="ppaction://hlinksldjump" tooltip="Size of prize: $0.2mn&#10;Market size: $20.6mn&#10;Company share: 52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519192"/>
              <a:gd name="adj2" fmla="val 16528941"/>
              <a:gd name="adj3" fmla="val 10674"/>
            </a:avLst>
          </a:prstGeom>
          <a:solidFill>
            <a:schemeClr val="accent5">
              <a:lumMod val="70000"/>
              <a:lumOff val="3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4" name="Block Arc 153">
            <a:hlinkClick r:id="rId3" action="ppaction://hlinksldjump" tooltip="Grow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519192"/>
              <a:gd name="adj2" fmla="val 16528941"/>
              <a:gd name="adj3" fmla="val 4545"/>
            </a:avLst>
          </a:prstGeom>
          <a:solidFill>
            <a:srgbClr val="4CFF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5" name="Block Arc 154">
            <a:hlinkClick r:id="rId26" action="ppaction://hlinksldjump" tooltip="Size of prize: $6.0mn&#10;Market size: $0.7mn&#10;Company share: 31.3%"/>
          </p:cNvPr>
          <p:cNvSpPr/>
          <p:nvPr/>
        </p:nvSpPr>
        <p:spPr>
          <a:xfrm>
            <a:off x="-4381500" y="2476500"/>
            <a:ext cx="8763000" cy="8763000"/>
          </a:xfrm>
          <a:prstGeom prst="blockArc">
            <a:avLst>
              <a:gd name="adj1" fmla="val 16200000"/>
              <a:gd name="adj2" fmla="val 16519192"/>
              <a:gd name="adj3" fmla="val 13768"/>
            </a:avLst>
          </a:prstGeom>
          <a:solidFill>
            <a:schemeClr val="accent3">
              <a:lumMod val="10000"/>
              <a:lumOff val="9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6" name="Rectangle 155">
            <a:hlinkClick r:id="rId26" action="ppaction://hlinksldjump" tooltip="Size of prize: $6.0mn&#10;Market size: $0.7mn&#10;Company share: 31.3%"/>
          </p:cNvPr>
          <p:cNvSpPr/>
          <p:nvPr/>
        </p:nvSpPr>
        <p:spPr>
          <a:xfrm rot="16359597">
            <a:off x="-421854" y="3026664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US: 6.0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57" name="Block Arc 156">
            <a:hlinkClick r:id="rId18" action="ppaction://hlinksldjump" tooltip="Size of prize: $4.4mn&#10;Market size: $0.0mn&#10;Company share: 26.3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83443"/>
              <a:gd name="adj2" fmla="val 16519192"/>
              <a:gd name="adj3" fmla="val 10674"/>
            </a:avLst>
          </a:prstGeom>
          <a:solidFill>
            <a:schemeClr val="accent5">
              <a:lumMod val="10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58" name="Rectangle 157">
            <a:hlinkClick r:id="rId18" action="ppaction://hlinksldjump" tooltip="Size of prize: $4.4mn&#10;Market size: $0.0mn&#10;Company share: 26.3%"/>
          </p:cNvPr>
          <p:cNvSpPr/>
          <p:nvPr/>
        </p:nvSpPr>
        <p:spPr>
          <a:xfrm rot="16401317">
            <a:off x="-301811" y="1761243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000" smtClean="0">
                <a:solidFill>
                  <a:schemeClr val="tx1"/>
                </a:solidFill>
              </a:rPr>
              <a:t>Product 10: 4.4</a:t>
            </a:r>
            <a:endParaRPr lang="en-IN" sz="1000">
              <a:solidFill>
                <a:schemeClr val="tx1"/>
              </a:solidFill>
            </a:endParaRPr>
          </a:p>
        </p:txBody>
      </p:sp>
      <p:sp>
        <p:nvSpPr>
          <p:cNvPr id="159" name="Block Arc 158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83443"/>
              <a:gd name="adj2" fmla="val 16519192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0" name="Block Arc 159">
            <a:hlinkClick r:id="rId11" action="ppaction://hlinksldjump" tooltip="Size of prize: $1.1mn&#10;Market size: $0.4mn&#10;Company share: 1.6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25314"/>
              <a:gd name="adj2" fmla="val 16283443"/>
              <a:gd name="adj3" fmla="val 10674"/>
            </a:avLst>
          </a:prstGeom>
          <a:solidFill>
            <a:schemeClr val="accent5">
              <a:lumMod val="55000"/>
              <a:lumOff val="45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1" name="Rectangle 160">
            <a:hlinkClick r:id="rId11" action="ppaction://hlinksldjump" tooltip="Size of prize: $1.1mn&#10;Market size: $0.4mn&#10;Company share: 1.6%"/>
          </p:cNvPr>
          <p:cNvSpPr/>
          <p:nvPr/>
        </p:nvSpPr>
        <p:spPr>
          <a:xfrm rot="16254379">
            <a:off x="-517150" y="1753231"/>
            <a:ext cx="1206500" cy="127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484" smtClean="0">
                <a:solidFill>
                  <a:schemeClr val="tx1"/>
                </a:solidFill>
              </a:rPr>
              <a:t>Product 9: 1.1</a:t>
            </a:r>
            <a:endParaRPr lang="en-IN" sz="484">
              <a:solidFill>
                <a:schemeClr val="tx1"/>
              </a:solidFill>
            </a:endParaRPr>
          </a:p>
        </p:txBody>
      </p:sp>
      <p:sp>
        <p:nvSpPr>
          <p:cNvPr id="162" name="Block Arc 161">
            <a:hlinkClick r:id="rId3" action="ppaction://hlinksldjump" tooltip="Trend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25314"/>
              <a:gd name="adj2" fmla="val 16283443"/>
              <a:gd name="adj3" fmla="val 4545"/>
            </a:avLst>
          </a:prstGeom>
          <a:solidFill>
            <a:srgbClr val="FF66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3" name="Block Arc 162">
            <a:hlinkClick r:id="rId10" action="ppaction://hlinksldjump" tooltip="Size of prize: $0.5mn&#10;Market size: $0.3mn&#10;Company share: 66.5%"/>
          </p:cNvPr>
          <p:cNvSpPr/>
          <p:nvPr/>
        </p:nvSpPr>
        <p:spPr>
          <a:xfrm>
            <a:off x="-5651500" y="1206500"/>
            <a:ext cx="11303000" cy="11303000"/>
          </a:xfrm>
          <a:prstGeom prst="blockArc">
            <a:avLst>
              <a:gd name="adj1" fmla="val 16200000"/>
              <a:gd name="adj2" fmla="val 16225314"/>
              <a:gd name="adj3" fmla="val 10674"/>
            </a:avLst>
          </a:prstGeom>
          <a:solidFill>
            <a:schemeClr val="accent5">
              <a:lumMod val="90000"/>
              <a:lumOff val="10000"/>
            </a:schemeClr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4" name="Block Arc 163">
            <a:hlinkClick r:id="rId3" action="ppaction://hlinksldjump" tooltip="Fair"/>
          </p:cNvPr>
          <p:cNvSpPr/>
          <p:nvPr/>
        </p:nvSpPr>
        <p:spPr>
          <a:xfrm>
            <a:off x="-6286500" y="571500"/>
            <a:ext cx="12573000" cy="12573000"/>
          </a:xfrm>
          <a:prstGeom prst="blockArc">
            <a:avLst>
              <a:gd name="adj1" fmla="val 16200000"/>
              <a:gd name="adj2" fmla="val 16225314"/>
              <a:gd name="adj3" fmla="val 4545"/>
            </a:avLst>
          </a:prstGeom>
          <a:solidFill>
            <a:srgbClr val="FFE500"/>
          </a:solidFill>
          <a:ln w="63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5" name="Rectangle 164">
            <a:hlinkClick r:id="rId2" action="ppaction://hlinksldjump" tooltip="Size of prize: $288.0mn&#10;Market size: $9,171.1mn&#10;Company share: 11.1%"/>
          </p:cNvPr>
          <p:cNvSpPr/>
          <p:nvPr/>
        </p:nvSpPr>
        <p:spPr>
          <a:xfrm>
            <a:off x="-1" y="6013169"/>
            <a:ext cx="1682145" cy="4917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Worldwide:</a:t>
            </a: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$</a:t>
            </a:r>
            <a:r>
              <a:rPr lang="en-IN" sz="1600" dirty="0" smtClean="0">
                <a:solidFill>
                  <a:schemeClr val="bg1"/>
                </a:solidFill>
              </a:rPr>
              <a:t>288 </a:t>
            </a:r>
            <a:r>
              <a:rPr lang="en-IN" sz="1600" dirty="0" err="1" smtClean="0">
                <a:solidFill>
                  <a:schemeClr val="bg1"/>
                </a:solidFill>
              </a:rPr>
              <a:t>mn</a:t>
            </a:r>
            <a:endParaRPr lang="en-IN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2585</Words>
  <Application>Microsoft Office PowerPoint</Application>
  <PresentationFormat>On-screen Show (4:3)</PresentationFormat>
  <Paragraphs>859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Gramener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Anand</dc:creator>
  <cp:lastModifiedBy>S Anand</cp:lastModifiedBy>
  <cp:revision>19</cp:revision>
  <dcterms:created xsi:type="dcterms:W3CDTF">2013-03-18T04:08:13Z</dcterms:created>
  <dcterms:modified xsi:type="dcterms:W3CDTF">2013-07-15T15:49:06Z</dcterms:modified>
</cp:coreProperties>
</file>