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  <p:sldId id="314" r:id="rId8"/>
    <p:sldId id="31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86438"/>
  </p:normalViewPr>
  <p:slideViewPr>
    <p:cSldViewPr>
      <p:cViewPr varScale="1">
        <p:scale>
          <a:sx n="108" d="100"/>
          <a:sy n="108" d="100"/>
        </p:scale>
        <p:origin x="138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813862-0BFF-AA4D-8CF9-B6498E238808}"/>
              </a:ext>
            </a:extLst>
          </p:cNvPr>
          <p:cNvSpPr/>
          <p:nvPr userDrawn="1"/>
        </p:nvSpPr>
        <p:spPr>
          <a:xfrm>
            <a:off x="0" y="868707"/>
            <a:ext cx="4267200" cy="5455893"/>
          </a:xfrm>
          <a:prstGeom prst="rect">
            <a:avLst/>
          </a:prstGeom>
          <a:solidFill>
            <a:srgbClr val="FEC107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EFBC02-D756-BB47-8FD8-3E568CE02430}"/>
              </a:ext>
            </a:extLst>
          </p:cNvPr>
          <p:cNvSpPr/>
          <p:nvPr userDrawn="1"/>
        </p:nvSpPr>
        <p:spPr>
          <a:xfrm>
            <a:off x="0" y="6324600"/>
            <a:ext cx="12192000" cy="549631"/>
          </a:xfrm>
          <a:prstGeom prst="rect">
            <a:avLst/>
          </a:prstGeom>
          <a:solidFill>
            <a:srgbClr val="C6C1F2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B14E-C93A-454E-B590-94303B1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  <a:prstGeom prst="rect">
            <a:avLst/>
          </a:prstGeom>
        </p:spPr>
        <p:txBody>
          <a:bodyPr anchor="ctr"/>
          <a:lstStyle>
            <a:lvl1pPr algn="ctr">
              <a:defRPr sz="12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2999"/>
            <a:ext cx="3794760" cy="51237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20653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9536"/>
            <a:ext cx="11704320" cy="641352"/>
          </a:xfrm>
        </p:spPr>
        <p:txBody>
          <a:bodyPr>
            <a:normAutofit/>
          </a:bodyPr>
          <a:lstStyle/>
          <a:p>
            <a:r>
              <a:rPr lang="en-US" dirty="0"/>
              <a:t>E-commerce site performance, Apr-Jun 2020 (morph transition)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43840" y="1142999"/>
            <a:ext cx="3794760" cy="5123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is a demo of the Morph transition via </a:t>
            </a:r>
            <a:r>
              <a:rPr lang="en-US" dirty="0" err="1"/>
              <a:t>PPTXHandler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This slide shows an e-commerce site’s performance in 2020.</a:t>
            </a:r>
          </a:p>
          <a:p>
            <a:pPr marL="0" indent="0">
              <a:buNone/>
            </a:pPr>
            <a:r>
              <a:rPr lang="en-US" dirty="0"/>
              <a:t>The values are updated from data.</a:t>
            </a:r>
          </a:p>
          <a:p>
            <a:pPr marL="0" indent="0">
              <a:buNone/>
            </a:pPr>
            <a:r>
              <a:rPr lang="en-US" dirty="0"/>
              <a:t>These slide smoothly transition, morphing shapes from one slide to the next.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</p:spPr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4" name="!!Visitors Bar">
            <a:extLst>
              <a:ext uri="{FF2B5EF4-FFF2-40B4-BE49-F238E27FC236}">
                <a16:creationId xmlns:a16="http://schemas.microsoft.com/office/drawing/2014/main" id="{BDA3142B-46EA-43AF-9C54-391EF74EE22D}"/>
              </a:ext>
            </a:extLst>
          </p:cNvPr>
          <p:cNvSpPr/>
          <p:nvPr/>
        </p:nvSpPr>
        <p:spPr>
          <a:xfrm>
            <a:off x="5943600" y="1719430"/>
            <a:ext cx="1688123" cy="3681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15" name="Label">
            <a:extLst>
              <a:ext uri="{FF2B5EF4-FFF2-40B4-BE49-F238E27FC236}">
                <a16:creationId xmlns:a16="http://schemas.microsoft.com/office/drawing/2014/main" id="{C5C8864F-C2C7-4FFB-A10C-BF7F9E7CAE10}"/>
              </a:ext>
            </a:extLst>
          </p:cNvPr>
          <p:cNvSpPr txBox="1"/>
          <p:nvPr/>
        </p:nvSpPr>
        <p:spPr>
          <a:xfrm>
            <a:off x="4495800" y="17496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Visitors</a:t>
            </a:r>
          </a:p>
        </p:txBody>
      </p:sp>
      <p:cxnSp>
        <p:nvCxnSpPr>
          <p:cNvPr id="16" name="Axis">
            <a:extLst>
              <a:ext uri="{FF2B5EF4-FFF2-40B4-BE49-F238E27FC236}">
                <a16:creationId xmlns:a16="http://schemas.microsoft.com/office/drawing/2014/main" id="{DDBD521E-F52D-4724-A6CC-F64EF6A76ADA}"/>
              </a:ext>
            </a:extLst>
          </p:cNvPr>
          <p:cNvCxnSpPr/>
          <p:nvPr/>
        </p:nvCxnSpPr>
        <p:spPr>
          <a:xfrm>
            <a:off x="5943600" y="1524000"/>
            <a:ext cx="0" cy="25908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!!Leads Bar">
            <a:extLst>
              <a:ext uri="{FF2B5EF4-FFF2-40B4-BE49-F238E27FC236}">
                <a16:creationId xmlns:a16="http://schemas.microsoft.com/office/drawing/2014/main" id="{3EBFB5C6-71D5-4D61-858B-52393CD72A61}"/>
              </a:ext>
            </a:extLst>
          </p:cNvPr>
          <p:cNvSpPr/>
          <p:nvPr/>
        </p:nvSpPr>
        <p:spPr>
          <a:xfrm>
            <a:off x="5943601" y="2636807"/>
            <a:ext cx="1477107" cy="3681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20" name="Label">
            <a:extLst>
              <a:ext uri="{FF2B5EF4-FFF2-40B4-BE49-F238E27FC236}">
                <a16:creationId xmlns:a16="http://schemas.microsoft.com/office/drawing/2014/main" id="{A6675144-8A1C-4BF6-9820-9AB35CDD2D93}"/>
              </a:ext>
            </a:extLst>
          </p:cNvPr>
          <p:cNvSpPr txBox="1"/>
          <p:nvPr/>
        </p:nvSpPr>
        <p:spPr>
          <a:xfrm>
            <a:off x="4495800" y="2667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Leads</a:t>
            </a:r>
          </a:p>
        </p:txBody>
      </p:sp>
      <p:sp>
        <p:nvSpPr>
          <p:cNvPr id="22" name="!!Cart Bar">
            <a:extLst>
              <a:ext uri="{FF2B5EF4-FFF2-40B4-BE49-F238E27FC236}">
                <a16:creationId xmlns:a16="http://schemas.microsoft.com/office/drawing/2014/main" id="{01106CE3-487A-4D2F-8F29-9B5C628D33B0}"/>
              </a:ext>
            </a:extLst>
          </p:cNvPr>
          <p:cNvSpPr/>
          <p:nvPr/>
        </p:nvSpPr>
        <p:spPr>
          <a:xfrm>
            <a:off x="5943601" y="3518922"/>
            <a:ext cx="911586" cy="3681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23" name="Label">
            <a:extLst>
              <a:ext uri="{FF2B5EF4-FFF2-40B4-BE49-F238E27FC236}">
                <a16:creationId xmlns:a16="http://schemas.microsoft.com/office/drawing/2014/main" id="{1F9ECBC6-75B0-490A-B37D-C9127DA775EE}"/>
              </a:ext>
            </a:extLst>
          </p:cNvPr>
          <p:cNvSpPr txBox="1"/>
          <p:nvPr/>
        </p:nvSpPr>
        <p:spPr>
          <a:xfrm>
            <a:off x="4495800" y="3549115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Added to cart</a:t>
            </a:r>
          </a:p>
        </p:txBody>
      </p:sp>
      <p:sp>
        <p:nvSpPr>
          <p:cNvPr id="25" name="Month">
            <a:extLst>
              <a:ext uri="{FF2B5EF4-FFF2-40B4-BE49-F238E27FC236}">
                <a16:creationId xmlns:a16="http://schemas.microsoft.com/office/drawing/2014/main" id="{4FEA79F9-17E9-427A-A4A6-647C81F20115}"/>
              </a:ext>
            </a:extLst>
          </p:cNvPr>
          <p:cNvSpPr txBox="1"/>
          <p:nvPr/>
        </p:nvSpPr>
        <p:spPr>
          <a:xfrm>
            <a:off x="5920838" y="1120231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n-US" sz="1400" dirty="0"/>
              <a:t>Apr 2020</a:t>
            </a:r>
            <a:endParaRPr lang="en-US" sz="1400" b="1" dirty="0"/>
          </a:p>
        </p:txBody>
      </p:sp>
      <p:sp>
        <p:nvSpPr>
          <p:cNvPr id="26" name="!!Visitors Value">
            <a:extLst>
              <a:ext uri="{FF2B5EF4-FFF2-40B4-BE49-F238E27FC236}">
                <a16:creationId xmlns:a16="http://schemas.microsoft.com/office/drawing/2014/main" id="{F6478997-A3F1-4C5E-9FBD-9BEF3E67DF51}"/>
              </a:ext>
            </a:extLst>
          </p:cNvPr>
          <p:cNvSpPr/>
          <p:nvPr/>
        </p:nvSpPr>
        <p:spPr>
          <a:xfrm>
            <a:off x="8686800" y="171943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lang="en-US" b="1" dirty="0">
                <a:solidFill>
                  <a:schemeClr val="tx2"/>
                </a:solidFill>
              </a:rPr>
              <a:t>400</a:t>
            </a:r>
          </a:p>
        </p:txBody>
      </p:sp>
      <p:sp>
        <p:nvSpPr>
          <p:cNvPr id="27" name="!!Leads Value">
            <a:extLst>
              <a:ext uri="{FF2B5EF4-FFF2-40B4-BE49-F238E27FC236}">
                <a16:creationId xmlns:a16="http://schemas.microsoft.com/office/drawing/2014/main" id="{E46D424D-4F02-4379-8AE7-A23427B007D5}"/>
              </a:ext>
            </a:extLst>
          </p:cNvPr>
          <p:cNvSpPr/>
          <p:nvPr/>
        </p:nvSpPr>
        <p:spPr>
          <a:xfrm>
            <a:off x="8686799" y="26054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lang="en-US" b="1" dirty="0">
                <a:solidFill>
                  <a:schemeClr val="tx2"/>
                </a:solidFill>
              </a:rPr>
              <a:t>350</a:t>
            </a:r>
          </a:p>
        </p:txBody>
      </p:sp>
      <p:sp>
        <p:nvSpPr>
          <p:cNvPr id="28" name="!!Cart Value">
            <a:extLst>
              <a:ext uri="{FF2B5EF4-FFF2-40B4-BE49-F238E27FC236}">
                <a16:creationId xmlns:a16="http://schemas.microsoft.com/office/drawing/2014/main" id="{08CAC7B3-924F-4AC8-B434-5B762EC35FD2}"/>
              </a:ext>
            </a:extLst>
          </p:cNvPr>
          <p:cNvSpPr/>
          <p:nvPr/>
        </p:nvSpPr>
        <p:spPr>
          <a:xfrm>
            <a:off x="8686799" y="351389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lang="en-US" b="1">
                <a:solidFill>
                  <a:schemeClr val="tx2"/>
                </a:solidFill>
              </a:rPr>
              <a:t>216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06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1000">
        <p159:morph option="byObject"/>
      </p:transition>
    </mc:Choice>
    <mc:Fallback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9536"/>
            <a:ext cx="11704320" cy="641352"/>
          </a:xfrm>
        </p:spPr>
        <p:txBody>
          <a:bodyPr>
            <a:normAutofit/>
          </a:bodyPr>
          <a:lstStyle/>
          <a:p>
            <a:r>
              <a:rPr lang="en-US" dirty="0"/>
              <a:t>E-commerce site performance, Apr-Jun 2020 (morph transition)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43840" y="1142999"/>
            <a:ext cx="3794760" cy="5123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is a demo of the Morph transition via </a:t>
            </a:r>
            <a:r>
              <a:rPr lang="en-US" dirty="0" err="1"/>
              <a:t>PPTXHandler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This slide shows an e-commerce site’s performance in 2020.</a:t>
            </a:r>
          </a:p>
          <a:p>
            <a:pPr marL="0" indent="0">
              <a:buNone/>
            </a:pPr>
            <a:r>
              <a:rPr lang="en-US" dirty="0"/>
              <a:t>The values are updated from data.</a:t>
            </a:r>
          </a:p>
          <a:p>
            <a:pPr marL="0" indent="0">
              <a:buNone/>
            </a:pPr>
            <a:r>
              <a:rPr lang="en-US" dirty="0"/>
              <a:t>These slide smoothly transition, morphing shapes from one slide to the next.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</p:spPr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4" name="!!Visitors Bar">
            <a:extLst>
              <a:ext uri="{FF2B5EF4-FFF2-40B4-BE49-F238E27FC236}">
                <a16:creationId xmlns:a16="http://schemas.microsoft.com/office/drawing/2014/main" id="{BDA3142B-46EA-43AF-9C54-391EF74EE22D}"/>
              </a:ext>
            </a:extLst>
          </p:cNvPr>
          <p:cNvSpPr/>
          <p:nvPr/>
        </p:nvSpPr>
        <p:spPr>
          <a:xfrm>
            <a:off x="5943600" y="1719430"/>
            <a:ext cx="2532184" cy="3681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15" name="Label">
            <a:extLst>
              <a:ext uri="{FF2B5EF4-FFF2-40B4-BE49-F238E27FC236}">
                <a16:creationId xmlns:a16="http://schemas.microsoft.com/office/drawing/2014/main" id="{C5C8864F-C2C7-4FFB-A10C-BF7F9E7CAE10}"/>
              </a:ext>
            </a:extLst>
          </p:cNvPr>
          <p:cNvSpPr txBox="1"/>
          <p:nvPr/>
        </p:nvSpPr>
        <p:spPr>
          <a:xfrm>
            <a:off x="4495800" y="17496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Visitors</a:t>
            </a:r>
          </a:p>
        </p:txBody>
      </p:sp>
      <p:cxnSp>
        <p:nvCxnSpPr>
          <p:cNvPr id="16" name="Axis">
            <a:extLst>
              <a:ext uri="{FF2B5EF4-FFF2-40B4-BE49-F238E27FC236}">
                <a16:creationId xmlns:a16="http://schemas.microsoft.com/office/drawing/2014/main" id="{DDBD521E-F52D-4724-A6CC-F64EF6A76ADA}"/>
              </a:ext>
            </a:extLst>
          </p:cNvPr>
          <p:cNvCxnSpPr/>
          <p:nvPr/>
        </p:nvCxnSpPr>
        <p:spPr>
          <a:xfrm>
            <a:off x="5943600" y="1524000"/>
            <a:ext cx="0" cy="25908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!!Leads Bar">
            <a:extLst>
              <a:ext uri="{FF2B5EF4-FFF2-40B4-BE49-F238E27FC236}">
                <a16:creationId xmlns:a16="http://schemas.microsoft.com/office/drawing/2014/main" id="{3EBFB5C6-71D5-4D61-858B-52393CD72A61}"/>
              </a:ext>
            </a:extLst>
          </p:cNvPr>
          <p:cNvSpPr/>
          <p:nvPr/>
        </p:nvSpPr>
        <p:spPr>
          <a:xfrm>
            <a:off x="5943601" y="2636807"/>
            <a:ext cx="2321169" cy="3681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20" name="Label">
            <a:extLst>
              <a:ext uri="{FF2B5EF4-FFF2-40B4-BE49-F238E27FC236}">
                <a16:creationId xmlns:a16="http://schemas.microsoft.com/office/drawing/2014/main" id="{A6675144-8A1C-4BF6-9820-9AB35CDD2D93}"/>
              </a:ext>
            </a:extLst>
          </p:cNvPr>
          <p:cNvSpPr txBox="1"/>
          <p:nvPr/>
        </p:nvSpPr>
        <p:spPr>
          <a:xfrm>
            <a:off x="4495800" y="2667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Leads</a:t>
            </a:r>
          </a:p>
        </p:txBody>
      </p:sp>
      <p:sp>
        <p:nvSpPr>
          <p:cNvPr id="22" name="!!Cart Bar">
            <a:extLst>
              <a:ext uri="{FF2B5EF4-FFF2-40B4-BE49-F238E27FC236}">
                <a16:creationId xmlns:a16="http://schemas.microsoft.com/office/drawing/2014/main" id="{01106CE3-487A-4D2F-8F29-9B5C628D33B0}"/>
              </a:ext>
            </a:extLst>
          </p:cNvPr>
          <p:cNvSpPr/>
          <p:nvPr/>
        </p:nvSpPr>
        <p:spPr>
          <a:xfrm>
            <a:off x="5943601" y="3518922"/>
            <a:ext cx="987552" cy="3681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23" name="Label">
            <a:extLst>
              <a:ext uri="{FF2B5EF4-FFF2-40B4-BE49-F238E27FC236}">
                <a16:creationId xmlns:a16="http://schemas.microsoft.com/office/drawing/2014/main" id="{1F9ECBC6-75B0-490A-B37D-C9127DA775EE}"/>
              </a:ext>
            </a:extLst>
          </p:cNvPr>
          <p:cNvSpPr txBox="1"/>
          <p:nvPr/>
        </p:nvSpPr>
        <p:spPr>
          <a:xfrm>
            <a:off x="4495800" y="3549115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Added to cart</a:t>
            </a:r>
          </a:p>
        </p:txBody>
      </p:sp>
      <p:sp>
        <p:nvSpPr>
          <p:cNvPr id="25" name="Month">
            <a:extLst>
              <a:ext uri="{FF2B5EF4-FFF2-40B4-BE49-F238E27FC236}">
                <a16:creationId xmlns:a16="http://schemas.microsoft.com/office/drawing/2014/main" id="{4FEA79F9-17E9-427A-A4A6-647C81F20115}"/>
              </a:ext>
            </a:extLst>
          </p:cNvPr>
          <p:cNvSpPr txBox="1"/>
          <p:nvPr/>
        </p:nvSpPr>
        <p:spPr>
          <a:xfrm>
            <a:off x="5920838" y="1120231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n-US" sz="1400" dirty="0"/>
              <a:t>May 2020</a:t>
            </a:r>
            <a:endParaRPr lang="en-US" sz="1400" b="1" dirty="0"/>
          </a:p>
        </p:txBody>
      </p:sp>
      <p:sp>
        <p:nvSpPr>
          <p:cNvPr id="26" name="!!Visitors Value">
            <a:extLst>
              <a:ext uri="{FF2B5EF4-FFF2-40B4-BE49-F238E27FC236}">
                <a16:creationId xmlns:a16="http://schemas.microsoft.com/office/drawing/2014/main" id="{F6478997-A3F1-4C5E-9FBD-9BEF3E67DF51}"/>
              </a:ext>
            </a:extLst>
          </p:cNvPr>
          <p:cNvSpPr/>
          <p:nvPr/>
        </p:nvSpPr>
        <p:spPr>
          <a:xfrm>
            <a:off x="8686800" y="171943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lang="en-US" b="1" dirty="0">
                <a:solidFill>
                  <a:schemeClr val="tx2"/>
                </a:solidFill>
              </a:rPr>
              <a:t>600</a:t>
            </a:r>
          </a:p>
        </p:txBody>
      </p:sp>
      <p:sp>
        <p:nvSpPr>
          <p:cNvPr id="27" name="!!Leads Value">
            <a:extLst>
              <a:ext uri="{FF2B5EF4-FFF2-40B4-BE49-F238E27FC236}">
                <a16:creationId xmlns:a16="http://schemas.microsoft.com/office/drawing/2014/main" id="{E46D424D-4F02-4379-8AE7-A23427B007D5}"/>
              </a:ext>
            </a:extLst>
          </p:cNvPr>
          <p:cNvSpPr/>
          <p:nvPr/>
        </p:nvSpPr>
        <p:spPr>
          <a:xfrm>
            <a:off x="8686799" y="26054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lang="en-US" b="1" dirty="0">
                <a:solidFill>
                  <a:schemeClr val="tx2"/>
                </a:solidFill>
              </a:rPr>
              <a:t>550</a:t>
            </a:r>
          </a:p>
        </p:txBody>
      </p:sp>
      <p:sp>
        <p:nvSpPr>
          <p:cNvPr id="28" name="!!Cart Value">
            <a:extLst>
              <a:ext uri="{FF2B5EF4-FFF2-40B4-BE49-F238E27FC236}">
                <a16:creationId xmlns:a16="http://schemas.microsoft.com/office/drawing/2014/main" id="{08CAC7B3-924F-4AC8-B434-5B762EC35FD2}"/>
              </a:ext>
            </a:extLst>
          </p:cNvPr>
          <p:cNvSpPr/>
          <p:nvPr/>
        </p:nvSpPr>
        <p:spPr>
          <a:xfrm>
            <a:off x="8686799" y="351389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lang="en-US" b="1">
                <a:solidFill>
                  <a:schemeClr val="tx2"/>
                </a:solidFill>
              </a:rPr>
              <a:t>234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1000">
        <p159:morph option="byObject"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9536"/>
            <a:ext cx="11704320" cy="641352"/>
          </a:xfrm>
        </p:spPr>
        <p:txBody>
          <a:bodyPr>
            <a:normAutofit/>
          </a:bodyPr>
          <a:lstStyle/>
          <a:p>
            <a:r>
              <a:rPr lang="en-US" dirty="0"/>
              <a:t>E-commerce site performance, Apr-Jun 2020 (morph transition)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43840" y="1142999"/>
            <a:ext cx="3794760" cy="5123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is a demo of the Morph transition via </a:t>
            </a:r>
            <a:r>
              <a:rPr lang="en-US" dirty="0" err="1"/>
              <a:t>PPTXHandler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This slide shows an e-commerce site’s performance in 2020.</a:t>
            </a:r>
          </a:p>
          <a:p>
            <a:pPr marL="0" indent="0">
              <a:buNone/>
            </a:pPr>
            <a:r>
              <a:rPr lang="en-US" dirty="0"/>
              <a:t>The values are updated from data.</a:t>
            </a:r>
          </a:p>
          <a:p>
            <a:pPr marL="0" indent="0">
              <a:buNone/>
            </a:pPr>
            <a:r>
              <a:rPr lang="en-US" dirty="0"/>
              <a:t>These slide smoothly transition, morphing shapes from one slide to the next.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</p:spPr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4" name="!!Visitors Bar">
            <a:extLst>
              <a:ext uri="{FF2B5EF4-FFF2-40B4-BE49-F238E27FC236}">
                <a16:creationId xmlns:a16="http://schemas.microsoft.com/office/drawing/2014/main" id="{BDA3142B-46EA-43AF-9C54-391EF74EE22D}"/>
              </a:ext>
            </a:extLst>
          </p:cNvPr>
          <p:cNvSpPr/>
          <p:nvPr/>
        </p:nvSpPr>
        <p:spPr>
          <a:xfrm>
            <a:off x="5943600" y="1719430"/>
            <a:ext cx="2743200" cy="3681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15" name="Label">
            <a:extLst>
              <a:ext uri="{FF2B5EF4-FFF2-40B4-BE49-F238E27FC236}">
                <a16:creationId xmlns:a16="http://schemas.microsoft.com/office/drawing/2014/main" id="{C5C8864F-C2C7-4FFB-A10C-BF7F9E7CAE10}"/>
              </a:ext>
            </a:extLst>
          </p:cNvPr>
          <p:cNvSpPr txBox="1"/>
          <p:nvPr/>
        </p:nvSpPr>
        <p:spPr>
          <a:xfrm>
            <a:off x="4495800" y="17496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Visitors</a:t>
            </a:r>
          </a:p>
        </p:txBody>
      </p:sp>
      <p:cxnSp>
        <p:nvCxnSpPr>
          <p:cNvPr id="16" name="Axis">
            <a:extLst>
              <a:ext uri="{FF2B5EF4-FFF2-40B4-BE49-F238E27FC236}">
                <a16:creationId xmlns:a16="http://schemas.microsoft.com/office/drawing/2014/main" id="{DDBD521E-F52D-4724-A6CC-F64EF6A76ADA}"/>
              </a:ext>
            </a:extLst>
          </p:cNvPr>
          <p:cNvCxnSpPr/>
          <p:nvPr/>
        </p:nvCxnSpPr>
        <p:spPr>
          <a:xfrm>
            <a:off x="5943600" y="1524000"/>
            <a:ext cx="0" cy="25908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!!Leads Bar">
            <a:extLst>
              <a:ext uri="{FF2B5EF4-FFF2-40B4-BE49-F238E27FC236}">
                <a16:creationId xmlns:a16="http://schemas.microsoft.com/office/drawing/2014/main" id="{3EBFB5C6-71D5-4D61-858B-52393CD72A61}"/>
              </a:ext>
            </a:extLst>
          </p:cNvPr>
          <p:cNvSpPr/>
          <p:nvPr/>
        </p:nvSpPr>
        <p:spPr>
          <a:xfrm>
            <a:off x="5943601" y="2636807"/>
            <a:ext cx="2278966" cy="3681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20" name="Label">
            <a:extLst>
              <a:ext uri="{FF2B5EF4-FFF2-40B4-BE49-F238E27FC236}">
                <a16:creationId xmlns:a16="http://schemas.microsoft.com/office/drawing/2014/main" id="{A6675144-8A1C-4BF6-9820-9AB35CDD2D93}"/>
              </a:ext>
            </a:extLst>
          </p:cNvPr>
          <p:cNvSpPr txBox="1"/>
          <p:nvPr/>
        </p:nvSpPr>
        <p:spPr>
          <a:xfrm>
            <a:off x="4495800" y="2667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Leads</a:t>
            </a:r>
          </a:p>
        </p:txBody>
      </p:sp>
      <p:sp>
        <p:nvSpPr>
          <p:cNvPr id="22" name="!!Cart Bar">
            <a:extLst>
              <a:ext uri="{FF2B5EF4-FFF2-40B4-BE49-F238E27FC236}">
                <a16:creationId xmlns:a16="http://schemas.microsoft.com/office/drawing/2014/main" id="{01106CE3-487A-4D2F-8F29-9B5C628D33B0}"/>
              </a:ext>
            </a:extLst>
          </p:cNvPr>
          <p:cNvSpPr/>
          <p:nvPr/>
        </p:nvSpPr>
        <p:spPr>
          <a:xfrm>
            <a:off x="5943601" y="3518922"/>
            <a:ext cx="844061" cy="3681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23" name="Label">
            <a:extLst>
              <a:ext uri="{FF2B5EF4-FFF2-40B4-BE49-F238E27FC236}">
                <a16:creationId xmlns:a16="http://schemas.microsoft.com/office/drawing/2014/main" id="{1F9ECBC6-75B0-490A-B37D-C9127DA775EE}"/>
              </a:ext>
            </a:extLst>
          </p:cNvPr>
          <p:cNvSpPr txBox="1"/>
          <p:nvPr/>
        </p:nvSpPr>
        <p:spPr>
          <a:xfrm>
            <a:off x="4495800" y="3549115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Added to cart</a:t>
            </a:r>
          </a:p>
        </p:txBody>
      </p:sp>
      <p:sp>
        <p:nvSpPr>
          <p:cNvPr id="25" name="Month">
            <a:extLst>
              <a:ext uri="{FF2B5EF4-FFF2-40B4-BE49-F238E27FC236}">
                <a16:creationId xmlns:a16="http://schemas.microsoft.com/office/drawing/2014/main" id="{4FEA79F9-17E9-427A-A4A6-647C81F20115}"/>
              </a:ext>
            </a:extLst>
          </p:cNvPr>
          <p:cNvSpPr txBox="1"/>
          <p:nvPr/>
        </p:nvSpPr>
        <p:spPr>
          <a:xfrm>
            <a:off x="5920838" y="1120231"/>
            <a:ext cx="18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n-US" sz="1400" dirty="0"/>
              <a:t>Jun 2020</a:t>
            </a:r>
            <a:endParaRPr lang="en-US" sz="1400" b="1" dirty="0"/>
          </a:p>
        </p:txBody>
      </p:sp>
      <p:sp>
        <p:nvSpPr>
          <p:cNvPr id="26" name="!!Visitors Value">
            <a:extLst>
              <a:ext uri="{FF2B5EF4-FFF2-40B4-BE49-F238E27FC236}">
                <a16:creationId xmlns:a16="http://schemas.microsoft.com/office/drawing/2014/main" id="{F6478997-A3F1-4C5E-9FBD-9BEF3E67DF51}"/>
              </a:ext>
            </a:extLst>
          </p:cNvPr>
          <p:cNvSpPr/>
          <p:nvPr/>
        </p:nvSpPr>
        <p:spPr>
          <a:xfrm>
            <a:off x="8686800" y="171943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lang="en-US" b="1" dirty="0">
                <a:solidFill>
                  <a:schemeClr val="tx2"/>
                </a:solidFill>
              </a:rPr>
              <a:t>650</a:t>
            </a:r>
          </a:p>
        </p:txBody>
      </p:sp>
      <p:sp>
        <p:nvSpPr>
          <p:cNvPr id="27" name="!!Leads Value">
            <a:extLst>
              <a:ext uri="{FF2B5EF4-FFF2-40B4-BE49-F238E27FC236}">
                <a16:creationId xmlns:a16="http://schemas.microsoft.com/office/drawing/2014/main" id="{E46D424D-4F02-4379-8AE7-A23427B007D5}"/>
              </a:ext>
            </a:extLst>
          </p:cNvPr>
          <p:cNvSpPr/>
          <p:nvPr/>
        </p:nvSpPr>
        <p:spPr>
          <a:xfrm>
            <a:off x="8686799" y="26054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lang="en-US" b="1" dirty="0">
                <a:solidFill>
                  <a:schemeClr val="tx2"/>
                </a:solidFill>
              </a:rPr>
              <a:t>540</a:t>
            </a:r>
          </a:p>
        </p:txBody>
      </p:sp>
      <p:sp>
        <p:nvSpPr>
          <p:cNvPr id="28" name="!!Cart Value">
            <a:extLst>
              <a:ext uri="{FF2B5EF4-FFF2-40B4-BE49-F238E27FC236}">
                <a16:creationId xmlns:a16="http://schemas.microsoft.com/office/drawing/2014/main" id="{08CAC7B3-924F-4AC8-B434-5B762EC35FD2}"/>
              </a:ext>
            </a:extLst>
          </p:cNvPr>
          <p:cNvSpPr/>
          <p:nvPr/>
        </p:nvSpPr>
        <p:spPr>
          <a:xfrm>
            <a:off x="8686799" y="351389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lang="en-US" b="1">
                <a:solidFill>
                  <a:schemeClr val="tx2"/>
                </a:solidFill>
              </a:rPr>
              <a:t>200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1000">
        <p159:morph option="byObject"/>
      </p:transition>
    </mc:Choice>
    <mc:Fallback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943</TotalTime>
  <Words>65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E-commerce site performance, Apr-Jun 2020 (morph transition)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21</cp:revision>
  <dcterms:created xsi:type="dcterms:W3CDTF">2020-06-25T04:58:42Z</dcterms:created>
  <dcterms:modified xsi:type="dcterms:W3CDTF">2020-07-01T06:14:31Z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