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C1F2"/>
    <a:srgbClr val="FEC107"/>
    <a:srgbClr val="E7E8FC"/>
    <a:srgbClr val="858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0" autoAdjust="0"/>
    <p:restoredTop sz="86438"/>
  </p:normalViewPr>
  <p:slideViewPr>
    <p:cSldViewPr>
      <p:cViewPr varScale="1">
        <p:scale>
          <a:sx n="89" d="100"/>
          <a:sy n="89" d="100"/>
        </p:scale>
        <p:origin x="120" y="6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cap="all" baseline="0" dirty="0"/>
              <a:t>Snapchat is tops with American Teens</a:t>
            </a:r>
          </a:p>
        </c:rich>
      </c:tx>
      <c:layout>
        <c:manualLayout>
          <c:xMode val="edge"/>
          <c:yMode val="edge"/>
          <c:x val="0.1430685422134733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0714812992125982E-2"/>
          <c:y val="0.21639328732093024"/>
          <c:w val="0.94018796478565181"/>
          <c:h val="0.647331314113493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F8-4044-BD06-9539CE6313D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F8-4044-BD06-9539CE6313D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F8-4044-BD06-9539CE6313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9859679"/>
        <c:axId val="579393135"/>
      </c:barChart>
      <c:catAx>
        <c:axId val="57985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393135"/>
        <c:crosses val="autoZero"/>
        <c:auto val="1"/>
        <c:lblAlgn val="ctr"/>
        <c:lblOffset val="100"/>
        <c:noMultiLvlLbl val="0"/>
      </c:catAx>
      <c:valAx>
        <c:axId val="5793931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859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2519261264216975"/>
          <c:y val="0.13908851314622023"/>
          <c:w val="0.34961463801399822"/>
          <c:h val="5.00947239799204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B9C2A-7470-3441-BF28-E4636B74A154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0AFAD-4E2D-9548-AAE0-17D6FB9F2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34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556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rk Titl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D813862-0BFF-AA4D-8CF9-B6498E238808}"/>
              </a:ext>
            </a:extLst>
          </p:cNvPr>
          <p:cNvSpPr/>
          <p:nvPr userDrawn="1"/>
        </p:nvSpPr>
        <p:spPr>
          <a:xfrm>
            <a:off x="0" y="868707"/>
            <a:ext cx="4267200" cy="5455893"/>
          </a:xfrm>
          <a:prstGeom prst="rect">
            <a:avLst/>
          </a:prstGeom>
          <a:solidFill>
            <a:srgbClr val="FEC107">
              <a:alpha val="50196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EFBC02-D756-BB47-8FD8-3E568CE02430}"/>
              </a:ext>
            </a:extLst>
          </p:cNvPr>
          <p:cNvSpPr/>
          <p:nvPr userDrawn="1"/>
        </p:nvSpPr>
        <p:spPr>
          <a:xfrm>
            <a:off x="0" y="6324600"/>
            <a:ext cx="12192000" cy="549631"/>
          </a:xfrm>
          <a:prstGeom prst="rect">
            <a:avLst/>
          </a:prstGeom>
          <a:solidFill>
            <a:srgbClr val="C6C1F2">
              <a:alpha val="50196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21" name="Title Background">
            <a:extLst>
              <a:ext uri="{FF2B5EF4-FFF2-40B4-BE49-F238E27FC236}">
                <a16:creationId xmlns:a16="http://schemas.microsoft.com/office/drawing/2014/main" id="{927B5647-B8CD-492A-AB94-465418EA73FC}"/>
              </a:ext>
            </a:extLst>
          </p:cNvPr>
          <p:cNvSpPr/>
          <p:nvPr userDrawn="1"/>
        </p:nvSpPr>
        <p:spPr>
          <a:xfrm>
            <a:off x="0" y="0"/>
            <a:ext cx="12192001" cy="8687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779F9E34-5EE2-48D3-ADE4-4AE8FAC40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840" y="109536"/>
            <a:ext cx="11704320" cy="641352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Write the title like a newspaper headline. What one sentence should the audience take away?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A2B14E-C93A-454E-B590-94303B1BB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67029" y="6384569"/>
            <a:ext cx="8419971" cy="365760"/>
          </a:xfrm>
          <a:prstGeom prst="rect">
            <a:avLst/>
          </a:prstGeom>
        </p:spPr>
        <p:txBody>
          <a:bodyPr anchor="ctr"/>
          <a:lstStyle>
            <a:lvl1pPr algn="ctr">
              <a:defRPr sz="1200" b="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ACME CORP MONTHLY REVIEW</a:t>
            </a:r>
            <a:endParaRPr lang="en-US" dirty="0"/>
          </a:p>
        </p:txBody>
      </p:sp>
      <p:sp>
        <p:nvSpPr>
          <p:cNvPr id="10" name="Content Placeholder Left">
            <a:extLst>
              <a:ext uri="{FF2B5EF4-FFF2-40B4-BE49-F238E27FC236}">
                <a16:creationId xmlns:a16="http://schemas.microsoft.com/office/drawing/2014/main" id="{66456C3D-883F-473D-8FFB-6B756CA400E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43840" y="1142999"/>
            <a:ext cx="3794760" cy="512374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Primary message. Prove the headline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120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8CF8D4-1E40-40C0-AE7C-378683C3B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07671"/>
            <a:ext cx="11704320" cy="642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5E601-A40B-4B6E-B634-DF3879404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969263"/>
            <a:ext cx="11704320" cy="5307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28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83" r:id="rId2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 cap="none" baseline="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22" userDrawn="1">
          <p15:clr>
            <a:srgbClr val="F26B43"/>
          </p15:clr>
        </p15:guide>
        <p15:guide id="2" orient="horz" pos="473" userDrawn="1">
          <p15:clr>
            <a:srgbClr val="F26B43"/>
          </p15:clr>
        </p15:guide>
        <p15:guide id="3" orient="horz" pos="69" userDrawn="1">
          <p15:clr>
            <a:srgbClr val="F26B43"/>
          </p15:clr>
        </p15:guide>
        <p15:guide id="4" pos="7511" userDrawn="1">
          <p15:clr>
            <a:srgbClr val="F26B43"/>
          </p15:clr>
        </p15:guide>
        <p15:guide id="5" pos="173" userDrawn="1">
          <p15:clr>
            <a:srgbClr val="F26B43"/>
          </p15:clr>
        </p15:guide>
        <p15:guide id="6" orient="horz" pos="3954" userDrawn="1">
          <p15:clr>
            <a:srgbClr val="F26B43"/>
          </p15:clr>
        </p15:guide>
        <p15:guide id="7" orient="horz" pos="611" userDrawn="1">
          <p15:clr>
            <a:srgbClr val="F26B43"/>
          </p15:clr>
        </p15:guide>
        <p15:guide id="8" orient="horz" pos="42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ipersandler.com/3col.aspx?id=5552" TargetMode="External"/><Relationship Id="rId5" Type="http://schemas.openxmlformats.org/officeDocument/2006/relationships/hyperlink" Target="https://public.tableau.com/profile/makeover.monday#!/vizhome/MakeoverMondayWeek47/W47" TargetMode="Externa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B09ECE3-6494-C84B-9880-0C6E0E651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Chart examples</a:t>
            </a:r>
          </a:p>
        </p:txBody>
      </p:sp>
      <p:sp>
        <p:nvSpPr>
          <p:cNvPr id="4" name="Content">
            <a:extLst>
              <a:ext uri="{FF2B5EF4-FFF2-40B4-BE49-F238E27FC236}">
                <a16:creationId xmlns:a16="http://schemas.microsoft.com/office/drawing/2014/main" id="{99112B98-DD23-0047-9AD8-7E0E9C691EA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PPTXHandler lets you style update charts.</a:t>
            </a:r>
          </a:p>
          <a:p>
            <a:pPr marL="0" indent="0">
              <a:buNone/>
            </a:pPr>
            <a:r>
              <a:rPr lang="en-US" sz="1800" dirty="0"/>
              <a:t>The original data is here: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We update this with the percentage of US teens who consider the following social networks their favorite.</a:t>
            </a: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FDC82B-2947-4072-9018-55462CE05D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" y="2198552"/>
            <a:ext cx="3000794" cy="115268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BCB0F27-1327-4A4C-903D-856FC6EF11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" y="4648200"/>
            <a:ext cx="3667596" cy="865960"/>
          </a:xfrm>
          <a:prstGeom prst="rect">
            <a:avLst/>
          </a:prstGeom>
        </p:spPr>
      </p:pic>
      <p:graphicFrame>
        <p:nvGraphicFramePr>
          <p:cNvPr id="7" name="Column Chart">
            <a:extLst>
              <a:ext uri="{FF2B5EF4-FFF2-40B4-BE49-F238E27FC236}">
                <a16:creationId xmlns:a16="http://schemas.microsoft.com/office/drawing/2014/main" id="{6A5B2A46-9CA0-48C9-B328-8BA3DF6A40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5062208"/>
              </p:ext>
            </p:extLst>
          </p:nvPr>
        </p:nvGraphicFramePr>
        <p:xfrm>
          <a:off x="4632960" y="1142998"/>
          <a:ext cx="7315200" cy="4876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DADFF59-5A0A-407C-B397-BD8109F05FF3}"/>
              </a:ext>
            </a:extLst>
          </p:cNvPr>
          <p:cNvSpPr txBox="1"/>
          <p:nvPr/>
        </p:nvSpPr>
        <p:spPr>
          <a:xfrm>
            <a:off x="4800600" y="5815897"/>
            <a:ext cx="6385560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900" dirty="0"/>
              <a:t>Inspiration: </a:t>
            </a:r>
            <a:r>
              <a:rPr lang="en-US" sz="900" dirty="0">
                <a:hlinkClick r:id="rId5"/>
              </a:rPr>
              <a:t>Makeover Monday Week 47</a:t>
            </a:r>
            <a:endParaRPr lang="en-US" sz="900" dirty="0"/>
          </a:p>
          <a:p>
            <a:pPr>
              <a:spcBef>
                <a:spcPts val="300"/>
              </a:spcBef>
            </a:pPr>
            <a:r>
              <a:rPr lang="en-US" sz="900" dirty="0"/>
              <a:t>Data: </a:t>
            </a:r>
            <a:r>
              <a:rPr lang="en-US" sz="900" dirty="0">
                <a:hlinkClick r:id="rId6"/>
              </a:rPr>
              <a:t>Piper Sandler; Taking Stock with Teens</a:t>
            </a:r>
            <a:endParaRPr lang="en-US" sz="9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C7435-C584-468B-860E-FEA9BA1EEF36}"/>
              </a:ext>
            </a:extLst>
          </p:cNvPr>
          <p:cNvSpPr txBox="1"/>
          <p:nvPr/>
        </p:nvSpPr>
        <p:spPr>
          <a:xfrm>
            <a:off x="4800600" y="1447800"/>
            <a:ext cx="60975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Percentage of US teens who consider the following social networks their favorite</a:t>
            </a:r>
          </a:p>
        </p:txBody>
      </p:sp>
    </p:spTree>
    <p:extLst>
      <p:ext uri="{BB962C8B-B14F-4D97-AF65-F5344CB8AC3E}">
        <p14:creationId xmlns:p14="http://schemas.microsoft.com/office/powerpoint/2010/main" val="221700677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">
  <a:themeElements>
    <a:clrScheme name="Gramener 2020">
      <a:dk1>
        <a:sysClr val="windowText" lastClr="000000"/>
      </a:dk1>
      <a:lt1>
        <a:sysClr val="window" lastClr="FFFFFF"/>
      </a:lt1>
      <a:dk2>
        <a:srgbClr val="20186F"/>
      </a:dk2>
      <a:lt2>
        <a:srgbClr val="EEECE1"/>
      </a:lt2>
      <a:accent1>
        <a:srgbClr val="1762DB"/>
      </a:accent1>
      <a:accent2>
        <a:srgbClr val="83153E"/>
      </a:accent2>
      <a:accent3>
        <a:srgbClr val="9BBB59"/>
      </a:accent3>
      <a:accent4>
        <a:srgbClr val="784894"/>
      </a:accent4>
      <a:accent5>
        <a:srgbClr val="1599C4"/>
      </a:accent5>
      <a:accent6>
        <a:srgbClr val="D06027"/>
      </a:accent6>
      <a:hlink>
        <a:srgbClr val="8C83E4"/>
      </a:hlink>
      <a:folHlink>
        <a:srgbClr val="8C83E4"/>
      </a:folHlink>
    </a:clrScheme>
    <a:fontScheme name="Gramener 2020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effectLst>
          <a:outerShdw blurRad="190500" dist="254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b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amener_v2.0.potx" id="{A8024620-D5B8-4322-9521-07A719F16BD9}" vid="{245F4BA5-143E-437C-BC2C-D311A43415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Gramener</Template>
  <TotalTime>1033</TotalTime>
  <Words>66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Gramener</vt:lpstr>
      <vt:lpstr>Chart 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Wipe</dc:title>
  <dc:creator>Rasagy Sharma</dc:creator>
  <cp:lastModifiedBy>S Anand</cp:lastModifiedBy>
  <cp:revision>37</cp:revision>
  <dcterms:created xsi:type="dcterms:W3CDTF">2020-06-25T04:58:42Z</dcterms:created>
  <dcterms:modified xsi:type="dcterms:W3CDTF">2020-08-01T05:26:15Z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1742979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</Properties>
</file>