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C1F2"/>
    <a:srgbClr val="FEC107"/>
    <a:srgbClr val="E7E8FC"/>
    <a:srgbClr val="858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399" autoAdjust="0"/>
    <p:restoredTop sz="86438"/>
  </p:normalViewPr>
  <p:slideViewPr>
    <p:cSldViewPr>
      <p:cViewPr varScale="1">
        <p:scale>
          <a:sx n="49" d="100"/>
          <a:sy n="49" d="100"/>
        </p:scale>
        <p:origin x="60" y="14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B9C2A-7470-3441-BF28-E4636B74A154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0AFAD-4E2D-9548-AAE0-17D6FB9F2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34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556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8CF8D4-1E40-40C0-AE7C-378683C3B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07671"/>
            <a:ext cx="11704320" cy="642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5E601-A40B-4B6E-B634-DF3879404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" y="969263"/>
            <a:ext cx="11704320" cy="5307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28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 cap="none" baseline="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22" userDrawn="1">
          <p15:clr>
            <a:srgbClr val="F26B43"/>
          </p15:clr>
        </p15:guide>
        <p15:guide id="2" orient="horz" pos="473" userDrawn="1">
          <p15:clr>
            <a:srgbClr val="F26B43"/>
          </p15:clr>
        </p15:guide>
        <p15:guide id="3" orient="horz" pos="69" userDrawn="1">
          <p15:clr>
            <a:srgbClr val="F26B43"/>
          </p15:clr>
        </p15:guide>
        <p15:guide id="4" pos="7511" userDrawn="1">
          <p15:clr>
            <a:srgbClr val="F26B43"/>
          </p15:clr>
        </p15:guide>
        <p15:guide id="5" pos="173" userDrawn="1">
          <p15:clr>
            <a:srgbClr val="F26B43"/>
          </p15:clr>
        </p15:guide>
        <p15:guide id="6" orient="horz" pos="3954" userDrawn="1">
          <p15:clr>
            <a:srgbClr val="F26B43"/>
          </p15:clr>
        </p15:guide>
        <p15:guide id="7" orient="horz" pos="611" userDrawn="1">
          <p15:clr>
            <a:srgbClr val="F26B43"/>
          </p15:clr>
        </p15:guide>
        <p15:guide id="8" orient="horz" pos="42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verse.harvard.edu/dataset.xhtml?persistentId=doi:10.7910/DVN/42MVD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cap="small" dirty="0"/>
              <a:t>US Election: Winning Parties by Margin</a:t>
            </a:r>
          </a:p>
        </p:txBody>
      </p:sp>
      <p:sp>
        <p:nvSpPr>
          <p:cNvPr id="4" name="Year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2954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YEAR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609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map shows the party that won the elections in each state – Democrats in blue, Republicans in red.</a:t>
            </a:r>
          </a:p>
          <a:p>
            <a:pPr algn="ctr"/>
            <a:r>
              <a:rPr lang="en-US" sz="900" dirty="0"/>
              <a:t>Darker colors indicate higher 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MIT Election Lab</a:t>
            </a:r>
            <a:r>
              <a:rPr lang="en-US" sz="900" dirty="0"/>
              <a:t>. Data updated: </a:t>
            </a:r>
            <a:r>
              <a:rPr lang="en-US" sz="900" b="1" dirty="0"/>
              <a:t>13 January 2021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https://dataverse.harvard.edu/dataset.xhtml?persistentId=doi:10.7910/DVN/42MVDX</a:t>
            </a:r>
            <a:endParaRPr lang="en-US" sz="900" dirty="0"/>
          </a:p>
        </p:txBody>
      </p:sp>
      <p:sp>
        <p:nvSpPr>
          <p:cNvPr id="7" name="WA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709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WA</a:t>
            </a:r>
          </a:p>
        </p:txBody>
      </p:sp>
      <p:sp>
        <p:nvSpPr>
          <p:cNvPr id="8" name="OR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166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OR</a:t>
            </a:r>
          </a:p>
        </p:txBody>
      </p:sp>
      <p:sp>
        <p:nvSpPr>
          <p:cNvPr id="9" name="CA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623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CA</a:t>
            </a:r>
          </a:p>
        </p:txBody>
      </p:sp>
      <p:sp>
        <p:nvSpPr>
          <p:cNvPr id="12" name="HI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4995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HI</a:t>
            </a:r>
          </a:p>
        </p:txBody>
      </p:sp>
      <p:sp>
        <p:nvSpPr>
          <p:cNvPr id="14" name="ID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709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ID</a:t>
            </a:r>
          </a:p>
        </p:txBody>
      </p:sp>
      <p:sp>
        <p:nvSpPr>
          <p:cNvPr id="15" name="NV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166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NV</a:t>
            </a:r>
          </a:p>
        </p:txBody>
      </p:sp>
      <p:sp>
        <p:nvSpPr>
          <p:cNvPr id="16" name="UT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623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UT</a:t>
            </a:r>
          </a:p>
        </p:txBody>
      </p:sp>
      <p:sp>
        <p:nvSpPr>
          <p:cNvPr id="17" name="AZ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080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AZ</a:t>
            </a:r>
          </a:p>
        </p:txBody>
      </p:sp>
      <p:sp>
        <p:nvSpPr>
          <p:cNvPr id="21" name="MT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709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MT</a:t>
            </a:r>
          </a:p>
        </p:txBody>
      </p:sp>
      <p:sp>
        <p:nvSpPr>
          <p:cNvPr id="22" name="WY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166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WY</a:t>
            </a:r>
          </a:p>
        </p:txBody>
      </p:sp>
      <p:sp>
        <p:nvSpPr>
          <p:cNvPr id="23" name="CO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623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CO</a:t>
            </a:r>
          </a:p>
        </p:txBody>
      </p:sp>
      <p:sp>
        <p:nvSpPr>
          <p:cNvPr id="24" name="NM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080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NM</a:t>
            </a:r>
          </a:p>
        </p:txBody>
      </p:sp>
      <p:sp>
        <p:nvSpPr>
          <p:cNvPr id="28" name="ND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709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ND</a:t>
            </a:r>
          </a:p>
        </p:txBody>
      </p:sp>
      <p:sp>
        <p:nvSpPr>
          <p:cNvPr id="29" name="SD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166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SD</a:t>
            </a:r>
          </a:p>
        </p:txBody>
      </p:sp>
      <p:sp>
        <p:nvSpPr>
          <p:cNvPr id="30" name="NE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623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NE</a:t>
            </a:r>
          </a:p>
        </p:txBody>
      </p:sp>
      <p:sp>
        <p:nvSpPr>
          <p:cNvPr id="31" name="KS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080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KS</a:t>
            </a:r>
          </a:p>
        </p:txBody>
      </p:sp>
      <p:sp>
        <p:nvSpPr>
          <p:cNvPr id="32" name="OK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537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OK</a:t>
            </a:r>
          </a:p>
        </p:txBody>
      </p:sp>
      <p:sp>
        <p:nvSpPr>
          <p:cNvPr id="35" name="MN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709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MN</a:t>
            </a:r>
          </a:p>
        </p:txBody>
      </p:sp>
      <p:sp>
        <p:nvSpPr>
          <p:cNvPr id="36" name="IA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166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IA</a:t>
            </a:r>
          </a:p>
        </p:txBody>
      </p:sp>
      <p:sp>
        <p:nvSpPr>
          <p:cNvPr id="37" name="MO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623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MO</a:t>
            </a:r>
          </a:p>
        </p:txBody>
      </p:sp>
      <p:sp>
        <p:nvSpPr>
          <p:cNvPr id="38" name="AR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080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AR</a:t>
            </a:r>
          </a:p>
        </p:txBody>
      </p:sp>
      <p:sp>
        <p:nvSpPr>
          <p:cNvPr id="39" name="LA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537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LA</a:t>
            </a:r>
          </a:p>
        </p:txBody>
      </p:sp>
      <p:sp>
        <p:nvSpPr>
          <p:cNvPr id="40" name="TX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4995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TX</a:t>
            </a:r>
          </a:p>
        </p:txBody>
      </p:sp>
      <p:sp>
        <p:nvSpPr>
          <p:cNvPr id="42" name="IL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709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IL</a:t>
            </a:r>
          </a:p>
        </p:txBody>
      </p:sp>
      <p:sp>
        <p:nvSpPr>
          <p:cNvPr id="43" name="IN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166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IN</a:t>
            </a:r>
          </a:p>
        </p:txBody>
      </p:sp>
      <p:sp>
        <p:nvSpPr>
          <p:cNvPr id="44" name="KY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623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KY</a:t>
            </a:r>
          </a:p>
        </p:txBody>
      </p:sp>
      <p:sp>
        <p:nvSpPr>
          <p:cNvPr id="45" name="TN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080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TN</a:t>
            </a:r>
          </a:p>
        </p:txBody>
      </p:sp>
      <p:sp>
        <p:nvSpPr>
          <p:cNvPr id="46" name="MS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537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MS</a:t>
            </a:r>
          </a:p>
        </p:txBody>
      </p:sp>
      <p:sp>
        <p:nvSpPr>
          <p:cNvPr id="49" name="WI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709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WI</a:t>
            </a:r>
          </a:p>
        </p:txBody>
      </p:sp>
      <p:sp>
        <p:nvSpPr>
          <p:cNvPr id="50" name="OH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166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OH</a:t>
            </a:r>
          </a:p>
        </p:txBody>
      </p:sp>
      <p:sp>
        <p:nvSpPr>
          <p:cNvPr id="51" name="WV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623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WV</a:t>
            </a:r>
          </a:p>
        </p:txBody>
      </p:sp>
      <p:sp>
        <p:nvSpPr>
          <p:cNvPr id="52" name="NC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080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NC</a:t>
            </a:r>
          </a:p>
        </p:txBody>
      </p:sp>
      <p:sp>
        <p:nvSpPr>
          <p:cNvPr id="53" name="AL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537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AL</a:t>
            </a:r>
          </a:p>
        </p:txBody>
      </p:sp>
      <p:sp>
        <p:nvSpPr>
          <p:cNvPr id="56" name="MI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709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MI</a:t>
            </a:r>
          </a:p>
        </p:txBody>
      </p:sp>
      <p:sp>
        <p:nvSpPr>
          <p:cNvPr id="57" name="PA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166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PA</a:t>
            </a:r>
          </a:p>
        </p:txBody>
      </p:sp>
      <p:sp>
        <p:nvSpPr>
          <p:cNvPr id="58" name="VA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623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VA</a:t>
            </a:r>
          </a:p>
        </p:txBody>
      </p:sp>
      <p:sp>
        <p:nvSpPr>
          <p:cNvPr id="59" name="SC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080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SC</a:t>
            </a:r>
          </a:p>
        </p:txBody>
      </p:sp>
      <p:sp>
        <p:nvSpPr>
          <p:cNvPr id="60" name="GA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537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GA</a:t>
            </a:r>
          </a:p>
        </p:txBody>
      </p:sp>
      <p:sp>
        <p:nvSpPr>
          <p:cNvPr id="63" name="NY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709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NY</a:t>
            </a:r>
          </a:p>
        </p:txBody>
      </p:sp>
      <p:sp>
        <p:nvSpPr>
          <p:cNvPr id="64" name="NJ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166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NJ</a:t>
            </a:r>
          </a:p>
        </p:txBody>
      </p:sp>
      <p:sp>
        <p:nvSpPr>
          <p:cNvPr id="65" name="MD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623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MD</a:t>
            </a:r>
          </a:p>
        </p:txBody>
      </p:sp>
      <p:sp>
        <p:nvSpPr>
          <p:cNvPr id="66" name="DC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080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DC</a:t>
            </a:r>
          </a:p>
        </p:txBody>
      </p:sp>
      <p:sp>
        <p:nvSpPr>
          <p:cNvPr id="68" name="FL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4995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FL</a:t>
            </a:r>
          </a:p>
        </p:txBody>
      </p:sp>
      <p:sp>
        <p:nvSpPr>
          <p:cNvPr id="70" name="RI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709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RI</a:t>
            </a:r>
          </a:p>
        </p:txBody>
      </p:sp>
      <p:sp>
        <p:nvSpPr>
          <p:cNvPr id="71" name="CT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166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CT</a:t>
            </a:r>
          </a:p>
        </p:txBody>
      </p:sp>
      <p:sp>
        <p:nvSpPr>
          <p:cNvPr id="72" name="DE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623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DE</a:t>
            </a:r>
          </a:p>
        </p:txBody>
      </p:sp>
      <p:sp>
        <p:nvSpPr>
          <p:cNvPr id="76" name="VT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251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/>
              <a:t>VT</a:t>
            </a:r>
            <a:endParaRPr lang="en-US" sz="1050" b="1" dirty="0"/>
          </a:p>
        </p:txBody>
      </p:sp>
      <p:sp>
        <p:nvSpPr>
          <p:cNvPr id="77" name="MA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709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MA</a:t>
            </a:r>
          </a:p>
        </p:txBody>
      </p:sp>
      <p:sp>
        <p:nvSpPr>
          <p:cNvPr id="83" name="NH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251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NH</a:t>
            </a:r>
          </a:p>
        </p:txBody>
      </p:sp>
      <p:sp>
        <p:nvSpPr>
          <p:cNvPr id="87" name="AK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251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AK</a:t>
            </a:r>
          </a:p>
        </p:txBody>
      </p:sp>
      <p:sp>
        <p:nvSpPr>
          <p:cNvPr id="88" name="ME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1794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ME</a:t>
            </a:r>
          </a:p>
        </p:txBody>
      </p:sp>
      <p:sp>
        <p:nvSpPr>
          <p:cNvPr id="10" name="Dem-0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670055"/>
            <a:ext cx="162886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670055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0%</a:t>
            </a:r>
          </a:p>
        </p:txBody>
      </p:sp>
      <p:sp>
        <p:nvSpPr>
          <p:cNvPr id="75" name="Dem-10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4866299"/>
            <a:ext cx="162886" cy="18288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4866299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10%</a:t>
            </a:r>
          </a:p>
        </p:txBody>
      </p:sp>
      <p:sp>
        <p:nvSpPr>
          <p:cNvPr id="80" name="Dem-20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062543"/>
            <a:ext cx="162886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062543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20%</a:t>
            </a:r>
          </a:p>
        </p:txBody>
      </p:sp>
      <p:sp>
        <p:nvSpPr>
          <p:cNvPr id="84" name="Dem-50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258788"/>
            <a:ext cx="162886" cy="182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258788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50%</a:t>
            </a:r>
          </a:p>
        </p:txBody>
      </p:sp>
      <p:sp>
        <p:nvSpPr>
          <p:cNvPr id="67" name="Rep-0">
            <a:extLst>
              <a:ext uri="{FF2B5EF4-FFF2-40B4-BE49-F238E27FC236}">
                <a16:creationId xmlns:a16="http://schemas.microsoft.com/office/drawing/2014/main" id="{DD4EE8FB-3D6E-44D4-9482-4BC3B5E4E695}"/>
              </a:ext>
            </a:extLst>
          </p:cNvPr>
          <p:cNvSpPr/>
          <p:nvPr/>
        </p:nvSpPr>
        <p:spPr>
          <a:xfrm>
            <a:off x="9423982" y="4670055"/>
            <a:ext cx="162886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69" name="Legend Text">
            <a:extLst>
              <a:ext uri="{FF2B5EF4-FFF2-40B4-BE49-F238E27FC236}">
                <a16:creationId xmlns:a16="http://schemas.microsoft.com/office/drawing/2014/main" id="{C3E1BFCE-242B-4357-879F-6A8D1005756A}"/>
              </a:ext>
            </a:extLst>
          </p:cNvPr>
          <p:cNvSpPr txBox="1"/>
          <p:nvPr/>
        </p:nvSpPr>
        <p:spPr>
          <a:xfrm>
            <a:off x="9586868" y="4670055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0%</a:t>
            </a:r>
          </a:p>
        </p:txBody>
      </p:sp>
      <p:sp>
        <p:nvSpPr>
          <p:cNvPr id="73" name="Rep-10">
            <a:extLst>
              <a:ext uri="{FF2B5EF4-FFF2-40B4-BE49-F238E27FC236}">
                <a16:creationId xmlns:a16="http://schemas.microsoft.com/office/drawing/2014/main" id="{922000E2-5592-4C34-9643-178AD38EC29A}"/>
              </a:ext>
            </a:extLst>
          </p:cNvPr>
          <p:cNvSpPr/>
          <p:nvPr/>
        </p:nvSpPr>
        <p:spPr>
          <a:xfrm>
            <a:off x="9423982" y="4866299"/>
            <a:ext cx="162886" cy="18288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4" name="Legend Text">
            <a:extLst>
              <a:ext uri="{FF2B5EF4-FFF2-40B4-BE49-F238E27FC236}">
                <a16:creationId xmlns:a16="http://schemas.microsoft.com/office/drawing/2014/main" id="{E90D7F81-A2C1-4784-B9B6-962B2298ECF8}"/>
              </a:ext>
            </a:extLst>
          </p:cNvPr>
          <p:cNvSpPr txBox="1"/>
          <p:nvPr/>
        </p:nvSpPr>
        <p:spPr>
          <a:xfrm>
            <a:off x="9586868" y="4866299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10%</a:t>
            </a:r>
          </a:p>
        </p:txBody>
      </p:sp>
      <p:sp>
        <p:nvSpPr>
          <p:cNvPr id="79" name="Rep-20">
            <a:extLst>
              <a:ext uri="{FF2B5EF4-FFF2-40B4-BE49-F238E27FC236}">
                <a16:creationId xmlns:a16="http://schemas.microsoft.com/office/drawing/2014/main" id="{EB0D2EB2-5DC4-45F3-926A-43F1E6E7820B}"/>
              </a:ext>
            </a:extLst>
          </p:cNvPr>
          <p:cNvSpPr/>
          <p:nvPr/>
        </p:nvSpPr>
        <p:spPr>
          <a:xfrm>
            <a:off x="9423982" y="5062543"/>
            <a:ext cx="162886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2" name="Legend Text">
            <a:extLst>
              <a:ext uri="{FF2B5EF4-FFF2-40B4-BE49-F238E27FC236}">
                <a16:creationId xmlns:a16="http://schemas.microsoft.com/office/drawing/2014/main" id="{FB01B465-F9FA-47E9-865E-30E70E0F0E2E}"/>
              </a:ext>
            </a:extLst>
          </p:cNvPr>
          <p:cNvSpPr txBox="1"/>
          <p:nvPr/>
        </p:nvSpPr>
        <p:spPr>
          <a:xfrm>
            <a:off x="9586868" y="5062543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20%</a:t>
            </a:r>
          </a:p>
        </p:txBody>
      </p:sp>
      <p:sp>
        <p:nvSpPr>
          <p:cNvPr id="86" name="Rep-50">
            <a:extLst>
              <a:ext uri="{FF2B5EF4-FFF2-40B4-BE49-F238E27FC236}">
                <a16:creationId xmlns:a16="http://schemas.microsoft.com/office/drawing/2014/main" id="{60CDB307-FE44-4144-8583-5F8292F4D710}"/>
              </a:ext>
            </a:extLst>
          </p:cNvPr>
          <p:cNvSpPr/>
          <p:nvPr/>
        </p:nvSpPr>
        <p:spPr>
          <a:xfrm>
            <a:off x="9423982" y="5258788"/>
            <a:ext cx="162886" cy="182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9" name="Legend Text">
            <a:extLst>
              <a:ext uri="{FF2B5EF4-FFF2-40B4-BE49-F238E27FC236}">
                <a16:creationId xmlns:a16="http://schemas.microsoft.com/office/drawing/2014/main" id="{716A9865-FE9A-4153-B475-D4FE3958D126}"/>
              </a:ext>
            </a:extLst>
          </p:cNvPr>
          <p:cNvSpPr txBox="1"/>
          <p:nvPr/>
        </p:nvSpPr>
        <p:spPr>
          <a:xfrm>
            <a:off x="9586868" y="5258788"/>
            <a:ext cx="4572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50%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C2BA93-56E3-402C-8AD8-2B0DC838E135}"/>
              </a:ext>
            </a:extLst>
          </p:cNvPr>
          <p:cNvSpPr txBox="1"/>
          <p:nvPr/>
        </p:nvSpPr>
        <p:spPr>
          <a:xfrm>
            <a:off x="8369766" y="4433286"/>
            <a:ext cx="7724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Democratic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B8FEC8D-F946-4731-93DA-82B007B37557}"/>
              </a:ext>
            </a:extLst>
          </p:cNvPr>
          <p:cNvSpPr txBox="1"/>
          <p:nvPr/>
        </p:nvSpPr>
        <p:spPr>
          <a:xfrm>
            <a:off x="9330305" y="4433286"/>
            <a:ext cx="7724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Republican</a:t>
            </a:r>
          </a:p>
        </p:txBody>
      </p:sp>
    </p:spTree>
    <p:extLst>
      <p:ext uri="{BB962C8B-B14F-4D97-AF65-F5344CB8AC3E}">
        <p14:creationId xmlns:p14="http://schemas.microsoft.com/office/powerpoint/2010/main" val="1768427388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">
  <a:themeElements>
    <a:clrScheme name="Gramener 2020">
      <a:dk1>
        <a:sysClr val="windowText" lastClr="000000"/>
      </a:dk1>
      <a:lt1>
        <a:sysClr val="window" lastClr="FFFFFF"/>
      </a:lt1>
      <a:dk2>
        <a:srgbClr val="20186F"/>
      </a:dk2>
      <a:lt2>
        <a:srgbClr val="EEECE1"/>
      </a:lt2>
      <a:accent1>
        <a:srgbClr val="1762DB"/>
      </a:accent1>
      <a:accent2>
        <a:srgbClr val="83153E"/>
      </a:accent2>
      <a:accent3>
        <a:srgbClr val="9BBB59"/>
      </a:accent3>
      <a:accent4>
        <a:srgbClr val="784894"/>
      </a:accent4>
      <a:accent5>
        <a:srgbClr val="1599C4"/>
      </a:accent5>
      <a:accent6>
        <a:srgbClr val="D06027"/>
      </a:accent6>
      <a:hlink>
        <a:srgbClr val="8C83E4"/>
      </a:hlink>
      <a:folHlink>
        <a:srgbClr val="8C83E4"/>
      </a:folHlink>
    </a:clrScheme>
    <a:fontScheme name="Gramener 2020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effectLst>
          <a:outerShdw blurRad="190500" dist="254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b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amener_v2.0.potx" id="{A8024620-D5B8-4322-9521-07A719F16BD9}" vid="{245F4BA5-143E-437C-BC2C-D311A43415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Gramener</Template>
  <TotalTime>1310</TotalTime>
  <Words>138</Words>
  <Application>Microsoft Office PowerPoint</Application>
  <PresentationFormat>Widescreen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Gramener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Wipe</dc:title>
  <dc:creator>Rasagy Sharma</dc:creator>
  <cp:lastModifiedBy>Anand S</cp:lastModifiedBy>
  <cp:revision>39</cp:revision>
  <dcterms:created xsi:type="dcterms:W3CDTF">2020-06-25T04:58:42Z</dcterms:created>
  <dcterms:modified xsi:type="dcterms:W3CDTF">2021-11-11T10:59:20Z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1742979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S8.2.3</vt:lpwstr>
  </property>
</Properties>
</file>