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C1F2"/>
    <a:srgbClr val="FEC107"/>
    <a:srgbClr val="E7E8FC"/>
    <a:srgbClr val="858B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0399" autoAdjust="0"/>
    <p:restoredTop sz="86438"/>
  </p:normalViewPr>
  <p:slideViewPr>
    <p:cSldViewPr>
      <p:cViewPr varScale="1">
        <p:scale>
          <a:sx n="114" d="100"/>
          <a:sy n="114" d="100"/>
        </p:scale>
        <p:origin x="468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1980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B9C2A-7470-3441-BF28-E4636B74A154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50AFAD-4E2D-9548-AAE0-17D6FB9F2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334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5562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8CF8D4-1E40-40C0-AE7C-378683C3B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40" y="107671"/>
            <a:ext cx="11704320" cy="642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5E601-A40B-4B6E-B634-DF38794040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3840" y="969263"/>
            <a:ext cx="11704320" cy="5307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28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1" kern="1200" cap="none" baseline="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22" userDrawn="1">
          <p15:clr>
            <a:srgbClr val="F26B43"/>
          </p15:clr>
        </p15:guide>
        <p15:guide id="2" orient="horz" pos="473" userDrawn="1">
          <p15:clr>
            <a:srgbClr val="F26B43"/>
          </p15:clr>
        </p15:guide>
        <p15:guide id="3" orient="horz" pos="69" userDrawn="1">
          <p15:clr>
            <a:srgbClr val="F26B43"/>
          </p15:clr>
        </p15:guide>
        <p15:guide id="4" pos="7511" userDrawn="1">
          <p15:clr>
            <a:srgbClr val="F26B43"/>
          </p15:clr>
        </p15:guide>
        <p15:guide id="5" pos="173" userDrawn="1">
          <p15:clr>
            <a:srgbClr val="F26B43"/>
          </p15:clr>
        </p15:guide>
        <p15:guide id="6" orient="horz" pos="3954" userDrawn="1">
          <p15:clr>
            <a:srgbClr val="F26B43"/>
          </p15:clr>
        </p15:guide>
        <p15:guide id="7" orient="horz" pos="611" userDrawn="1">
          <p15:clr>
            <a:srgbClr val="F26B43"/>
          </p15:clr>
        </p15:guide>
        <p15:guide id="8" orient="horz" pos="425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9E5A857-C825-4D91-A853-7D93C322B9FE}"/>
              </a:ext>
            </a:extLst>
          </p:cNvPr>
          <p:cNvSpPr txBox="1"/>
          <p:nvPr/>
        </p:nvSpPr>
        <p:spPr>
          <a:xfrm>
            <a:off x="3238500" y="76200"/>
            <a:ext cx="571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cap="all" dirty="0">
                <a:latin typeface="Inconsolata" panose="00000509000000000000" pitchFamily="49" charset="0"/>
              </a:rPr>
              <a:t>10 leading causes of death by age</a:t>
            </a:r>
          </a:p>
        </p:txBody>
      </p:sp>
      <p:sp>
        <p:nvSpPr>
          <p:cNvPr id="67" name="Subtitle">
            <a:extLst>
              <a:ext uri="{FF2B5EF4-FFF2-40B4-BE49-F238E27FC236}">
                <a16:creationId xmlns:a16="http://schemas.microsoft.com/office/drawing/2014/main" id="{A740ED13-53D3-47C6-A12B-1DDCBB70A737}"/>
              </a:ext>
            </a:extLst>
          </p:cNvPr>
          <p:cNvSpPr txBox="1"/>
          <p:nvPr/>
        </p:nvSpPr>
        <p:spPr>
          <a:xfrm>
            <a:off x="3048699" y="537865"/>
            <a:ext cx="609460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n-US" sz="1200" b="0" i="1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Watch how they changed from 1999 through 2016.</a:t>
            </a:r>
          </a:p>
        </p:txBody>
      </p:sp>
      <p:sp>
        <p:nvSpPr>
          <p:cNvPr id="69" name="Year">
            <a:extLst>
              <a:ext uri="{FF2B5EF4-FFF2-40B4-BE49-F238E27FC236}">
                <a16:creationId xmlns:a16="http://schemas.microsoft.com/office/drawing/2014/main" id="{36EB67C7-0952-4B7C-93C2-7575DDCE90B6}"/>
              </a:ext>
            </a:extLst>
          </p:cNvPr>
          <p:cNvSpPr txBox="1"/>
          <p:nvPr/>
        </p:nvSpPr>
        <p:spPr>
          <a:xfrm>
            <a:off x="3733800" y="723900"/>
            <a:ext cx="472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cap="all" dirty="0">
                <a:latin typeface="Inconsolata" panose="00000509000000000000" pitchFamily="49" charset="0"/>
              </a:rPr>
              <a:t>Year</a:t>
            </a:r>
          </a:p>
        </p:txBody>
      </p:sp>
      <p:sp>
        <p:nvSpPr>
          <p:cNvPr id="18" name="Cause">
            <a:extLst>
              <a:ext uri="{FF2B5EF4-FFF2-40B4-BE49-F238E27FC236}">
                <a16:creationId xmlns:a16="http://schemas.microsoft.com/office/drawing/2014/main" id="{C8B6EB0E-4607-4386-BA09-3F5002CC22A0}"/>
              </a:ext>
            </a:extLst>
          </p:cNvPr>
          <p:cNvSpPr/>
          <p:nvPr/>
        </p:nvSpPr>
        <p:spPr>
          <a:xfrm>
            <a:off x="762000" y="1694853"/>
            <a:ext cx="868680" cy="4114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" tIns="18288" rIns="27432" bIns="18288" rtlCol="0" anchor="t"/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1"/>
                </a:solidFill>
                <a:latin typeface="Inconsolata" panose="00000509000000000000" pitchFamily="49" charset="0"/>
              </a:rPr>
              <a:t>Cause</a:t>
            </a:r>
          </a:p>
        </p:txBody>
      </p:sp>
      <p:sp>
        <p:nvSpPr>
          <p:cNvPr id="116" name="Age">
            <a:extLst>
              <a:ext uri="{FF2B5EF4-FFF2-40B4-BE49-F238E27FC236}">
                <a16:creationId xmlns:a16="http://schemas.microsoft.com/office/drawing/2014/main" id="{E78C77B1-9E39-4F85-A96D-F6AD40FD3995}"/>
              </a:ext>
            </a:extLst>
          </p:cNvPr>
          <p:cNvSpPr/>
          <p:nvPr/>
        </p:nvSpPr>
        <p:spPr>
          <a:xfrm>
            <a:off x="762000" y="1417854"/>
            <a:ext cx="868680" cy="22860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" tIns="18288" rIns="27432" bIns="18288" rtlCol="0" anchor="ctr"/>
          <a:lstStyle/>
          <a:p>
            <a:pPr algn="ctr">
              <a:lnSpc>
                <a:spcPct val="90000"/>
              </a:lnSpc>
            </a:pPr>
            <a:r>
              <a:rPr lang="en-US" sz="1200" dirty="0">
                <a:solidFill>
                  <a:schemeClr val="tx1"/>
                </a:solidFill>
                <a:latin typeface="Inconsolata" panose="00000509000000000000" pitchFamily="49" charset="0"/>
              </a:rPr>
              <a:t>Age</a:t>
            </a:r>
          </a:p>
        </p:txBody>
      </p:sp>
      <p:sp>
        <p:nvSpPr>
          <p:cNvPr id="128" name="Rank">
            <a:extLst>
              <a:ext uri="{FF2B5EF4-FFF2-40B4-BE49-F238E27FC236}">
                <a16:creationId xmlns:a16="http://schemas.microsoft.com/office/drawing/2014/main" id="{20C97B16-166C-46CF-B4EF-1D9434D2FAC0}"/>
              </a:ext>
            </a:extLst>
          </p:cNvPr>
          <p:cNvSpPr/>
          <p:nvPr/>
        </p:nvSpPr>
        <p:spPr>
          <a:xfrm>
            <a:off x="152400" y="1694853"/>
            <a:ext cx="457200" cy="41148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" tIns="18288" rIns="27432" bIns="18288" rtlCol="0" anchor="ctr"/>
          <a:lstStyle/>
          <a:p>
            <a:pPr algn="r"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  <a:latin typeface="Inconsolata" panose="00000509000000000000" pitchFamily="49" charset="0"/>
              </a:rPr>
              <a:t>Rank</a:t>
            </a:r>
          </a:p>
        </p:txBody>
      </p:sp>
      <p:sp>
        <p:nvSpPr>
          <p:cNvPr id="8" name="Legend">
            <a:extLst>
              <a:ext uri="{FF2B5EF4-FFF2-40B4-BE49-F238E27FC236}">
                <a16:creationId xmlns:a16="http://schemas.microsoft.com/office/drawing/2014/main" id="{DB3104AF-619C-4AE5-A971-550702A1AA87}"/>
              </a:ext>
            </a:extLst>
          </p:cNvPr>
          <p:cNvSpPr txBox="1"/>
          <p:nvPr/>
        </p:nvSpPr>
        <p:spPr>
          <a:xfrm>
            <a:off x="4998720" y="6230779"/>
            <a:ext cx="2194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Inconsolata" panose="00000509000000000000" pitchFamily="49" charset="0"/>
              </a:rPr>
              <a:t>Per 100,000 people in age group</a:t>
            </a:r>
          </a:p>
        </p:txBody>
      </p:sp>
      <p:grpSp>
        <p:nvGrpSpPr>
          <p:cNvPr id="9" name="Legend">
            <a:extLst>
              <a:ext uri="{FF2B5EF4-FFF2-40B4-BE49-F238E27FC236}">
                <a16:creationId xmlns:a16="http://schemas.microsoft.com/office/drawing/2014/main" id="{57C1568A-E633-40AC-81F6-06D25176A72B}"/>
              </a:ext>
            </a:extLst>
          </p:cNvPr>
          <p:cNvGrpSpPr/>
          <p:nvPr/>
        </p:nvGrpSpPr>
        <p:grpSpPr>
          <a:xfrm>
            <a:off x="4998720" y="6477000"/>
            <a:ext cx="2194560" cy="91440"/>
            <a:chOff x="5105400" y="6477000"/>
            <a:chExt cx="1371600" cy="9144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EAF00C8-A8ED-4ECC-85AD-ACBBE996A071}"/>
                </a:ext>
              </a:extLst>
            </p:cNvPr>
            <p:cNvSpPr/>
            <p:nvPr/>
          </p:nvSpPr>
          <p:spPr>
            <a:xfrm>
              <a:off x="5105400" y="6477000"/>
              <a:ext cx="228600" cy="91440"/>
            </a:xfrm>
            <a:prstGeom prst="rect">
              <a:avLst/>
            </a:prstGeom>
            <a:solidFill>
              <a:srgbClr val="F0F0F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D992303-9B1C-4478-B0CA-EE3DD2E9C0BD}"/>
                </a:ext>
              </a:extLst>
            </p:cNvPr>
            <p:cNvSpPr/>
            <p:nvPr/>
          </p:nvSpPr>
          <p:spPr>
            <a:xfrm>
              <a:off x="5334000" y="6477000"/>
              <a:ext cx="228600" cy="91440"/>
            </a:xfrm>
            <a:prstGeom prst="rect">
              <a:avLst/>
            </a:prstGeom>
            <a:solidFill>
              <a:srgbClr val="D4D4DD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F5409AB-B1D2-4D8E-B060-600E7D2B99D1}"/>
                </a:ext>
              </a:extLst>
            </p:cNvPr>
            <p:cNvSpPr/>
            <p:nvPr/>
          </p:nvSpPr>
          <p:spPr>
            <a:xfrm>
              <a:off x="5562600" y="6477000"/>
              <a:ext cx="228600" cy="91440"/>
            </a:xfrm>
            <a:prstGeom prst="rect">
              <a:avLst/>
            </a:prstGeom>
            <a:solidFill>
              <a:srgbClr val="C6B9C9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F444DBE-02F7-4077-B06C-B415B9A1215F}"/>
                </a:ext>
              </a:extLst>
            </p:cNvPr>
            <p:cNvSpPr/>
            <p:nvPr/>
          </p:nvSpPr>
          <p:spPr>
            <a:xfrm>
              <a:off x="5791200" y="6477000"/>
              <a:ext cx="228600" cy="91440"/>
            </a:xfrm>
            <a:prstGeom prst="rect">
              <a:avLst/>
            </a:prstGeom>
            <a:solidFill>
              <a:srgbClr val="BA9CB3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23DE44D-F4BD-4B53-82F0-9A721D7933D8}"/>
                </a:ext>
              </a:extLst>
            </p:cNvPr>
            <p:cNvSpPr/>
            <p:nvPr/>
          </p:nvSpPr>
          <p:spPr>
            <a:xfrm>
              <a:off x="6019800" y="6477000"/>
              <a:ext cx="228600" cy="91440"/>
            </a:xfrm>
            <a:prstGeom prst="rect">
              <a:avLst/>
            </a:prstGeom>
            <a:solidFill>
              <a:srgbClr val="B67B9A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2196C51-A715-4B01-9C7D-BDE0A4338569}"/>
                </a:ext>
              </a:extLst>
            </p:cNvPr>
            <p:cNvSpPr/>
            <p:nvPr/>
          </p:nvSpPr>
          <p:spPr>
            <a:xfrm>
              <a:off x="6248400" y="6477000"/>
              <a:ext cx="228600" cy="91440"/>
            </a:xfrm>
            <a:prstGeom prst="rect">
              <a:avLst/>
            </a:prstGeom>
            <a:solidFill>
              <a:srgbClr val="CA4471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/>
            </a:p>
          </p:txBody>
        </p:sp>
      </p:grpSp>
      <p:sp>
        <p:nvSpPr>
          <p:cNvPr id="16" name="Legend">
            <a:extLst>
              <a:ext uri="{FF2B5EF4-FFF2-40B4-BE49-F238E27FC236}">
                <a16:creationId xmlns:a16="http://schemas.microsoft.com/office/drawing/2014/main" id="{80E9E746-865E-4DD4-AF00-FFB0623559B7}"/>
              </a:ext>
            </a:extLst>
          </p:cNvPr>
          <p:cNvSpPr txBox="1"/>
          <p:nvPr/>
        </p:nvSpPr>
        <p:spPr>
          <a:xfrm>
            <a:off x="5242560" y="6610291"/>
            <a:ext cx="30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>
                <a:latin typeface="Inconsolata" panose="00000509000000000000" pitchFamily="49" charset="0"/>
              </a:rPr>
              <a:t>10</a:t>
            </a:r>
          </a:p>
        </p:txBody>
      </p:sp>
      <p:sp>
        <p:nvSpPr>
          <p:cNvPr id="17" name="Legend">
            <a:extLst>
              <a:ext uri="{FF2B5EF4-FFF2-40B4-BE49-F238E27FC236}">
                <a16:creationId xmlns:a16="http://schemas.microsoft.com/office/drawing/2014/main" id="{608F9543-B119-46D6-884C-BBC215E45E02}"/>
              </a:ext>
            </a:extLst>
          </p:cNvPr>
          <p:cNvSpPr txBox="1"/>
          <p:nvPr/>
        </p:nvSpPr>
        <p:spPr>
          <a:xfrm>
            <a:off x="5577840" y="6610291"/>
            <a:ext cx="30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>
                <a:latin typeface="Inconsolata" panose="00000509000000000000" pitchFamily="49" charset="0"/>
              </a:rPr>
              <a:t>50</a:t>
            </a:r>
          </a:p>
        </p:txBody>
      </p:sp>
      <p:sp>
        <p:nvSpPr>
          <p:cNvPr id="19" name="Legend">
            <a:extLst>
              <a:ext uri="{FF2B5EF4-FFF2-40B4-BE49-F238E27FC236}">
                <a16:creationId xmlns:a16="http://schemas.microsoft.com/office/drawing/2014/main" id="{2EF1DF26-3107-4ED6-92A2-DF1DEC9E61CE}"/>
              </a:ext>
            </a:extLst>
          </p:cNvPr>
          <p:cNvSpPr txBox="1"/>
          <p:nvPr/>
        </p:nvSpPr>
        <p:spPr>
          <a:xfrm>
            <a:off x="5943600" y="6610291"/>
            <a:ext cx="30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>
                <a:latin typeface="Inconsolata" panose="00000509000000000000" pitchFamily="49" charset="0"/>
              </a:rPr>
              <a:t>100</a:t>
            </a:r>
            <a:endParaRPr lang="en-US" sz="1000" dirty="0">
              <a:latin typeface="Inconsolata" panose="00000509000000000000" pitchFamily="49" charset="0"/>
            </a:endParaRPr>
          </a:p>
        </p:txBody>
      </p:sp>
      <p:sp>
        <p:nvSpPr>
          <p:cNvPr id="20" name="Legend">
            <a:extLst>
              <a:ext uri="{FF2B5EF4-FFF2-40B4-BE49-F238E27FC236}">
                <a16:creationId xmlns:a16="http://schemas.microsoft.com/office/drawing/2014/main" id="{51CD7E15-DAB3-4337-9D0E-DF53DEAE3789}"/>
              </a:ext>
            </a:extLst>
          </p:cNvPr>
          <p:cNvSpPr txBox="1"/>
          <p:nvPr/>
        </p:nvSpPr>
        <p:spPr>
          <a:xfrm>
            <a:off x="6309360" y="6610291"/>
            <a:ext cx="30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>
                <a:latin typeface="Inconsolata" panose="00000509000000000000" pitchFamily="49" charset="0"/>
              </a:rPr>
              <a:t>500</a:t>
            </a:r>
          </a:p>
        </p:txBody>
      </p:sp>
      <p:sp>
        <p:nvSpPr>
          <p:cNvPr id="21" name="Legend">
            <a:extLst>
              <a:ext uri="{FF2B5EF4-FFF2-40B4-BE49-F238E27FC236}">
                <a16:creationId xmlns:a16="http://schemas.microsoft.com/office/drawing/2014/main" id="{B8264EF9-6C00-40C0-B1D2-D818B2327135}"/>
              </a:ext>
            </a:extLst>
          </p:cNvPr>
          <p:cNvSpPr txBox="1"/>
          <p:nvPr/>
        </p:nvSpPr>
        <p:spPr>
          <a:xfrm>
            <a:off x="6675120" y="6610291"/>
            <a:ext cx="30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>
                <a:latin typeface="Inconsolata" panose="00000509000000000000" pitchFamily="49" charset="0"/>
              </a:rPr>
              <a:t>1000</a:t>
            </a:r>
          </a:p>
        </p:txBody>
      </p:sp>
    </p:spTree>
    <p:extLst>
      <p:ext uri="{BB962C8B-B14F-4D97-AF65-F5344CB8AC3E}">
        <p14:creationId xmlns:p14="http://schemas.microsoft.com/office/powerpoint/2010/main" val="1768427388"/>
      </p:ext>
    </p:extLst>
  </p:cSld>
  <p:clrMapOvr>
    <a:masterClrMapping/>
  </p:clrMapOvr>
</p:sld>
</file>

<file path=ppt/theme/theme1.xml><?xml version="1.0" encoding="utf-8"?>
<a:theme xmlns:a="http://schemas.openxmlformats.org/drawingml/2006/main" name="Gramener">
  <a:themeElements>
    <a:clrScheme name="Gramener 2020">
      <a:dk1>
        <a:sysClr val="windowText" lastClr="000000"/>
      </a:dk1>
      <a:lt1>
        <a:sysClr val="window" lastClr="FFFFFF"/>
      </a:lt1>
      <a:dk2>
        <a:srgbClr val="20186F"/>
      </a:dk2>
      <a:lt2>
        <a:srgbClr val="EEECE1"/>
      </a:lt2>
      <a:accent1>
        <a:srgbClr val="1762DB"/>
      </a:accent1>
      <a:accent2>
        <a:srgbClr val="83153E"/>
      </a:accent2>
      <a:accent3>
        <a:srgbClr val="9BBB59"/>
      </a:accent3>
      <a:accent4>
        <a:srgbClr val="784894"/>
      </a:accent4>
      <a:accent5>
        <a:srgbClr val="1599C4"/>
      </a:accent5>
      <a:accent6>
        <a:srgbClr val="D06027"/>
      </a:accent6>
      <a:hlink>
        <a:srgbClr val="8C83E4"/>
      </a:hlink>
      <a:folHlink>
        <a:srgbClr val="8C83E4"/>
      </a:folHlink>
    </a:clrScheme>
    <a:fontScheme name="Gramener 2020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effectLst>
          <a:outerShdw blurRad="190500" dist="25400" dir="2700000" algn="tl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 sz="2400" b="1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Gramener_v2.0.potx" id="{A8024620-D5B8-4322-9521-07A719F16BD9}" vid="{245F4BA5-143E-437C-BC2C-D311A43415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Gramener</Template>
  <TotalTime>1140</TotalTime>
  <Words>31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Cambria</vt:lpstr>
      <vt:lpstr>Century Gothic</vt:lpstr>
      <vt:lpstr>Inconsolata</vt:lpstr>
      <vt:lpstr>Gramener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Wipe</dc:title>
  <dc:creator>Rasagy Sharma</dc:creator>
  <cp:lastModifiedBy>S Anand</cp:lastModifiedBy>
  <cp:revision>48</cp:revision>
  <dcterms:created xsi:type="dcterms:W3CDTF">2020-06-25T04:58:42Z</dcterms:created>
  <dcterms:modified xsi:type="dcterms:W3CDTF">2020-08-28T06:13:46Z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1742979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S8.2.3</vt:lpwstr>
  </property>
</Properties>
</file>