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C1F2"/>
    <a:srgbClr val="FEC107"/>
    <a:srgbClr val="E7E8FC"/>
    <a:srgbClr val="858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0" autoAdjust="0"/>
    <p:restoredTop sz="86438"/>
  </p:normalViewPr>
  <p:slideViewPr>
    <p:cSldViewPr>
      <p:cViewPr varScale="1">
        <p:scale>
          <a:sx n="108" d="100"/>
          <a:sy n="108" d="100"/>
        </p:scale>
        <p:origin x="138" y="23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198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FB9C2A-7470-3441-BF28-E4636B74A154}" type="datetimeFigureOut">
              <a:rPr lang="en-US" smtClean="0"/>
              <a:t>7/1/2020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0AFAD-4E2D-9548-AAE0-17D6FB9F2E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334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5562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ark Title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D813862-0BFF-AA4D-8CF9-B6498E238808}"/>
              </a:ext>
            </a:extLst>
          </p:cNvPr>
          <p:cNvSpPr/>
          <p:nvPr userDrawn="1"/>
        </p:nvSpPr>
        <p:spPr>
          <a:xfrm>
            <a:off x="0" y="868707"/>
            <a:ext cx="4267200" cy="5455893"/>
          </a:xfrm>
          <a:prstGeom prst="rect">
            <a:avLst/>
          </a:prstGeom>
          <a:solidFill>
            <a:srgbClr val="FEC107">
              <a:alpha val="50196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EFBC02-D756-BB47-8FD8-3E568CE02430}"/>
              </a:ext>
            </a:extLst>
          </p:cNvPr>
          <p:cNvSpPr/>
          <p:nvPr userDrawn="1"/>
        </p:nvSpPr>
        <p:spPr>
          <a:xfrm>
            <a:off x="0" y="6324600"/>
            <a:ext cx="12192000" cy="549631"/>
          </a:xfrm>
          <a:prstGeom prst="rect">
            <a:avLst/>
          </a:prstGeom>
          <a:solidFill>
            <a:srgbClr val="C6C1F2">
              <a:alpha val="50196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sp>
        <p:nvSpPr>
          <p:cNvPr id="21" name="Title Background">
            <a:extLst>
              <a:ext uri="{FF2B5EF4-FFF2-40B4-BE49-F238E27FC236}">
                <a16:creationId xmlns:a16="http://schemas.microsoft.com/office/drawing/2014/main" id="{927B5647-B8CD-492A-AB94-465418EA73FC}"/>
              </a:ext>
            </a:extLst>
          </p:cNvPr>
          <p:cNvSpPr/>
          <p:nvPr userDrawn="1"/>
        </p:nvSpPr>
        <p:spPr>
          <a:xfrm>
            <a:off x="0" y="0"/>
            <a:ext cx="12192001" cy="86870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Placeholder 1">
            <a:extLst>
              <a:ext uri="{FF2B5EF4-FFF2-40B4-BE49-F238E27FC236}">
                <a16:creationId xmlns:a16="http://schemas.microsoft.com/office/drawing/2014/main" id="{779F9E34-5EE2-48D3-ADE4-4AE8FAC401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3840" y="109536"/>
            <a:ext cx="11704320" cy="641352"/>
          </a:xfrm>
        </p:spPr>
        <p:txBody>
          <a:bodyPr/>
          <a:lstStyle>
            <a:lvl1pPr>
              <a:lnSpc>
                <a:spcPct val="100000"/>
              </a:lnSpc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Write the title like a newspaper headline. What one sentence should the audience take away?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2B14E-C93A-454E-B590-94303B1BB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67029" y="6384569"/>
            <a:ext cx="8419971" cy="365760"/>
          </a:xfrm>
          <a:prstGeom prst="rect">
            <a:avLst/>
          </a:prstGeom>
        </p:spPr>
        <p:txBody>
          <a:bodyPr anchor="ctr"/>
          <a:lstStyle>
            <a:lvl1pPr algn="ctr">
              <a:defRPr sz="1200" b="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ACME CORP MONTHLY REVIEW</a:t>
            </a:r>
            <a:endParaRPr lang="en-US" dirty="0"/>
          </a:p>
        </p:txBody>
      </p:sp>
      <p:sp>
        <p:nvSpPr>
          <p:cNvPr id="10" name="Content Placeholder Left">
            <a:extLst>
              <a:ext uri="{FF2B5EF4-FFF2-40B4-BE49-F238E27FC236}">
                <a16:creationId xmlns:a16="http://schemas.microsoft.com/office/drawing/2014/main" id="{66456C3D-883F-473D-8FFB-6B756CA400E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243840" y="1142999"/>
            <a:ext cx="3794760" cy="5123749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 dirty="0"/>
              <a:t>Primary message. Prove the headline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1120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8CF8D4-1E40-40C0-AE7C-378683C3B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840" y="107671"/>
            <a:ext cx="11704320" cy="642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45E601-A40B-4B6E-B634-DF3879404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3840" y="969263"/>
            <a:ext cx="11704320" cy="53076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288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83" r:id="rId2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 cap="none" baseline="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022" userDrawn="1">
          <p15:clr>
            <a:srgbClr val="F26B43"/>
          </p15:clr>
        </p15:guide>
        <p15:guide id="2" orient="horz" pos="473" userDrawn="1">
          <p15:clr>
            <a:srgbClr val="F26B43"/>
          </p15:clr>
        </p15:guide>
        <p15:guide id="3" orient="horz" pos="69" userDrawn="1">
          <p15:clr>
            <a:srgbClr val="F26B43"/>
          </p15:clr>
        </p15:guide>
        <p15:guide id="4" pos="7511" userDrawn="1">
          <p15:clr>
            <a:srgbClr val="F26B43"/>
          </p15:clr>
        </p15:guide>
        <p15:guide id="5" pos="173" userDrawn="1">
          <p15:clr>
            <a:srgbClr val="F26B43"/>
          </p15:clr>
        </p15:guide>
        <p15:guide id="6" orient="horz" pos="3954" userDrawn="1">
          <p15:clr>
            <a:srgbClr val="F26B43"/>
          </p15:clr>
        </p15:guide>
        <p15:guide id="7" orient="horz" pos="611" userDrawn="1">
          <p15:clr>
            <a:srgbClr val="F26B43"/>
          </p15:clr>
        </p15:guide>
        <p15:guide id="8" orient="horz" pos="425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0B09ECE3-6494-C84B-9880-0C6E0E6517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Customer care Service Level Agreement metrics by source</a:t>
            </a:r>
          </a:p>
        </p:txBody>
      </p:sp>
      <p:sp>
        <p:nvSpPr>
          <p:cNvPr id="4" name="Content">
            <a:extLst>
              <a:ext uri="{FF2B5EF4-FFF2-40B4-BE49-F238E27FC236}">
                <a16:creationId xmlns:a16="http://schemas.microsoft.com/office/drawing/2014/main" id="{99112B98-DD23-0047-9AD8-7E0E9C691EA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This slide shows the number of tickets the customer care team receives from internal and external sources.</a:t>
            </a:r>
          </a:p>
          <a:p>
            <a:pPr marL="0" indent="0">
              <a:buNone/>
            </a:pPr>
            <a:r>
              <a:rPr lang="en-US" dirty="0"/>
              <a:t>It lists the number of tickets, how many were resolved on time, and therefore, what the SLA % is.</a:t>
            </a:r>
          </a:p>
          <a:p>
            <a:pPr marL="0" indent="0">
              <a:buNone/>
            </a:pPr>
            <a:r>
              <a:rPr lang="en-US" dirty="0"/>
              <a:t>Each row is a </a:t>
            </a:r>
            <a:r>
              <a:rPr lang="en-US" b="1" dirty="0"/>
              <a:t>group</a:t>
            </a:r>
            <a:r>
              <a:rPr lang="en-US" dirty="0"/>
              <a:t> (called “Internal” and “External”). The blue boxes inside them are rectangles (called “Tickets”, “On time”, and “SLA”).</a:t>
            </a:r>
          </a:p>
        </p:txBody>
      </p:sp>
      <p:sp>
        <p:nvSpPr>
          <p:cNvPr id="30" name="Footer">
            <a:extLst>
              <a:ext uri="{FF2B5EF4-FFF2-40B4-BE49-F238E27FC236}">
                <a16:creationId xmlns:a16="http://schemas.microsoft.com/office/drawing/2014/main" id="{3E52D1B9-1160-2049-9AAC-0DA97277E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Acme Corp Monthly Review</a:t>
            </a:r>
            <a:endParaRPr lang="en-US" dirty="0"/>
          </a:p>
        </p:txBody>
      </p:sp>
      <p:sp>
        <p:nvSpPr>
          <p:cNvPr id="9" name="Background">
            <a:extLst>
              <a:ext uri="{FF2B5EF4-FFF2-40B4-BE49-F238E27FC236}">
                <a16:creationId xmlns:a16="http://schemas.microsoft.com/office/drawing/2014/main" id="{D8491539-2A3C-4702-A50F-170130673A5D}"/>
              </a:ext>
            </a:extLst>
          </p:cNvPr>
          <p:cNvSpPr/>
          <p:nvPr/>
        </p:nvSpPr>
        <p:spPr>
          <a:xfrm>
            <a:off x="4421393" y="1291222"/>
            <a:ext cx="7528560" cy="12995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grpSp>
        <p:nvGrpSpPr>
          <p:cNvPr id="6" name="Internal">
            <a:extLst>
              <a:ext uri="{FF2B5EF4-FFF2-40B4-BE49-F238E27FC236}">
                <a16:creationId xmlns:a16="http://schemas.microsoft.com/office/drawing/2014/main" id="{3AB11EDB-755E-49DF-AA37-AC745FE43ADC}"/>
              </a:ext>
            </a:extLst>
          </p:cNvPr>
          <p:cNvGrpSpPr/>
          <p:nvPr/>
        </p:nvGrpSpPr>
        <p:grpSpPr>
          <a:xfrm>
            <a:off x="4573793" y="1669466"/>
            <a:ext cx="7223760" cy="762000"/>
            <a:chOff x="4495800" y="1517066"/>
            <a:chExt cx="7452360" cy="762000"/>
          </a:xfrm>
        </p:grpSpPr>
        <p:sp>
          <p:nvSpPr>
            <p:cNvPr id="5" name="Tickets">
              <a:extLst>
                <a:ext uri="{FF2B5EF4-FFF2-40B4-BE49-F238E27FC236}">
                  <a16:creationId xmlns:a16="http://schemas.microsoft.com/office/drawing/2014/main" id="{0FA24610-A909-4041-8AE6-E48AEBC48BE6}"/>
                </a:ext>
              </a:extLst>
            </p:cNvPr>
            <p:cNvSpPr/>
            <p:nvPr/>
          </p:nvSpPr>
          <p:spPr>
            <a:xfrm>
              <a:off x="7924800" y="1517066"/>
              <a:ext cx="1188720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Tickets</a:t>
              </a:r>
            </a:p>
          </p:txBody>
        </p:sp>
        <p:sp>
          <p:nvSpPr>
            <p:cNvPr id="37" name="On time">
              <a:extLst>
                <a:ext uri="{FF2B5EF4-FFF2-40B4-BE49-F238E27FC236}">
                  <a16:creationId xmlns:a16="http://schemas.microsoft.com/office/drawing/2014/main" id="{CD716663-F9D4-410C-9AAD-D54777BE168A}"/>
                </a:ext>
              </a:extLst>
            </p:cNvPr>
            <p:cNvSpPr/>
            <p:nvPr/>
          </p:nvSpPr>
          <p:spPr>
            <a:xfrm>
              <a:off x="9342120" y="1517066"/>
              <a:ext cx="1188720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On time</a:t>
              </a:r>
            </a:p>
          </p:txBody>
        </p:sp>
        <p:sp>
          <p:nvSpPr>
            <p:cNvPr id="38" name="SLA">
              <a:extLst>
                <a:ext uri="{FF2B5EF4-FFF2-40B4-BE49-F238E27FC236}">
                  <a16:creationId xmlns:a16="http://schemas.microsoft.com/office/drawing/2014/main" id="{B5D12514-3A6A-47B1-8F54-B261E36D22A4}"/>
                </a:ext>
              </a:extLst>
            </p:cNvPr>
            <p:cNvSpPr/>
            <p:nvPr/>
          </p:nvSpPr>
          <p:spPr>
            <a:xfrm>
              <a:off x="10759440" y="1517066"/>
              <a:ext cx="1188720" cy="762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SLA</a:t>
              </a:r>
            </a:p>
          </p:txBody>
        </p:sp>
        <p:sp>
          <p:nvSpPr>
            <p:cNvPr id="42" name="Team">
              <a:extLst>
                <a:ext uri="{FF2B5EF4-FFF2-40B4-BE49-F238E27FC236}">
                  <a16:creationId xmlns:a16="http://schemas.microsoft.com/office/drawing/2014/main" id="{FCE46550-679F-4D4F-9923-76A79BEF8EEB}"/>
                </a:ext>
              </a:extLst>
            </p:cNvPr>
            <p:cNvSpPr/>
            <p:nvPr/>
          </p:nvSpPr>
          <p:spPr>
            <a:xfrm>
              <a:off x="4495800" y="1517066"/>
              <a:ext cx="3200400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 dirty="0"/>
                <a:t>Internal</a:t>
              </a:r>
            </a:p>
          </p:txBody>
        </p:sp>
      </p:grpSp>
      <p:sp>
        <p:nvSpPr>
          <p:cNvPr id="7" name="Group name">
            <a:extLst>
              <a:ext uri="{FF2B5EF4-FFF2-40B4-BE49-F238E27FC236}">
                <a16:creationId xmlns:a16="http://schemas.microsoft.com/office/drawing/2014/main" id="{0144284C-3264-432D-B484-330079D85BF3}"/>
              </a:ext>
            </a:extLst>
          </p:cNvPr>
          <p:cNvSpPr txBox="1"/>
          <p:nvPr/>
        </p:nvSpPr>
        <p:spPr>
          <a:xfrm>
            <a:off x="4573793" y="1371600"/>
            <a:ext cx="22897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cap="small" dirty="0"/>
              <a:t>Internal group</a:t>
            </a:r>
          </a:p>
        </p:txBody>
      </p:sp>
      <p:sp>
        <p:nvSpPr>
          <p:cNvPr id="58" name="Background">
            <a:extLst>
              <a:ext uri="{FF2B5EF4-FFF2-40B4-BE49-F238E27FC236}">
                <a16:creationId xmlns:a16="http://schemas.microsoft.com/office/drawing/2014/main" id="{1EF38766-7EEB-4706-8415-BC71BC97BF8B}"/>
              </a:ext>
            </a:extLst>
          </p:cNvPr>
          <p:cNvSpPr/>
          <p:nvPr/>
        </p:nvSpPr>
        <p:spPr>
          <a:xfrm>
            <a:off x="4421393" y="2743200"/>
            <a:ext cx="7528560" cy="12995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/>
          </a:p>
        </p:txBody>
      </p:sp>
      <p:grpSp>
        <p:nvGrpSpPr>
          <p:cNvPr id="60" name="External">
            <a:extLst>
              <a:ext uri="{FF2B5EF4-FFF2-40B4-BE49-F238E27FC236}">
                <a16:creationId xmlns:a16="http://schemas.microsoft.com/office/drawing/2014/main" id="{1C5CD870-CB34-4A36-A0ED-FF87C59B10F1}"/>
              </a:ext>
            </a:extLst>
          </p:cNvPr>
          <p:cNvGrpSpPr/>
          <p:nvPr/>
        </p:nvGrpSpPr>
        <p:grpSpPr>
          <a:xfrm>
            <a:off x="4573793" y="3121444"/>
            <a:ext cx="7223760" cy="762000"/>
            <a:chOff x="4495800" y="1517066"/>
            <a:chExt cx="7452360" cy="762000"/>
          </a:xfrm>
        </p:grpSpPr>
        <p:sp>
          <p:nvSpPr>
            <p:cNvPr id="62" name="Tickets">
              <a:extLst>
                <a:ext uri="{FF2B5EF4-FFF2-40B4-BE49-F238E27FC236}">
                  <a16:creationId xmlns:a16="http://schemas.microsoft.com/office/drawing/2014/main" id="{CC46E294-B6B2-4222-8FFA-B6574EE66E92}"/>
                </a:ext>
              </a:extLst>
            </p:cNvPr>
            <p:cNvSpPr/>
            <p:nvPr/>
          </p:nvSpPr>
          <p:spPr>
            <a:xfrm>
              <a:off x="7924800" y="1517066"/>
              <a:ext cx="1188720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Tickets</a:t>
              </a:r>
            </a:p>
          </p:txBody>
        </p:sp>
        <p:sp>
          <p:nvSpPr>
            <p:cNvPr id="63" name="On time">
              <a:extLst>
                <a:ext uri="{FF2B5EF4-FFF2-40B4-BE49-F238E27FC236}">
                  <a16:creationId xmlns:a16="http://schemas.microsoft.com/office/drawing/2014/main" id="{06AADEF5-BF7B-4442-9B6F-46D23B577D61}"/>
                </a:ext>
              </a:extLst>
            </p:cNvPr>
            <p:cNvSpPr/>
            <p:nvPr/>
          </p:nvSpPr>
          <p:spPr>
            <a:xfrm>
              <a:off x="9342120" y="1517066"/>
              <a:ext cx="1188720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On time</a:t>
              </a:r>
            </a:p>
          </p:txBody>
        </p:sp>
        <p:sp>
          <p:nvSpPr>
            <p:cNvPr id="64" name="SLA">
              <a:extLst>
                <a:ext uri="{FF2B5EF4-FFF2-40B4-BE49-F238E27FC236}">
                  <a16:creationId xmlns:a16="http://schemas.microsoft.com/office/drawing/2014/main" id="{5FD1B8B7-4187-42FF-B27A-C485645BA027}"/>
                </a:ext>
              </a:extLst>
            </p:cNvPr>
            <p:cNvSpPr/>
            <p:nvPr/>
          </p:nvSpPr>
          <p:spPr>
            <a:xfrm>
              <a:off x="10759440" y="1517066"/>
              <a:ext cx="1188720" cy="762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2400" b="1" dirty="0"/>
                <a:t>SLA</a:t>
              </a:r>
            </a:p>
          </p:txBody>
        </p:sp>
        <p:sp>
          <p:nvSpPr>
            <p:cNvPr id="65" name="Team">
              <a:extLst>
                <a:ext uri="{FF2B5EF4-FFF2-40B4-BE49-F238E27FC236}">
                  <a16:creationId xmlns:a16="http://schemas.microsoft.com/office/drawing/2014/main" id="{378CB0BB-01E8-4EB4-BDD2-54721A15BE3A}"/>
                </a:ext>
              </a:extLst>
            </p:cNvPr>
            <p:cNvSpPr/>
            <p:nvPr/>
          </p:nvSpPr>
          <p:spPr>
            <a:xfrm>
              <a:off x="4495800" y="1517066"/>
              <a:ext cx="3200400" cy="762000"/>
            </a:xfrm>
            <a:prstGeom prst="rect">
              <a:avLst/>
            </a:prstGeom>
            <a:solidFill>
              <a:schemeClr val="tx2"/>
            </a:solidFill>
            <a:effectLst>
              <a:outerShdw blurRad="1905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2400" b="1"/>
                <a:t>External</a:t>
              </a:r>
              <a:endParaRPr lang="en-US" sz="2400" b="1" dirty="0"/>
            </a:p>
          </p:txBody>
        </p:sp>
      </p:grpSp>
      <p:sp>
        <p:nvSpPr>
          <p:cNvPr id="61" name="Group name">
            <a:extLst>
              <a:ext uri="{FF2B5EF4-FFF2-40B4-BE49-F238E27FC236}">
                <a16:creationId xmlns:a16="http://schemas.microsoft.com/office/drawing/2014/main" id="{85085257-1CFA-41D6-8D8E-6EF8C6BF2EFA}"/>
              </a:ext>
            </a:extLst>
          </p:cNvPr>
          <p:cNvSpPr txBox="1"/>
          <p:nvPr/>
        </p:nvSpPr>
        <p:spPr>
          <a:xfrm>
            <a:off x="4573793" y="2823578"/>
            <a:ext cx="22897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cap="small" dirty="0"/>
              <a:t>External group</a:t>
            </a:r>
          </a:p>
        </p:txBody>
      </p:sp>
    </p:spTree>
    <p:extLst>
      <p:ext uri="{BB962C8B-B14F-4D97-AF65-F5344CB8AC3E}">
        <p14:creationId xmlns:p14="http://schemas.microsoft.com/office/powerpoint/2010/main" val="221700677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">
  <a:themeElements>
    <a:clrScheme name="Gramener 2020">
      <a:dk1>
        <a:sysClr val="windowText" lastClr="000000"/>
      </a:dk1>
      <a:lt1>
        <a:sysClr val="window" lastClr="FFFFFF"/>
      </a:lt1>
      <a:dk2>
        <a:srgbClr val="20186F"/>
      </a:dk2>
      <a:lt2>
        <a:srgbClr val="EEECE1"/>
      </a:lt2>
      <a:accent1>
        <a:srgbClr val="1762DB"/>
      </a:accent1>
      <a:accent2>
        <a:srgbClr val="83153E"/>
      </a:accent2>
      <a:accent3>
        <a:srgbClr val="9BBB59"/>
      </a:accent3>
      <a:accent4>
        <a:srgbClr val="784894"/>
      </a:accent4>
      <a:accent5>
        <a:srgbClr val="1599C4"/>
      </a:accent5>
      <a:accent6>
        <a:srgbClr val="D06027"/>
      </a:accent6>
      <a:hlink>
        <a:srgbClr val="8C83E4"/>
      </a:hlink>
      <a:folHlink>
        <a:srgbClr val="8C83E4"/>
      </a:folHlink>
    </a:clrScheme>
    <a:fontScheme name="Gramener 2020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  <a:effectLst>
          <a:outerShdw blurRad="190500" dist="25400" dir="2700000" algn="tl" rotWithShape="0">
            <a:prstClr val="black">
              <a:alpha val="40000"/>
            </a:prstClr>
          </a:outerShdw>
        </a:effectLst>
      </a:spPr>
      <a:bodyPr rtlCol="0" anchor="ctr"/>
      <a:lstStyle>
        <a:defPPr algn="ctr">
          <a:defRPr sz="2400" b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ramener_v2.0.potx" id="{A8024620-D5B8-4322-9521-07A719F16BD9}" vid="{245F4BA5-143E-437C-BC2C-D311A43415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Gramener</Template>
  <TotalTime>949</TotalTime>
  <Words>101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Gramener</vt:lpstr>
      <vt:lpstr>Customer care Service Level Agreement metrics by source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Wipe</dc:title>
  <dc:creator>Rasagy Sharma</dc:creator>
  <cp:lastModifiedBy>S Anand</cp:lastModifiedBy>
  <cp:revision>24</cp:revision>
  <dcterms:created xsi:type="dcterms:W3CDTF">2020-06-25T04:58:42Z</dcterms:created>
  <dcterms:modified xsi:type="dcterms:W3CDTF">2020-07-01T05:51:15Z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1742979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S8.2.3</vt:lpwstr>
  </property>
</Properties>
</file>