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6.xml" ContentType="application/vnd.openxmlformats-officedocument.drawingml.chart+xml"/>
  <Override PartName="/ppt/charts/colors6.xml" ContentType="application/vnd.ms-office.chartcolorstyle+xml"/>
  <Override PartName="/ppt/charts/style6.xml" ContentType="application/vnd.ms-office.chartstyl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revisionInfo.xml" ContentType="application/vnd.ms-powerpoint.revisioninfo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handoutMasterIdLst>
    <p:handoutMasterId r:id="rId30"/>
  </p:handoutMasterIdLst>
  <p:sldIdLst>
    <p:sldId id="278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6" userDrawn="1">
          <p15:clr>
            <a:srgbClr val="A4A3A4"/>
          </p15:clr>
        </p15:guide>
        <p15:guide id="2" pos="120" userDrawn="1">
          <p15:clr>
            <a:srgbClr val="A4A3A4"/>
          </p15:clr>
        </p15:guide>
        <p15:guide id="3" orient="horz" pos="4152" userDrawn="1">
          <p15:clr>
            <a:srgbClr val="A4A3A4"/>
          </p15:clr>
        </p15:guide>
        <p15:guide id="4" pos="564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31F74"/>
    <a:srgbClr val="FFFFFF"/>
    <a:srgbClr val="55687C"/>
    <a:srgbClr val="A9C26D"/>
    <a:srgbClr val="CD4E40"/>
    <a:srgbClr val="F5AA35"/>
    <a:srgbClr val="211971"/>
    <a:srgbClr val="28B199"/>
    <a:srgbClr val="AAB3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6362" autoAdjust="0"/>
  </p:normalViewPr>
  <p:slideViewPr>
    <p:cSldViewPr snapToGrid="0" showGuides="1">
      <p:cViewPr varScale="1">
        <p:scale>
          <a:sx n="73" d="100"/>
          <a:sy n="73" d="100"/>
        </p:scale>
        <p:origin x="1278" y="78"/>
      </p:cViewPr>
      <p:guideLst>
        <p:guide orient="horz" pos="436"/>
        <p:guide pos="120"/>
        <p:guide orient="horz" pos="4152"/>
        <p:guide pos="5647"/>
      </p:guideLst>
    </p:cSldViewPr>
  </p:slideViewPr>
  <p:outlineViewPr>
    <p:cViewPr>
      <p:scale>
        <a:sx n="33" d="100"/>
        <a:sy n="33" d="100"/>
      </p:scale>
      <p:origin x="0" y="-5076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7" d="100"/>
          <a:sy n="87" d="100"/>
        </p:scale>
        <p:origin x="3840" y="90"/>
      </p:cViewPr>
      <p:guideLst/>
    </p:cSldViewPr>
  </p:notesViewPr>
  <p:gridSpacing cx="76200" cy="76200"/>
</p:viewPr>
</file>

<file path=ppt/_rels/presentation.xml.rels><?xml version='1.0' encoding='UTF-8' standalone='yes'?>
<Relationships xmlns="http://schemas.openxmlformats.org/package/2006/relationships"><Relationship Id="rId34" Type="http://schemas.openxmlformats.org/officeDocument/2006/relationships/tableStyles" Target="tableStyles.xml"/><Relationship Id="rId33" Type="http://schemas.openxmlformats.org/officeDocument/2006/relationships/theme" Target="theme/theme1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31" Type="http://schemas.openxmlformats.org/officeDocument/2006/relationships/presProps" Target="presProps.xml"/><Relationship Id="rId30" Type="http://schemas.openxmlformats.org/officeDocument/2006/relationships/handoutMaster" Target="handoutMasters/handoutMaster1.xml"/><Relationship Id="rId35" Type="http://schemas.microsoft.com/office/2015/10/relationships/revisionInfo" Target="revisionInfo.xml"/></Relationships>
</file>

<file path=ppt/charts/_rels/chart6.xml.rels><?xml version='1.0' encoding='UTF-8' standalone='yes'?>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IN" sz="1862" b="0" i="0" u="none" strike="noStrike" baseline="0" dirty="0" smtClean="0">
                <a:effectLst/>
              </a:rPr>
              <a:t>Sales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ubbl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rgbClr val="D73027">
                <a:alpha val="100000"/>
                <a:alpha val="100000"/>
                <a:alpha val="100000"/>
                <a:alpha val="100000"/>
                <a:alpha val="100000"/>
              </a:srgbClr>
            </a:solidFill>
            <a:ln>
              <a:solidFill>
                <a:srgbClr val="D73027">
                  <a:alpha val="100000"/>
                  <a:alpha val="100000"/>
                  <a:alpha val="100000"/>
                  <a:alpha val="100000"/>
                  <a:alpha val="100000"/>
                </a:srgbClr>
              </a:solidFill>
            </a:ln>
            <a:effectLst/>
          </c:spPr>
          <c:invertIfNegative val="0"/>
          <c:dPt>
            <c:idx val="0"/>
            <c:spPr>
              <a:solidFill>
                <a:srgbClr val="D73027">
                  <a:alpha val="100000"/>
                </a:srgbClr>
              </a:solidFill>
              <a:ln>
                <a:solidFill>
                  <a:srgbClr val="D73027">
                    <a:alpha val="100000"/>
                  </a:srgbClr>
                </a:solidFill>
              </a:ln>
            </c:spPr>
          </c:dPt>
          <c:dPt>
            <c:idx val="1"/>
            <c:spPr>
              <a:solidFill>
                <a:srgbClr val="D73027">
                  <a:alpha val="100000"/>
                </a:srgbClr>
              </a:solidFill>
              <a:ln>
                <a:solidFill>
                  <a:srgbClr val="D73027">
                    <a:alpha val="100000"/>
                  </a:srgbClr>
                </a:solidFill>
              </a:ln>
            </c:spPr>
          </c:dPt>
          <c:dPt>
            <c:idx val="2"/>
            <c:spPr>
              <a:solidFill>
                <a:srgbClr val="D73027">
                  <a:alpha val="100000"/>
                </a:srgbClr>
              </a:solidFill>
              <a:ln>
                <a:solidFill>
                  <a:srgbClr val="D73027">
                    <a:alpha val="100000"/>
                  </a:srgbClr>
                </a:solidFill>
              </a:ln>
            </c:spPr>
          </c:dPt>
          <c:dPt>
            <c:idx val="3"/>
            <c:spPr>
              <a:solidFill>
                <a:srgbClr val="D73027">
                  <a:alpha val="100000"/>
                </a:srgbClr>
              </a:solidFill>
              <a:ln>
                <a:solidFill>
                  <a:srgbClr val="D73027">
                    <a:alpha val="100000"/>
                  </a:srgbClr>
                </a:solidFill>
              </a:ln>
            </c:spPr>
          </c:dPt>
          <c:dPt>
            <c:idx val="4"/>
            <c:spPr>
              <a:solidFill>
                <a:srgbClr val="D73027">
                  <a:alpha val="100000"/>
                </a:srgbClr>
              </a:solidFill>
              <a:ln>
                <a:solidFill>
                  <a:srgbClr val="D73027">
                    <a:alpha val="100000"/>
                  </a:srgbClr>
                </a:solidFill>
              </a:ln>
            </c:spPr>
          </c:dPt>
          <c:xVal>
            <c:numRef>
              <c:f>Sheet1!$A$2:$A$6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xVal>
          <c:yVal>
            <c:numRef>
              <c:f>Sheet1!$B$2:$B$6</c:f>
              <c:numCache>
                <c:formatCode>General</c:formatCode>
                <c:ptCount val="5"/>
                <c:pt idx="0">
                  <c:v>100</c:v>
                </c:pt>
                <c:pt idx="1">
                  <c:v>50</c:v>
                </c:pt>
                <c:pt idx="2">
                  <c:v>75</c:v>
                </c:pt>
                <c:pt idx="3">
                  <c:v>200</c:v>
                </c:pt>
                <c:pt idx="4">
                  <c:v>120</c:v>
                </c:pt>
              </c:numCache>
            </c:numRef>
          </c:yVal>
          <c:bubbleSize>
            <c:numRef>
              <c:f>Sheet1!$C$2:$C$6</c:f>
              <c:numCache>
                <c:formatCode>General</c:formatCode>
                <c:ptCount val="5"/>
                <c:pt idx="0">
                  <c:v>5</c:v>
                </c:pt>
                <c:pt idx="1">
                  <c:v>10</c:v>
                </c:pt>
                <c:pt idx="2">
                  <c:v>20</c:v>
                </c:pt>
                <c:pt idx="3">
                  <c:v>3</c:v>
                </c:pt>
                <c:pt idx="4">
                  <c:v>8</c:v>
                </c:pt>
              </c:numCache>
            </c:numRef>
          </c:bubbleSize>
          <c:bubble3D val="0"/>
          <c:extLst>
            <c:ext xmlns:c16="http://schemas.microsoft.com/office/drawing/2014/chart" uri="{C3380CC4-5D6E-409C-BE32-E72D297353CC}">
              <c16:uniqueId val="{00000000-A102-4130-AF99-B8EA3743F82A}"/>
            </c:ext>
          </c:extLst>
        </c:ser>
        <c:ser>
          <c:idx val="1"/>
          <c:order val="1"/>
          <c:tx>
            <c:strRef>
              <c:f>Sheet1!$B$8</c:f>
              <c:strCache>
                <c:ptCount val="1"/>
                <c:pt idx="0">
                  <c:v>Profit</c:v>
                </c:pt>
              </c:strCache>
            </c:strRef>
          </c:tx>
          <c:spPr>
            <a:solidFill>
              <a:srgbClr val="1A9850">
                <a:alpha val="100000"/>
                <a:alpha val="100000"/>
                <a:alpha val="100000"/>
                <a:alpha val="100000"/>
                <a:alpha val="100000"/>
              </a:srgbClr>
            </a:solidFill>
            <a:ln>
              <a:solidFill>
                <a:srgbClr val="1A9850">
                  <a:alpha val="100000"/>
                  <a:alpha val="100000"/>
                  <a:alpha val="100000"/>
                  <a:alpha val="100000"/>
                  <a:alpha val="100000"/>
                </a:srgbClr>
              </a:solidFill>
            </a:ln>
            <a:effectLst/>
          </c:spPr>
          <c:invertIfNegative val="0"/>
          <c:dPt>
            <c:idx val="0"/>
            <c:spPr>
              <a:solidFill>
                <a:srgbClr val="1A9850">
                  <a:alpha val="100000"/>
                </a:srgbClr>
              </a:solidFill>
              <a:ln>
                <a:solidFill>
                  <a:srgbClr val="1A9850">
                    <a:alpha val="100000"/>
                  </a:srgbClr>
                </a:solidFill>
              </a:ln>
            </c:spPr>
          </c:dPt>
          <c:dPt>
            <c:idx val="1"/>
            <c:spPr>
              <a:solidFill>
                <a:srgbClr val="1A9850">
                  <a:alpha val="100000"/>
                </a:srgbClr>
              </a:solidFill>
              <a:ln>
                <a:solidFill>
                  <a:srgbClr val="1A9850">
                    <a:alpha val="100000"/>
                  </a:srgbClr>
                </a:solidFill>
              </a:ln>
            </c:spPr>
          </c:dPt>
          <c:dPt>
            <c:idx val="2"/>
            <c:spPr>
              <a:solidFill>
                <a:srgbClr val="1A9850">
                  <a:alpha val="100000"/>
                </a:srgbClr>
              </a:solidFill>
              <a:ln>
                <a:solidFill>
                  <a:srgbClr val="1A9850">
                    <a:alpha val="100000"/>
                  </a:srgbClr>
                </a:solidFill>
              </a:ln>
            </c:spPr>
          </c:dPt>
          <c:dPt>
            <c:idx val="3"/>
            <c:spPr>
              <a:solidFill>
                <a:srgbClr val="1A9850">
                  <a:alpha val="100000"/>
                </a:srgbClr>
              </a:solidFill>
              <a:ln>
                <a:solidFill>
                  <a:srgbClr val="1A9850">
                    <a:alpha val="100000"/>
                  </a:srgbClr>
                </a:solidFill>
              </a:ln>
            </c:spPr>
          </c:dPt>
          <c:dPt>
            <c:idx val="4"/>
            <c:spPr>
              <a:solidFill>
                <a:srgbClr val="1A9850">
                  <a:alpha val="100000"/>
                </a:srgbClr>
              </a:solidFill>
              <a:ln>
                <a:solidFill>
                  <a:srgbClr val="1A9850">
                    <a:alpha val="100000"/>
                  </a:srgbClr>
                </a:solidFill>
              </a:ln>
            </c:spPr>
          </c:dPt>
          <c:xVal>
            <c:numRef>
              <c:f>Sheet1!$A$9:$A$13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xVal>
          <c:yVal>
            <c:numRef>
              <c:f>Sheet1!$B$9:$B$13</c:f>
              <c:numCache>
                <c:formatCode>General</c:formatCode>
                <c:ptCount val="5"/>
                <c:pt idx="0">
                  <c:v>80</c:v>
                </c:pt>
                <c:pt idx="1">
                  <c:v>20</c:v>
                </c:pt>
                <c:pt idx="2">
                  <c:v>30</c:v>
                </c:pt>
                <c:pt idx="3">
                  <c:v>90</c:v>
                </c:pt>
                <c:pt idx="4">
                  <c:v>55</c:v>
                </c:pt>
              </c:numCache>
            </c:numRef>
          </c:yVal>
          <c:bubbleSize>
            <c:numRef>
              <c:f>Sheet1!$C$9:$C$13</c:f>
              <c:numCache>
                <c:formatCode>General</c:formatCode>
                <c:ptCount val="5"/>
                <c:pt idx="0">
                  <c:v>5</c:v>
                </c:pt>
                <c:pt idx="1">
                  <c:v>10</c:v>
                </c:pt>
                <c:pt idx="2">
                  <c:v>20</c:v>
                </c:pt>
                <c:pt idx="3">
                  <c:v>3</c:v>
                </c:pt>
                <c:pt idx="4">
                  <c:v>8</c:v>
                </c:pt>
              </c:numCache>
            </c:numRef>
          </c:bubbleSize>
          <c:bubble3D val="0"/>
          <c:extLst>
            <c:ext xmlns:c16="http://schemas.microsoft.com/office/drawing/2014/chart" uri="{C3380CC4-5D6E-409C-BE32-E72D297353CC}">
              <c16:uniqueId val="{00000000-A102-4130-AF99-B8EA3743F82A}"/>
            </c:ext>
          </c:extLst>
        </c:ser>
        <c:ser>
          <c:idx val="2"/>
          <c:order val="2"/>
          <c:tx>
            <c:strRef>
              <c:f>Sheet1!$B$15</c:f>
              <c:strCache>
                <c:ptCount val="1"/>
                <c:pt idx="0">
                  <c:v>Growth</c:v>
                </c:pt>
              </c:strCache>
            </c:strRef>
          </c:tx>
          <c:spPr>
            <a:solidFill>
              <a:schemeClr val="accent1">
                <a:alpha val="75000"/>
              </a:schemeClr>
            </a:solidFill>
            <a:ln>
              <a:noFill/>
            </a:ln>
            <a:effectLst/>
          </c:spPr>
          <c:invertIfNegative val="0"/>
          <c:xVal>
            <c:numRef>
              <c:f>Sheet1!$A$16:$A$15</c:f>
              <c:numCache>
                <c:formatCode>General</c:formatCode>
                <c:ptCount val="0"/>
              </c:numCache>
            </c:numRef>
          </c:xVal>
          <c:yVal>
            <c:numRef>
              <c:f>Sheet1!$B$16:$B$15</c:f>
              <c:numCache>
                <c:formatCode>General</c:formatCode>
                <c:ptCount val="0"/>
              </c:numCache>
            </c:numRef>
          </c:yVal>
          <c:bubbleSize>
            <c:numRef>
              <c:f>Sheet1!$C$16:$C$15</c:f>
              <c:numCache>
                <c:formatCode>General</c:formatCode>
                <c:ptCount val="0"/>
              </c:numCache>
            </c:numRef>
          </c:bubbleSize>
          <c:bubble3D val="0"/>
          <c:extLst>
            <c:ext xmlns:c16="http://schemas.microsoft.com/office/drawing/2014/chart" uri="{C3380CC4-5D6E-409C-BE32-E72D297353CC}">
              <c16:uniqueId val="{00000000-A102-4130-AF99-B8EA3743F8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bubbleScale val="100"/>
        <c:showNegBubbles val="0"/>
        <c:axId val="146180991"/>
        <c:axId val="146183487"/>
      </c:bubbleChart>
      <c:valAx>
        <c:axId val="146180991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6183487"/>
        <c:crosses val="autoZero"/>
        <c:crossBetween val="midCat"/>
      </c:valAx>
      <c:valAx>
        <c:axId val="14618348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6180991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6.xml><?xml version="1.0" encoding="utf-8"?>
<cs:chartStyle xmlns:cs="http://schemas.microsoft.com/office/drawing/2012/chartStyle" xmlns:a="http://schemas.openxmlformats.org/drawingml/2006/main" id="26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>
          <a:alpha val="75000"/>
        </a:schemeClr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>
          <a:alpha val="75000"/>
        </a:schemeClr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>
            <a:alpha val="50000"/>
          </a:schemeClr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8670D-DACE-4106-9284-EFC2D346D8FE}" type="datetimeFigureOut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FA9D5C-3B56-4225-8FD0-D6D5AB77DF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23955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5C8D6E-200A-4257-BFED-522F4EBA3D4A}" type="datetimeFigureOut">
              <a:rPr lang="en-US" smtClean="0"/>
              <a:t>11/8/2017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069ADC-C471-4C37-8B9A-09ED8062814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62119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'1.0' encoding='UTF-8' standalone='yes'?>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2.xml.rels><?xml version='1.0' encoding='UTF-8' standalone='yes'?>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231F7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299045"/>
            <a:ext cx="9144000" cy="831542"/>
          </a:xfrm>
          <a:solidFill>
            <a:schemeClr val="bg1"/>
          </a:solidFill>
        </p:spPr>
        <p:txBody>
          <a:bodyPr lIns="182880" anchor="ctr" anchorCtr="0">
            <a:normAutofit/>
          </a:bodyPr>
          <a:lstStyle>
            <a:lvl1pPr algn="l">
              <a:defRPr sz="4000" cap="small" baseline="0">
                <a:latin typeface="+mj-lt"/>
              </a:defRPr>
            </a:lvl1pPr>
          </a:lstStyle>
          <a:p>
            <a:r>
              <a:rPr lang="en-US" dirty="0"/>
              <a:t>Name of The Presentation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0" y="5130588"/>
            <a:ext cx="9144000" cy="546881"/>
          </a:xfrm>
          <a:solidFill>
            <a:schemeClr val="bg1"/>
          </a:solidFill>
        </p:spPr>
        <p:txBody>
          <a:bodyPr lIns="182880" anchor="ctr" anchorCtr="0"/>
          <a:lstStyle>
            <a:lvl1pPr marL="0" indent="0" algn="l">
              <a:buNone/>
              <a:defRPr sz="2400" cap="small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Presenter Name / Date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21182" y="6490966"/>
            <a:ext cx="2057400" cy="274321"/>
          </a:xfrm>
          <a:noFill/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fld id="{0EC342D0-4390-47E2-92D9-9C2D1C737A41}" type="datetime1">
              <a:rPr lang="en-US" smtClean="0"/>
              <a:pPr/>
              <a:t>11/8/2017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30036" y="202861"/>
            <a:ext cx="6054436" cy="404076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1192" y="6173798"/>
            <a:ext cx="2059345" cy="544495"/>
          </a:xfrm>
          <a:prstGeom prst="rect">
            <a:avLst/>
          </a:prstGeom>
        </p:spPr>
      </p:pic>
      <p:sp>
        <p:nvSpPr>
          <p:cNvPr id="16" name="Footer Placeholder 15"/>
          <p:cNvSpPr>
            <a:spLocks noGrp="1"/>
          </p:cNvSpPr>
          <p:nvPr>
            <p:ph type="ftr" sz="quarter" idx="11"/>
          </p:nvPr>
        </p:nvSpPr>
        <p:spPr>
          <a:xfrm>
            <a:off x="5394960" y="6490967"/>
            <a:ext cx="2951017" cy="274320"/>
          </a:xfrm>
          <a:noFill/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8236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ar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48"/>
            <a:ext cx="9144000" cy="6864096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0" y="2523225"/>
            <a:ext cx="9144000" cy="1828800"/>
          </a:xfrm>
          <a:prstGeom prst="rect">
            <a:avLst/>
          </a:prstGeom>
          <a:solidFill>
            <a:schemeClr val="tx1">
              <a:alpha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lnSpc>
                <a:spcPct val="90000"/>
              </a:lnSpc>
              <a:spcBef>
                <a:spcPct val="0"/>
              </a:spcBef>
              <a:buNone/>
            </a:pPr>
            <a:endParaRPr lang="en-US" sz="4400" b="1" cap="small" baseline="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" name="Title"/>
          <p:cNvSpPr>
            <a:spLocks noGrp="1"/>
          </p:cNvSpPr>
          <p:nvPr>
            <p:ph type="title" hasCustomPrompt="1"/>
          </p:nvPr>
        </p:nvSpPr>
        <p:spPr>
          <a:xfrm>
            <a:off x="0" y="3031968"/>
            <a:ext cx="9144000" cy="794064"/>
          </a:xfrm>
          <a:noFill/>
        </p:spPr>
        <p:txBody>
          <a:bodyPr wrap="square" lIns="0" tIns="91440" rIns="0" bIns="91440">
            <a:spAutoFit/>
          </a:bodyPr>
          <a:lstStyle>
            <a:lvl1pPr algn="ctr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8" name="Subtitle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3880348"/>
            <a:ext cx="9144000" cy="424732"/>
          </a:xfr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b">
            <a:spAutoFit/>
          </a:bodyPr>
          <a:lstStyle>
            <a:lvl1pPr marL="0" indent="0" algn="ctr">
              <a:buNone/>
              <a:defRPr sz="2400" cap="small" baseline="0">
                <a:solidFill>
                  <a:schemeClr val="bg1">
                    <a:lumMod val="8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optional sub title</a:t>
            </a:r>
          </a:p>
        </p:txBody>
      </p:sp>
    </p:spTree>
    <p:extLst>
      <p:ext uri="{BB962C8B-B14F-4D97-AF65-F5344CB8AC3E}">
        <p14:creationId xmlns:p14="http://schemas.microsoft.com/office/powerpoint/2010/main" val="2602091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ep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48"/>
            <a:ext cx="9144000" cy="6864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34255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ase study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48"/>
            <a:ext cx="9144000" cy="6864096"/>
          </a:xfrm>
          <a:prstGeom prst="rect">
            <a:avLst/>
          </a:prstGeom>
        </p:spPr>
      </p:pic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>
          <a:xfrm>
            <a:off x="0" y="517739"/>
            <a:ext cx="9143999" cy="1537856"/>
          </a:xfrm>
          <a:solidFill>
            <a:schemeClr val="tx1">
              <a:alpha val="40000"/>
            </a:schemeClr>
          </a:solidFill>
        </p:spPr>
        <p:txBody>
          <a:bodyPr>
            <a:normAutofit/>
          </a:bodyPr>
          <a:lstStyle>
            <a:lvl1pPr algn="ctr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Summarize the case study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304800" y="2487827"/>
            <a:ext cx="2529016" cy="650789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Problem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307492" y="2487827"/>
            <a:ext cx="2529016" cy="650789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Approach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6310184" y="2487827"/>
            <a:ext cx="2529016" cy="650789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Outcome</a:t>
            </a:r>
          </a:p>
        </p:txBody>
      </p:sp>
      <p:sp>
        <p:nvSpPr>
          <p:cNvPr id="9" name="Isosceles Triangle 8"/>
          <p:cNvSpPr/>
          <p:nvPr userDrawn="1"/>
        </p:nvSpPr>
        <p:spPr>
          <a:xfrm rot="5400000">
            <a:off x="2833815" y="2609051"/>
            <a:ext cx="473676" cy="408341"/>
          </a:xfrm>
          <a:prstGeom prst="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Isosceles Triangle 9"/>
          <p:cNvSpPr/>
          <p:nvPr userDrawn="1"/>
        </p:nvSpPr>
        <p:spPr>
          <a:xfrm rot="5400000">
            <a:off x="5836509" y="2609052"/>
            <a:ext cx="473676" cy="408341"/>
          </a:xfrm>
          <a:prstGeom prst="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304800" y="3194908"/>
            <a:ext cx="2529016" cy="2402014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120000"/>
              </a:lnSpc>
              <a:spcBef>
                <a:spcPts val="1200"/>
              </a:spcBef>
            </a:pPr>
            <a:endParaRPr lang="en-US" sz="1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304800" y="3194908"/>
            <a:ext cx="2529016" cy="2402014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Explain the problem briefly in one or </a:t>
            </a:r>
            <a:r>
              <a:rPr lang="en-US"/>
              <a:t>two paragraphs</a:t>
            </a:r>
            <a:endParaRPr lang="en-US" dirty="0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3307492" y="3194908"/>
            <a:ext cx="2529016" cy="2402014"/>
          </a:xfr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spcBef>
                <a:spcPts val="1000"/>
              </a:spcBef>
              <a:spcAft>
                <a:spcPts val="0"/>
              </a:spcAft>
              <a:buNone/>
              <a:defRPr lang="en-US" sz="1400" smtClean="0">
                <a:solidFill>
                  <a:schemeClr val="lt1"/>
                </a:solidFill>
              </a:defRPr>
            </a:lvl1pPr>
            <a:lvl2pPr>
              <a:defRPr lang="en-US" sz="1800" smtClean="0">
                <a:solidFill>
                  <a:schemeClr val="lt1"/>
                </a:solidFill>
              </a:defRPr>
            </a:lvl2pPr>
            <a:lvl3pPr>
              <a:defRPr lang="en-US" smtClean="0">
                <a:solidFill>
                  <a:schemeClr val="lt1"/>
                </a:solidFill>
              </a:defRPr>
            </a:lvl3pPr>
            <a:lvl4pPr>
              <a:defRPr lang="en-US" sz="1800" smtClean="0">
                <a:solidFill>
                  <a:schemeClr val="lt1"/>
                </a:solidFill>
              </a:defRPr>
            </a:lvl4pPr>
            <a:lvl5pPr>
              <a:defRPr lang="en-GB" sz="1800">
                <a:solidFill>
                  <a:schemeClr val="lt1"/>
                </a:solidFill>
              </a:defRPr>
            </a:lvl5pPr>
          </a:lstStyle>
          <a:p>
            <a:pPr marL="0" lvl="0" defTabSz="457200">
              <a:lnSpc>
                <a:spcPct val="120000"/>
              </a:lnSpc>
            </a:pPr>
            <a:r>
              <a:rPr lang="en-US" dirty="0"/>
              <a:t>Explain what </a:t>
            </a:r>
            <a:r>
              <a:rPr lang="en-US" dirty="0" err="1"/>
              <a:t>Gramener</a:t>
            </a:r>
            <a:r>
              <a:rPr lang="en-US" dirty="0"/>
              <a:t> did, highlight capability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2" hasCustomPrompt="1"/>
          </p:nvPr>
        </p:nvSpPr>
        <p:spPr>
          <a:xfrm>
            <a:off x="6310184" y="3194908"/>
            <a:ext cx="2529016" cy="2402014"/>
          </a:xfr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lvl1pPr>
              <a:spcBef>
                <a:spcPts val="1200"/>
              </a:spcBef>
              <a:spcAft>
                <a:spcPts val="0"/>
              </a:spcAft>
              <a:defRPr lang="en-US" sz="1400" smtClean="0">
                <a:solidFill>
                  <a:schemeClr val="lt1"/>
                </a:solidFill>
              </a:defRPr>
            </a:lvl1pPr>
            <a:lvl2pPr>
              <a:defRPr lang="en-US" sz="1800" smtClean="0">
                <a:solidFill>
                  <a:schemeClr val="lt1"/>
                </a:solidFill>
              </a:defRPr>
            </a:lvl2pPr>
            <a:lvl3pPr>
              <a:defRPr lang="en-US" smtClean="0">
                <a:solidFill>
                  <a:schemeClr val="lt1"/>
                </a:solidFill>
              </a:defRPr>
            </a:lvl3pPr>
            <a:lvl4pPr>
              <a:defRPr lang="en-US" sz="1800" smtClean="0">
                <a:solidFill>
                  <a:schemeClr val="lt1"/>
                </a:solidFill>
              </a:defRPr>
            </a:lvl4pPr>
            <a:lvl5pPr>
              <a:defRPr lang="en-GB" sz="1800">
                <a:solidFill>
                  <a:schemeClr val="lt1"/>
                </a:solidFill>
              </a:defRPr>
            </a:lvl5pPr>
          </a:lstStyle>
          <a:p>
            <a:pPr marL="0" lvl="0" indent="0" defTabSz="457200">
              <a:lnSpc>
                <a:spcPct val="120000"/>
              </a:lnSpc>
              <a:buNone/>
            </a:pPr>
            <a:r>
              <a:rPr lang="en-US" dirty="0"/>
              <a:t>Explain the quantitative </a:t>
            </a:r>
            <a:r>
              <a:rPr lang="en-US"/>
              <a:t>business impact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692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91439"/>
            <a:ext cx="8778242" cy="64008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 rot="5400000">
            <a:off x="-228601" y="378478"/>
            <a:ext cx="640080" cy="66000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3069068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rk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231F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91439"/>
            <a:ext cx="8778242" cy="640080"/>
          </a:xfrm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5570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5DF4A-260C-4E98-8F6D-1C9651FA5C9C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182879" y="822960"/>
            <a:ext cx="8778242" cy="557784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Rectangle 12"/>
          <p:cNvSpPr/>
          <p:nvPr userDrawn="1"/>
        </p:nvSpPr>
        <p:spPr>
          <a:xfrm rot="5400000">
            <a:off x="-228601" y="378478"/>
            <a:ext cx="640080" cy="66000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3033544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91439"/>
            <a:ext cx="8778242" cy="64008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 rot="5400000">
            <a:off x="-228601" y="378478"/>
            <a:ext cx="640080" cy="66000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9" name="Left Text Placeholder"/>
          <p:cNvSpPr>
            <a:spLocks noGrp="1"/>
          </p:cNvSpPr>
          <p:nvPr>
            <p:ph sz="quarter" idx="12" hasCustomPrompt="1"/>
          </p:nvPr>
        </p:nvSpPr>
        <p:spPr>
          <a:xfrm>
            <a:off x="182563" y="898524"/>
            <a:ext cx="4297362" cy="5419149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spcBef>
                <a:spcPts val="300"/>
              </a:spcBef>
              <a:buNone/>
              <a:defRPr sz="1400"/>
            </a:lvl1pPr>
            <a:lvl2pPr marL="233363" indent="-228600">
              <a:lnSpc>
                <a:spcPct val="110000"/>
              </a:lnSpc>
              <a:spcBef>
                <a:spcPts val="300"/>
              </a:spcBef>
              <a:defRPr sz="1200"/>
            </a:lvl2pPr>
            <a:lvl3pPr marL="344488" indent="-228600">
              <a:lnSpc>
                <a:spcPct val="110000"/>
              </a:lnSpc>
              <a:spcBef>
                <a:spcPts val="300"/>
              </a:spcBef>
              <a:defRPr sz="1100"/>
            </a:lvl3pPr>
            <a:lvl4pPr marL="457200" indent="-228600">
              <a:lnSpc>
                <a:spcPct val="110000"/>
              </a:lnSpc>
              <a:spcBef>
                <a:spcPts val="300"/>
              </a:spcBef>
              <a:defRPr sz="1050"/>
            </a:lvl4pPr>
            <a:lvl5pPr marL="569913" indent="-228600">
              <a:lnSpc>
                <a:spcPct val="110000"/>
              </a:lnSpc>
              <a:spcBef>
                <a:spcPts val="300"/>
              </a:spcBef>
              <a:defRPr sz="1050"/>
            </a:lvl5pPr>
          </a:lstStyle>
          <a:p>
            <a:pPr lvl="0"/>
            <a:r>
              <a:rPr lang="en-US" dirty="0"/>
              <a:t>Enter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Right Text Placeholder"/>
          <p:cNvSpPr>
            <a:spLocks noGrp="1"/>
          </p:cNvSpPr>
          <p:nvPr>
            <p:ph sz="quarter" idx="13" hasCustomPrompt="1"/>
          </p:nvPr>
        </p:nvSpPr>
        <p:spPr>
          <a:xfrm>
            <a:off x="4663759" y="898524"/>
            <a:ext cx="4297362" cy="5419149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spcBef>
                <a:spcPts val="300"/>
              </a:spcBef>
              <a:buNone/>
              <a:defRPr sz="1400"/>
            </a:lvl1pPr>
            <a:lvl2pPr marL="233363" indent="-228600">
              <a:lnSpc>
                <a:spcPct val="110000"/>
              </a:lnSpc>
              <a:spcBef>
                <a:spcPts val="300"/>
              </a:spcBef>
              <a:defRPr sz="1200"/>
            </a:lvl2pPr>
            <a:lvl3pPr marL="344488" indent="-228600">
              <a:lnSpc>
                <a:spcPct val="110000"/>
              </a:lnSpc>
              <a:spcBef>
                <a:spcPts val="300"/>
              </a:spcBef>
              <a:defRPr sz="1100"/>
            </a:lvl3pPr>
            <a:lvl4pPr marL="457200" indent="-228600">
              <a:lnSpc>
                <a:spcPct val="110000"/>
              </a:lnSpc>
              <a:spcBef>
                <a:spcPts val="300"/>
              </a:spcBef>
              <a:defRPr sz="1050"/>
            </a:lvl4pPr>
            <a:lvl5pPr marL="569913" indent="-228600">
              <a:lnSpc>
                <a:spcPct val="110000"/>
              </a:lnSpc>
              <a:spcBef>
                <a:spcPts val="300"/>
              </a:spcBef>
              <a:defRPr sz="1050"/>
            </a:lvl5pPr>
          </a:lstStyle>
          <a:p>
            <a:pPr lvl="0"/>
            <a:r>
              <a:rPr lang="en-US" dirty="0"/>
              <a:t>Enter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48021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-701775"/>
            <a:ext cx="8778242" cy="640080"/>
          </a:xfrm>
          <a:noFill/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0617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o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 rot="5400000">
            <a:off x="-1845129" y="1845113"/>
            <a:ext cx="6858000" cy="3167743"/>
          </a:xfrm>
          <a:prstGeom prst="rect">
            <a:avLst/>
          </a:prstGeom>
          <a:solidFill>
            <a:srgbClr val="231F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80" y="66498"/>
            <a:ext cx="2802300" cy="640080"/>
          </a:xfrm>
          <a:noFill/>
        </p:spPr>
        <p:txBody>
          <a:bodyPr/>
          <a:lstStyle>
            <a:lvl1pPr>
              <a:lnSpc>
                <a:spcPct val="8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Describe section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613579" y="6492239"/>
            <a:ext cx="1371600" cy="274320"/>
          </a:xfrm>
          <a:noFill/>
        </p:spPr>
        <p:txBody>
          <a:bodyPr/>
          <a:lstStyle/>
          <a:p>
            <a:fld id="{33D6D1A4-82FD-416F-B454-ACF63A7912F0}" type="datetime1">
              <a:rPr lang="en-US" smtClean="0"/>
              <a:pPr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227201" y="6490967"/>
            <a:ext cx="5118776" cy="274320"/>
          </a:xfrm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screen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182563" y="831847"/>
            <a:ext cx="2802616" cy="5543550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lnSpc>
                <a:spcPct val="110000"/>
              </a:lnSpc>
              <a:buNone/>
              <a:defRPr sz="1400">
                <a:solidFill>
                  <a:schemeClr val="bg1"/>
                </a:solidFill>
              </a:defRPr>
            </a:lvl2pPr>
            <a:lvl3pPr marL="914400" indent="0">
              <a:lnSpc>
                <a:spcPct val="110000"/>
              </a:lnSpc>
              <a:buNone/>
              <a:defRPr sz="1200">
                <a:solidFill>
                  <a:schemeClr val="bg1"/>
                </a:solidFill>
              </a:defRPr>
            </a:lvl3pPr>
            <a:lvl4pPr marL="1371600" indent="0">
              <a:lnSpc>
                <a:spcPct val="110000"/>
              </a:lnSpc>
              <a:buNone/>
              <a:defRPr sz="1100">
                <a:solidFill>
                  <a:schemeClr val="bg1"/>
                </a:solidFill>
              </a:defRPr>
            </a:lvl4pPr>
            <a:lvl5pPr marL="1828800" indent="0">
              <a:lnSpc>
                <a:spcPct val="110000"/>
              </a:lnSpc>
              <a:buNone/>
              <a:defRPr sz="11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Fill in details about the section</a:t>
            </a:r>
          </a:p>
        </p:txBody>
      </p:sp>
    </p:spTree>
    <p:extLst>
      <p:ext uri="{BB962C8B-B14F-4D97-AF65-F5344CB8AC3E}">
        <p14:creationId xmlns:p14="http://schemas.microsoft.com/office/powerpoint/2010/main" val="3854053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In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-1" y="0"/>
            <a:ext cx="4572000" cy="6858000"/>
          </a:xfrm>
          <a:solidFill>
            <a:srgbClr val="231F74"/>
          </a:solidFill>
        </p:spPr>
        <p:txBody>
          <a:bodyPr anchor="t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4879" y="91439"/>
            <a:ext cx="4206241" cy="64008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984269" y="6492240"/>
            <a:ext cx="1371600" cy="274320"/>
          </a:xfrm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3D6D1A4-82FD-416F-B454-ACF63A7912F0}" type="datetime1">
              <a:rPr lang="en-US" smtClean="0"/>
              <a:pPr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754879" y="6490967"/>
            <a:ext cx="3591098" cy="27432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screen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4139072"/>
            <a:ext cx="4572000" cy="1520825"/>
          </a:xfrm>
          <a:solidFill>
            <a:srgbClr val="000000">
              <a:alpha val="50196"/>
            </a:srgbClr>
          </a:solidFill>
        </p:spPr>
        <p:txBody>
          <a:bodyPr anchor="ctr"/>
          <a:lstStyle>
            <a:lvl1pPr marL="0" indent="0" algn="ctr">
              <a:buNone/>
              <a:defRPr b="1" cap="small" baseline="0">
                <a:solidFill>
                  <a:schemeClr val="bg1"/>
                </a:solidFill>
                <a:latin typeface="+mj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Name of </a:t>
            </a:r>
            <a:r>
              <a:rPr lang="en-US"/>
              <a:t>the section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6802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solidFill>
          <a:srgbClr val="21197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0" y="4299045"/>
            <a:ext cx="9144000" cy="831542"/>
          </a:xfrm>
          <a:solidFill>
            <a:schemeClr val="bg1"/>
          </a:solidFill>
        </p:spPr>
        <p:txBody>
          <a:bodyPr lIns="182880" anchor="ctr" anchorCtr="0">
            <a:normAutofit/>
          </a:bodyPr>
          <a:lstStyle>
            <a:lvl1pPr algn="l">
              <a:defRPr sz="4000" cap="small" baseline="0">
                <a:latin typeface="+mj-lt"/>
              </a:defRPr>
            </a:lvl1pPr>
          </a:lstStyle>
          <a:p>
            <a:r>
              <a:rPr lang="en-US" dirty="0"/>
              <a:t>Name of the Section</a:t>
            </a:r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0" y="5130588"/>
            <a:ext cx="9144000" cy="546881"/>
          </a:xfrm>
          <a:solidFill>
            <a:schemeClr val="bg1"/>
          </a:solidFill>
        </p:spPr>
        <p:txBody>
          <a:bodyPr lIns="182880" anchor="ctr" anchorCtr="0"/>
          <a:lstStyle>
            <a:lvl1pPr marL="0" indent="0" algn="l">
              <a:buNone/>
              <a:defRPr sz="24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 Title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screen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4EA9854-C19E-4C4C-9137-0D4556CC6316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988314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2879" y="91439"/>
            <a:ext cx="8778242" cy="640080"/>
          </a:xfrm>
          <a:prstGeom prst="rect">
            <a:avLst/>
          </a:prstGeom>
          <a:solidFill>
            <a:srgbClr val="FFFFFF">
              <a:alpha val="50196"/>
            </a:srgb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79" y="822959"/>
            <a:ext cx="8778242" cy="5576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65513" y="6492240"/>
            <a:ext cx="1371600" cy="274320"/>
          </a:xfrm>
          <a:prstGeom prst="rect">
            <a:avLst/>
          </a:prstGeom>
          <a:solidFill>
            <a:srgbClr val="FFFFFF">
              <a:alpha val="50000"/>
            </a:srgbClr>
          </a:solidFill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D1A4-82FD-416F-B454-ACF63A7912F0}" type="datetime1">
              <a:rPr lang="en-US" smtClean="0"/>
              <a:pPr/>
              <a:t>11/8/2017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96570" y="6490967"/>
            <a:ext cx="6449407" cy="274320"/>
          </a:xfrm>
          <a:prstGeom prst="rect">
            <a:avLst/>
          </a:prstGeom>
          <a:solidFill>
            <a:srgbClr val="FFFFFF">
              <a:alpha val="50000"/>
            </a:srgbClr>
          </a:solidFill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12" name="Slide Number Placeholder 5"/>
          <p:cNvSpPr txBox="1">
            <a:spLocks/>
          </p:cNvSpPr>
          <p:nvPr userDrawn="1"/>
        </p:nvSpPr>
        <p:spPr>
          <a:xfrm>
            <a:off x="8420794" y="6490967"/>
            <a:ext cx="548640" cy="274320"/>
          </a:xfrm>
          <a:prstGeom prst="rect">
            <a:avLst/>
          </a:prstGeom>
          <a:solidFill>
            <a:srgbClr val="21197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0FF8DF3F-F2A3-4961-8A86-E904B528F25E}" type="slidenum">
              <a:rPr lang="en-US" sz="1050" smtClean="0">
                <a:latin typeface="+mn-lt"/>
              </a:rPr>
              <a:pPr algn="r"/>
              <a:t>‹#›</a:t>
            </a:fld>
            <a:endParaRPr lang="en-US" sz="1050" dirty="0">
              <a:latin typeface="+mn-lt"/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182879" y="6803914"/>
            <a:ext cx="8778240" cy="18288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1897401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9" r:id="rId2"/>
    <p:sldLayoutId id="2147483673" r:id="rId3"/>
    <p:sldLayoutId id="2147483668" r:id="rId4"/>
    <p:sldLayoutId id="2147483676" r:id="rId5"/>
    <p:sldLayoutId id="2147483678" r:id="rId6"/>
    <p:sldLayoutId id="2147483672" r:id="rId7"/>
    <p:sldLayoutId id="2147483674" r:id="rId8"/>
    <p:sldLayoutId id="2147483663" r:id="rId9"/>
    <p:sldLayoutId id="2147483671" r:id="rId10"/>
    <p:sldLayoutId id="2147483677" r:id="rId11"/>
    <p:sldLayoutId id="2147483675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 cap="sm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23.xml.rels><?xml version='1.0' encoding='UTF-8' standalone='yes'?>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4.xml"/></Relationships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B71B59-0B7A-4FD6-B5FA-B893F5E4F9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Bubble Chart Example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F70264-9FB0-4F42-BFC9-00360C7355C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79312" y="5982789"/>
            <a:ext cx="8176370" cy="783771"/>
          </a:xfrm>
        </p:spPr>
        <p:txBody>
          <a:bodyPr/>
          <a:lstStyle/>
          <a:p>
            <a:r>
              <a:rPr lang="en-IN" dirty="0" smtClean="0"/>
              <a:t>Data of bar chart has been changed </a:t>
            </a:r>
            <a:endParaRPr lang="en-US" dirty="0"/>
          </a:p>
        </p:txBody>
      </p:sp>
      <p:graphicFrame>
        <p:nvGraphicFramePr>
          <p:cNvPr id="6" name="Bubble Chart Name"/>
          <p:cNvGraphicFramePr/>
          <p:nvPr>
            <p:extLst>
              <p:ext uri="{D42A27DB-BD31-4B8C-83A1-F6EECF244321}">
                <p14:modId xmlns:p14="http://schemas.microsoft.com/office/powerpoint/2010/main" val="1716857851"/>
              </p:ext>
            </p:extLst>
          </p:nvPr>
        </p:nvGraphicFramePr>
        <p:xfrm>
          <a:off x="182879" y="928672"/>
          <a:ext cx="8660675" cy="43229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12755816"/>
      </p:ext>
    </p:extLst>
  </p:cSld>
  <p:clrMapOvr>
    <a:masterClrMapping/>
  </p:clrMapOvr>
</p:sld>
</file>

<file path=ppt/theme/theme1.xml><?xml version="1.0" encoding="utf-8"?>
<a:theme xmlns:a="http://schemas.openxmlformats.org/drawingml/2006/main" name="Gramener 2017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ramener">
      <a:majorFont>
        <a:latin typeface="Century Gothic"/>
        <a:ea typeface=""/>
        <a:cs typeface=""/>
      </a:majorFont>
      <a:minorFont>
        <a:latin typeface="Segoe UI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ank.potx" id="{032D8077-F0E9-4B18-8884-CAD620914ADB}" vid="{6290A279-D22D-4CD9-A01B-F2E839E4A74F}"/>
    </a:ext>
  </a:extLst>
</a:theme>
</file>

<file path=ppt/theme/theme2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ramener">
      <a:majorFont>
        <a:latin typeface="Century Gothic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ramener">
      <a:majorFont>
        <a:latin typeface="Century Gothic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74</TotalTime>
  <Words>532</Words>
  <Application>Microsoft Office PowerPoint</Application>
  <PresentationFormat>On-screen Show (4:3)</PresentationFormat>
  <Paragraphs>71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1" baseType="lpstr">
      <vt:lpstr>Arial</vt:lpstr>
      <vt:lpstr>Century Gothic</vt:lpstr>
      <vt:lpstr>Segoe UI</vt:lpstr>
      <vt:lpstr>Gramener 2017</vt:lpstr>
      <vt:lpstr>PPT Generator Examples</vt:lpstr>
      <vt:lpstr>Changing the Title</vt:lpstr>
      <vt:lpstr>Changing slide title using templates</vt:lpstr>
      <vt:lpstr>Changing slide bullet points using template</vt:lpstr>
      <vt:lpstr>Changing slide title using templates</vt:lpstr>
      <vt:lpstr>replacing Image in a grouped object</vt:lpstr>
      <vt:lpstr>Css example</vt:lpstr>
      <vt:lpstr>Old Title</vt:lpstr>
      <vt:lpstr>Replacing Image</vt:lpstr>
      <vt:lpstr>Table Example</vt:lpstr>
      <vt:lpstr>Replicate Slide Example</vt:lpstr>
      <vt:lpstr>Replicate Shape(Stack Shape Elements)</vt:lpstr>
      <vt:lpstr>Bullet Chart Example</vt:lpstr>
      <vt:lpstr>Calendarmap Example</vt:lpstr>
      <vt:lpstr>Heatgrid Example</vt:lpstr>
      <vt:lpstr>Sankey Example</vt:lpstr>
      <vt:lpstr>Treemap Example</vt:lpstr>
      <vt:lpstr>Column Bar Chart Example</vt:lpstr>
      <vt:lpstr>Grouped Bar Chart Example</vt:lpstr>
      <vt:lpstr>Line Chart Example</vt:lpstr>
      <vt:lpstr>Area Chart Example</vt:lpstr>
      <vt:lpstr>Scatter Chart Example</vt:lpstr>
      <vt:lpstr>Bubble Chart Example</vt:lpstr>
      <vt:lpstr>Bubble Chart – 3D Example</vt:lpstr>
      <vt:lpstr>Radar Chart Example</vt:lpstr>
      <vt:lpstr>Donut Chart Example</vt:lpstr>
      <vt:lpstr>Donut Chart Example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 Generator Examples</dc:title>
  <dc:subject/>
  <dc:creator>Anand S</dc:creator>
  <cp:keywords/>
  <dc:description/>
  <cp:lastModifiedBy>Gramener</cp:lastModifiedBy>
  <cp:revision>80</cp:revision>
  <dcterms:created xsi:type="dcterms:W3CDTF">2017-11-07T10:18:49Z</dcterms:created>
  <dcterms:modified xsi:type="dcterms:W3CDTF">2017-11-08T13:53:42Z</dcterms:modified>
  <cp:category/>
</cp:coreProperties>
</file>