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3.xml" ContentType="application/vnd.openxmlformats-officedocument.drawingml.chart+xml"/>
  <Override PartName="/ppt/charts/colors3.xml" ContentType="application/vnd.ms-office.chartcolorstyle+xml"/>
  <Override PartName="/ppt/charts/style3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33" Type="http://schemas.openxmlformats.org/officeDocument/2006/relationships/theme" Target="theme/theme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charts/_rels/chart3.xml.rels><?xml version='1.0' encoding='UTF-8' standalone='yes'?>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862" b="0" i="0" u="none" strike="noStrike" baseline="0" dirty="0" smtClean="0">
                <a:effectLst/>
              </a:rPr>
              <a:t>Sales</a:t>
            </a:r>
            <a:endParaRPr lang="en-IN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D73027">
                <a:alpha val="100000"/>
                <a:alpha val="100000"/>
                <a:alpha val="100000"/>
                <a:alpha val="100000"/>
                <a:alpha val="100000"/>
              </a:srgbClr>
            </a:solidFill>
            <a:ln w="28575" cap="rnd">
              <a:solidFill>
                <a:srgbClr val="D73027">
                  <a:alpha val="100000"/>
                  <a:alpha val="100000"/>
                  <a:alpha val="100000"/>
                  <a:alpha val="100000"/>
                  <a:alpha val="100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0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1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2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3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dPt>
            <c:idx val="4"/>
            <c:spPr>
              <a:solidFill>
                <a:srgbClr val="D73027">
                  <a:alpha val="100000"/>
                </a:srgbClr>
              </a:solidFill>
              <a:ln>
                <a:solidFill>
                  <a:srgbClr val="D73027">
                    <a:alpha val="100000"/>
                  </a:srgbClr>
                </a:solidFill>
              </a:ln>
            </c:spPr>
          </c:dPt>
          <c:cat>
            <c:strRef>
              <c:f>Sheet1!$A$2:$A$6</c:f>
              <c:strCache>
                <c:ptCount val="5"/>
                <c:pt idx="0">
                  <c:v>Media</c:v>
                </c:pt>
                <c:pt idx="1">
                  <c:v>Pharmaceutical</c:v>
                </c:pt>
                <c:pt idx="2">
                  <c:v>Banking</c:v>
                </c:pt>
                <c:pt idx="3">
                  <c:v>Government</c:v>
                </c:pt>
                <c:pt idx="4">
                  <c:v>FMCG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50</c:v>
                </c:pt>
                <c:pt idx="2">
                  <c:v>75</c:v>
                </c:pt>
                <c:pt idx="3">
                  <c:v>200</c:v>
                </c:pt>
                <c:pt idx="4">
                  <c:v>120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81A-462E-8B1F-98549285779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Profit</c:v>
                </c:pt>
              </c:strCache>
            </c:strRef>
          </c:tx>
          <c:spPr>
            <a:solidFill>
              <a:srgbClr val="1A9850">
                <a:alpha val="100000"/>
                <a:alpha val="100000"/>
                <a:alpha val="100000"/>
                <a:alpha val="100000"/>
                <a:alpha val="100000"/>
              </a:srgbClr>
            </a:solidFill>
            <a:ln w="28575" cap="rnd">
              <a:solidFill>
                <a:srgbClr val="1A9850">
                  <a:alpha val="100000"/>
                  <a:alpha val="100000"/>
                  <a:alpha val="100000"/>
                  <a:alpha val="100000"/>
                  <a:alpha val="100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0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1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2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3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dPt>
            <c:idx val="4"/>
            <c:spPr>
              <a:solidFill>
                <a:srgbClr val="1A9850">
                  <a:alpha val="100000"/>
                </a:srgbClr>
              </a:solidFill>
              <a:ln>
                <a:solidFill>
                  <a:srgbClr val="1A9850">
                    <a:alpha val="100000"/>
                  </a:srgbClr>
                </a:solidFill>
              </a:ln>
            </c:spPr>
          </c:dPt>
          <c:cat>
            <c:strRef>
              <c:f>Sheet1!$A$2:$A$6</c:f>
              <c:strCache>
                <c:ptCount val="5"/>
                <c:pt idx="0">
                  <c:v>Media</c:v>
                </c:pt>
                <c:pt idx="1">
                  <c:v>Pharmaceutical</c:v>
                </c:pt>
                <c:pt idx="2">
                  <c:v>Banking</c:v>
                </c:pt>
                <c:pt idx="3">
                  <c:v>Government</c:v>
                </c:pt>
                <c:pt idx="4">
                  <c:v>FMCG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80</c:v>
                </c:pt>
                <c:pt idx="1">
                  <c:v>20</c:v>
                </c:pt>
                <c:pt idx="2">
                  <c:v>30</c:v>
                </c:pt>
                <c:pt idx="3">
                  <c:v>90</c:v>
                </c:pt>
                <c:pt idx="4">
                  <c:v>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81A-462E-8B1F-98549285779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Growth</c:v>
                </c:pt>
              </c:strCache>
            </c:strRef>
          </c:tx>
          <c:spPr>
            <a:solidFill>
              <a:srgbClr val="CCCCCC">
                <a:alpha val="100000"/>
                <a:alpha val="100000"/>
                <a:alpha val="100000"/>
                <a:alpha val="100000"/>
                <a:alpha val="100000"/>
              </a:srgbClr>
            </a:solidFill>
            <a:ln w="28575" cap="rnd">
              <a:solidFill>
                <a:srgbClr val="CCCCCC">
                  <a:alpha val="100000"/>
                  <a:alpha val="100000"/>
                  <a:alpha val="100000"/>
                  <a:alpha val="100000"/>
                  <a:alpha val="100000"/>
                </a:srgb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Pt>
            <c:idx val="0"/>
            <c:spPr>
              <a:solidFill>
                <a:srgbClr val="CCCCCC">
                  <a:alpha val="100000"/>
                </a:srgbClr>
              </a:solidFill>
              <a:ln>
                <a:solidFill>
                  <a:srgbClr val="CCCCCC">
                    <a:alpha val="100000"/>
                  </a:srgbClr>
                </a:solidFill>
              </a:ln>
            </c:spPr>
          </c:dPt>
          <c:dPt>
            <c:idx val="1"/>
            <c:spPr>
              <a:solidFill>
                <a:srgbClr val="CCCCCC">
                  <a:alpha val="100000"/>
                </a:srgbClr>
              </a:solidFill>
              <a:ln>
                <a:solidFill>
                  <a:srgbClr val="CCCCCC">
                    <a:alpha val="100000"/>
                  </a:srgbClr>
                </a:solidFill>
              </a:ln>
            </c:spPr>
          </c:dPt>
          <c:dPt>
            <c:idx val="2"/>
            <c:spPr>
              <a:solidFill>
                <a:srgbClr val="CCCCCC">
                  <a:alpha val="100000"/>
                </a:srgbClr>
              </a:solidFill>
              <a:ln>
                <a:solidFill>
                  <a:srgbClr val="CCCCCC">
                    <a:alpha val="100000"/>
                  </a:srgbClr>
                </a:solidFill>
              </a:ln>
            </c:spPr>
          </c:dPt>
          <c:dPt>
            <c:idx val="3"/>
            <c:spPr>
              <a:solidFill>
                <a:srgbClr val="CCCCCC">
                  <a:alpha val="100000"/>
                </a:srgbClr>
              </a:solidFill>
              <a:ln>
                <a:solidFill>
                  <a:srgbClr val="CCCCCC">
                    <a:alpha val="100000"/>
                  </a:srgbClr>
                </a:solidFill>
              </a:ln>
            </c:spPr>
          </c:dPt>
          <c:dPt>
            <c:idx val="4"/>
            <c:spPr>
              <a:solidFill>
                <a:srgbClr val="CCCCCC">
                  <a:alpha val="100000"/>
                </a:srgbClr>
              </a:solidFill>
              <a:ln>
                <a:solidFill>
                  <a:srgbClr val="CCCCCC">
                    <a:alpha val="100000"/>
                  </a:srgbClr>
                </a:solidFill>
              </a:ln>
            </c:spPr>
          </c:dPt>
          <c:cat>
            <c:strRef>
              <c:f>Sheet1!$A$2:$A$6</c:f>
              <c:strCache>
                <c:ptCount val="5"/>
                <c:pt idx="0">
                  <c:v>Media</c:v>
                </c:pt>
                <c:pt idx="1">
                  <c:v>Pharmaceutical</c:v>
                </c:pt>
                <c:pt idx="2">
                  <c:v>Banking</c:v>
                </c:pt>
                <c:pt idx="3">
                  <c:v>Government</c:v>
                </c:pt>
                <c:pt idx="4">
                  <c:v>FMCG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3</c:v>
                </c:pt>
                <c:pt idx="4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81A-462E-8B1F-9854928577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115455"/>
        <c:axId val="156331903"/>
      </c:lineChart>
      <c:catAx>
        <c:axId val="83115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331903"/>
        <c:crosses val="autoZero"/>
        <c:auto val="1"/>
        <c:lblAlgn val="ctr"/>
        <c:lblOffset val="100"/>
        <c:noMultiLvlLbl val="0"/>
      </c:catAx>
      <c:valAx>
        <c:axId val="1563319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1154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20.xml.rels><?xml version='1.0' encoding='UTF-8' standalone='yes'?>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 Chart Example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312" y="5982789"/>
            <a:ext cx="8176370" cy="783771"/>
          </a:xfrm>
        </p:spPr>
        <p:txBody>
          <a:bodyPr/>
          <a:lstStyle/>
          <a:p>
            <a:r>
              <a:rPr lang="en-IN" dirty="0" smtClean="0"/>
              <a:t>Data of bar chart has been changed </a:t>
            </a:r>
            <a:endParaRPr lang="en-US" dirty="0"/>
          </a:p>
        </p:txBody>
      </p:sp>
      <p:graphicFrame>
        <p:nvGraphicFramePr>
          <p:cNvPr id="5" name="Line Chart Name"/>
          <p:cNvGraphicFramePr/>
          <p:nvPr>
            <p:extLst>
              <p:ext uri="{D42A27DB-BD31-4B8C-83A1-F6EECF244321}">
                <p14:modId xmlns:p14="http://schemas.microsoft.com/office/powerpoint/2010/main" val="2823127188"/>
              </p:ext>
            </p:extLst>
          </p:nvPr>
        </p:nvGraphicFramePr>
        <p:xfrm>
          <a:off x="379312" y="889100"/>
          <a:ext cx="8046721" cy="436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8884946"/>
      </p:ext>
    </p:extLst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