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120" userDrawn="1">
          <p15:clr>
            <a:srgbClr val="A4A3A4"/>
          </p15:clr>
        </p15:guide>
        <p15:guide id="3" orient="horz" pos="4152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31F74"/>
    <a:srgbClr val="FFFFFF"/>
    <a:srgbClr val="55687C"/>
    <a:srgbClr val="A9C26D"/>
    <a:srgbClr val="CD4E40"/>
    <a:srgbClr val="F5AA35"/>
    <a:srgbClr val="211971"/>
    <a:srgbClr val="28B199"/>
    <a:srgbClr val="AAB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2" autoAdjust="0"/>
  </p:normalViewPr>
  <p:slideViewPr>
    <p:cSldViewPr snapToGrid="0" showGuides="1">
      <p:cViewPr varScale="1">
        <p:scale>
          <a:sx n="73" d="100"/>
          <a:sy n="73" d="100"/>
        </p:scale>
        <p:origin x="1278" y="78"/>
      </p:cViewPr>
      <p:guideLst>
        <p:guide orient="horz" pos="436"/>
        <p:guide pos="120"/>
        <p:guide orient="horz" pos="4152"/>
        <p:guide pos="5647"/>
      </p:guideLst>
    </p:cSldViewPr>
  </p:slideViewPr>
  <p:outlineViewPr>
    <p:cViewPr>
      <p:scale>
        <a:sx n="33" d="100"/>
        <a:sy n="33" d="100"/>
      </p:scale>
      <p:origin x="0" y="-50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4" Type="http://schemas.openxmlformats.org/officeDocument/2006/relationships/tableStyles" Target="tableStyles.xml"/><Relationship Id="rId33" Type="http://schemas.openxmlformats.org/officeDocument/2006/relationships/theme" Target="theme/theme1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11" Type="http://schemas.openxmlformats.org/officeDocument/2006/relationships/slide" Target="slides/slide10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670D-DACE-4106-9284-EFC2D346D8FE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9D5C-3B56-4225-8FD0-D6D5AB77D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8D6E-200A-4257-BFED-522F4EBA3D4A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9ADC-C471-4C37-8B9A-09ED806281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31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/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1182" y="6490966"/>
            <a:ext cx="2057400" cy="274321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EC342D0-4390-47E2-92D9-9C2D1C737A41}" type="datetime1">
              <a:rPr lang="en-US" smtClean="0"/>
              <a:pPr/>
              <a:t>11/8/2017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0036" y="202861"/>
            <a:ext cx="6054436" cy="4040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92" y="6173798"/>
            <a:ext cx="2059345" cy="544495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5394960" y="6490967"/>
            <a:ext cx="2951017" cy="274320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523225"/>
            <a:ext cx="9144000" cy="18288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en-US" sz="4400" b="1" cap="sm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0" y="3031968"/>
            <a:ext cx="9144000" cy="794064"/>
          </a:xfrm>
          <a:noFill/>
        </p:spPr>
        <p:txBody>
          <a:bodyPr wrap="square" lIns="0" tIns="91440" rIns="0" bIns="9144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880348"/>
            <a:ext cx="9144000" cy="4247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spAutoFit/>
          </a:bodyPr>
          <a:lstStyle>
            <a:lvl1pPr marL="0" indent="0" algn="ctr">
              <a:buNone/>
              <a:defRPr sz="2400" cap="sm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optional sub title</a:t>
            </a:r>
          </a:p>
        </p:txBody>
      </p:sp>
    </p:spTree>
    <p:extLst>
      <p:ext uri="{BB962C8B-B14F-4D97-AF65-F5344CB8AC3E}">
        <p14:creationId xmlns:p14="http://schemas.microsoft.com/office/powerpoint/2010/main" val="260209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517739"/>
            <a:ext cx="9143999" cy="1537856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case study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487827"/>
            <a:ext cx="2529016" cy="6507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307492" y="2487827"/>
            <a:ext cx="2529016" cy="65078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10184" y="2487827"/>
            <a:ext cx="2529016" cy="6507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2833815" y="2609051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5836509" y="2609052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3194908"/>
            <a:ext cx="2529016" cy="240201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194908"/>
            <a:ext cx="2529016" cy="24020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the problem briefly in one or </a:t>
            </a:r>
            <a:r>
              <a:rPr lang="en-US"/>
              <a:t>two paragraphs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307492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defTabSz="457200">
              <a:lnSpc>
                <a:spcPct val="120000"/>
              </a:lnSpc>
            </a:pPr>
            <a:r>
              <a:rPr lang="en-US" dirty="0"/>
              <a:t>Explain what </a:t>
            </a:r>
            <a:r>
              <a:rPr lang="en-US" dirty="0" err="1"/>
              <a:t>Gramener</a:t>
            </a:r>
            <a:r>
              <a:rPr lang="en-US" dirty="0"/>
              <a:t> did, highlight capability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310184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indent="0" defTabSz="457200">
              <a:lnSpc>
                <a:spcPct val="120000"/>
              </a:lnSpc>
              <a:buNone/>
            </a:pPr>
            <a:r>
              <a:rPr lang="en-US" dirty="0"/>
              <a:t>Explain the quantitative </a:t>
            </a:r>
            <a:r>
              <a:rPr lang="en-US"/>
              <a:t>business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9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690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DF4A-260C-4E98-8F6D-1C9651FA5C9C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79" y="822960"/>
            <a:ext cx="8778242" cy="557784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335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Left Text Placeholder"/>
          <p:cNvSpPr>
            <a:spLocks noGrp="1"/>
          </p:cNvSpPr>
          <p:nvPr>
            <p:ph sz="quarter" idx="12" hasCustomPrompt="1"/>
          </p:nvPr>
        </p:nvSpPr>
        <p:spPr>
          <a:xfrm>
            <a:off x="182563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ight Text Placeholder"/>
          <p:cNvSpPr>
            <a:spLocks noGrp="1"/>
          </p:cNvSpPr>
          <p:nvPr>
            <p:ph sz="quarter" idx="13" hasCustomPrompt="1"/>
          </p:nvPr>
        </p:nvSpPr>
        <p:spPr>
          <a:xfrm>
            <a:off x="4663759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0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-701775"/>
            <a:ext cx="8778242" cy="64008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-1845129" y="1845113"/>
            <a:ext cx="6858000" cy="3167743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66498"/>
            <a:ext cx="2802300" cy="640080"/>
          </a:xfrm>
          <a:noFill/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Describe section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13579" y="6492239"/>
            <a:ext cx="1371600" cy="274320"/>
          </a:xfrm>
          <a:noFill/>
        </p:spPr>
        <p:txBody>
          <a:bodyPr/>
          <a:lstStyle/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7201" y="6490967"/>
            <a:ext cx="5118776" cy="274320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563" y="831847"/>
            <a:ext cx="2802616" cy="55435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lnSpc>
                <a:spcPct val="11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10000"/>
              </a:lnSpc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4pPr>
            <a:lvl5pPr marL="18288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Fill in details about the section</a:t>
            </a:r>
          </a:p>
        </p:txBody>
      </p:sp>
    </p:spTree>
    <p:extLst>
      <p:ext uri="{BB962C8B-B14F-4D97-AF65-F5344CB8AC3E}">
        <p14:creationId xmlns:p14="http://schemas.microsoft.com/office/powerpoint/2010/main" val="385405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572000" cy="6858000"/>
          </a:xfrm>
          <a:solidFill>
            <a:srgbClr val="231F74"/>
          </a:solidFill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9" y="91439"/>
            <a:ext cx="4206241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84269" y="6492240"/>
            <a:ext cx="137160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4879" y="6490967"/>
            <a:ext cx="3591098" cy="274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39072"/>
            <a:ext cx="4572000" cy="1520825"/>
          </a:xfrm>
          <a:solidFill>
            <a:srgbClr val="000000">
              <a:alpha val="50196"/>
            </a:srgbClr>
          </a:solidFill>
        </p:spPr>
        <p:txBody>
          <a:bodyPr anchor="ctr"/>
          <a:lstStyle>
            <a:lvl1pPr marL="0" indent="0" algn="ctr">
              <a:buNone/>
              <a:defRPr b="1" cap="sm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</a:t>
            </a:r>
            <a:r>
              <a:rPr lang="en-US"/>
              <a:t>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119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Section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EA9854-C19E-4C4C-9137-0D4556CC6316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831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79" y="91439"/>
            <a:ext cx="8778242" cy="6400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822959"/>
            <a:ext cx="8778242" cy="557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513" y="6492240"/>
            <a:ext cx="1371600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6570" y="6490967"/>
            <a:ext cx="6449407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20794" y="6490967"/>
            <a:ext cx="548640" cy="274320"/>
          </a:xfrm>
          <a:prstGeom prst="rect">
            <a:avLst/>
          </a:prstGeom>
          <a:solidFill>
            <a:srgbClr val="21197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F8DF3F-F2A3-4961-8A86-E904B528F25E}" type="slidenum">
              <a:rPr lang="en-US" sz="1050" smtClean="0">
                <a:latin typeface="+mn-lt"/>
              </a:rPr>
              <a:pPr algn="r"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2879" y="6803914"/>
            <a:ext cx="8778240" cy="18288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9740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3" r:id="rId3"/>
    <p:sldLayoutId id="2147483668" r:id="rId4"/>
    <p:sldLayoutId id="2147483676" r:id="rId5"/>
    <p:sldLayoutId id="2147483678" r:id="rId6"/>
    <p:sldLayoutId id="2147483672" r:id="rId7"/>
    <p:sldLayoutId id="2147483674" r:id="rId8"/>
    <p:sldLayoutId id="2147483663" r:id="rId9"/>
    <p:sldLayoutId id="2147483671" r:id="rId10"/>
    <p:sldLayoutId id="2147483677" r:id="rId11"/>
    <p:sldLayoutId id="214748367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Example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258490"/>
              </p:ext>
            </p:extLst>
          </p:nvPr>
        </p:nvGraphicFramePr>
        <p:xfrm>
          <a:off x="182879" y="965923"/>
          <a:ext cx="1058092" cy="73152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058092">
                  <a:extLst>
                    <a:ext uri="{9D8B030D-6E8A-4147-A177-3AD203B41FA5}">
                      <a16:colId xmlns:a16="http://schemas.microsoft.com/office/drawing/2014/main" val="1740765245"/>
                    </a:ext>
                  </a:extLst>
                </a:gridCol>
                <a:gridCol w="1058092"/>
                <a:gridCol w="1058092"/>
                <a:gridCol w="1058092"/>
              </a:tblGrid>
              <a:tr h="346530">
                <a:tc>
                  <a:txBody>
                    <a:bodyPr/>
                    <a:lstStyle/>
                    <a:p>
                      <a:pPr/>
                      <a:r>
                        <a:rPr/>
                        <a:t>Category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/>
                        <a:t>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/>
                        <a:t>Profit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/>
                        <a:t>Growth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529629"/>
                  </a:ext>
                </a:extLst>
              </a:tr>
              <a:tr h="346530">
                <a:tc>
                  <a:txBody>
                    <a:bodyPr/>
                    <a:lstStyle/>
                    <a:p>
                      <a:pPr algn="ctr"/>
                      <a:r>
                        <a:rPr sz="1102" i="0" b="0" u="none"/>
                        <a:t>Media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100</a:t>
                      </a:r>
                    </a:p>
                  </a:txBody>
                  <a:tcPr>
                    <a:solidFill>
                      <a:srgbClr val="FCA0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FFFFFF"/>
                          </a:solidFill>
                        </a:rPr>
                        <a:t>80</a:t>
                      </a:r>
                    </a:p>
                  </a:txBody>
                  <a:tcPr>
                    <a:solidFill>
                      <a:srgbClr val="0571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rgbClr val="DFEC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712367"/>
                  </a:ext>
                </a:extLst>
              </a:tr>
              <a:tr h="346530">
                <a:tc>
                  <a:txBody>
                    <a:bodyPr/>
                    <a:lstStyle/>
                    <a:p>
                      <a:pPr algn="ctr"/>
                      <a:r>
                        <a:rPr sz="1102" i="0" b="0" u="none"/>
                        <a:t>Pharmaceutical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rgbClr val="FFF5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rgbClr val="F7FC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rgbClr val="8FC2DE"/>
                    </a:solidFill>
                  </a:tcPr>
                </a:tc>
              </a:tr>
              <a:tr h="346530">
                <a:tc>
                  <a:txBody>
                    <a:bodyPr/>
                    <a:lstStyle/>
                    <a:p>
                      <a:pPr algn="ctr"/>
                      <a:r>
                        <a:rPr sz="1102" i="0" b="0" u="none"/>
                        <a:t>Banking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75</a:t>
                      </a:r>
                    </a:p>
                  </a:txBody>
                  <a:tcPr>
                    <a:solidFill>
                      <a:srgbClr val="FDD4C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30</a:t>
                      </a:r>
                    </a:p>
                  </a:txBody>
                  <a:tcPr>
                    <a:solidFill>
                      <a:srgbClr val="E1F3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FFFFFF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rgbClr val="08306B"/>
                    </a:solidFill>
                  </a:tcPr>
                </a:tc>
              </a:tr>
              <a:tr h="346530">
                <a:tc>
                  <a:txBody>
                    <a:bodyPr/>
                    <a:lstStyle/>
                    <a:p>
                      <a:pPr algn="ctr"/>
                      <a:r>
                        <a:rPr sz="1102" i="0" b="0" u="none"/>
                        <a:t>Government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FFFFFF"/>
                          </a:solidFill>
                        </a:rPr>
                        <a:t>200</a:t>
                      </a:r>
                    </a:p>
                  </a:txBody>
                  <a:tcPr>
                    <a:solidFill>
                      <a:srgbClr val="67000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FFFFFF"/>
                          </a:solidFill>
                        </a:rPr>
                        <a:t>90</a:t>
                      </a:r>
                    </a:p>
                  </a:txBody>
                  <a:tcPr>
                    <a:solidFill>
                      <a:srgbClr val="0044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rgbClr val="F7FBFF"/>
                    </a:solidFill>
                  </a:tcPr>
                </a:tc>
              </a:tr>
              <a:tr h="346530">
                <a:tc>
                  <a:txBody>
                    <a:bodyPr/>
                    <a:lstStyle/>
                    <a:p>
                      <a:pPr algn="ctr"/>
                      <a:r>
                        <a:rPr sz="1102" i="0" b="0" u="none"/>
                        <a:t>FMCG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120</a:t>
                      </a:r>
                    </a:p>
                  </a:txBody>
                  <a:tcPr>
                    <a:solidFill>
                      <a:srgbClr val="FB75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55</a:t>
                      </a:r>
                    </a:p>
                  </a:txBody>
                  <a:tcPr>
                    <a:solidFill>
                      <a:srgbClr val="73C4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i="1" u="sng">
                          <a:solidFill>
                            <a:srgbClr val="000000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rgbClr val="B8D5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494671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32D8077-F0E9-4B18-8884-CAD620914ADB}" vid="{6290A279-D22D-4CD9-A01B-F2E839E4A74F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</TotalTime>
  <Words>532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Segoe UI</vt:lpstr>
      <vt:lpstr>Gramener 2017</vt:lpstr>
      <vt:lpstr>PPT Generator Examples</vt:lpstr>
      <vt:lpstr>Changing the Title</vt:lpstr>
      <vt:lpstr>Changing slide title using templates</vt:lpstr>
      <vt:lpstr>Changing slide bullet points using template</vt:lpstr>
      <vt:lpstr>Changing slide title using templates</vt:lpstr>
      <vt:lpstr>replacing Image in a grouped object</vt:lpstr>
      <vt:lpstr>Css example</vt:lpstr>
      <vt:lpstr>Old Title</vt:lpstr>
      <vt:lpstr>Replacing Image</vt:lpstr>
      <vt:lpstr>Table Example</vt:lpstr>
      <vt:lpstr>Replicate Slide Example</vt:lpstr>
      <vt:lpstr>Replicate Shape(Stack Shape Elements)</vt:lpstr>
      <vt:lpstr>Bullet Chart Example</vt:lpstr>
      <vt:lpstr>Calendarmap Example</vt:lpstr>
      <vt:lpstr>Heatgrid Example</vt:lpstr>
      <vt:lpstr>Sankey Example</vt:lpstr>
      <vt:lpstr>Treemap Example</vt:lpstr>
      <vt:lpstr>Column Bar Chart Example</vt:lpstr>
      <vt:lpstr>Grouped Bar Chart Example</vt:lpstr>
      <vt:lpstr>Line Chart Example</vt:lpstr>
      <vt:lpstr>Area Chart Example</vt:lpstr>
      <vt:lpstr>Scatter Chart Example</vt:lpstr>
      <vt:lpstr>Bubble Chart Example</vt:lpstr>
      <vt:lpstr>Bubble Chart – 3D Example</vt:lpstr>
      <vt:lpstr>Radar Chart Example</vt:lpstr>
      <vt:lpstr>Donut Chart Example</vt:lpstr>
      <vt:lpstr>Donut Chart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Generator Examples</dc:title>
  <dc:subject/>
  <dc:creator>Anand S</dc:creator>
  <cp:keywords/>
  <dc:description/>
  <cp:lastModifiedBy>Gramener</cp:lastModifiedBy>
  <cp:revision>80</cp:revision>
  <dcterms:created xsi:type="dcterms:W3CDTF">2017-11-07T10:18:49Z</dcterms:created>
  <dcterms:modified xsi:type="dcterms:W3CDTF">2017-11-08T13:53:42Z</dcterms:modified>
  <cp:category/>
</cp:coreProperties>
</file>