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34" Type="http://schemas.openxmlformats.org/officeDocument/2006/relationships/tableStyles" Target="tableStyles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10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 Example</a:t>
            </a:r>
            <a:endParaRPr lang="en-US" dirty="0">
              <a:solidFill>
                <a:srgbClr val="FF0000"/>
              </a:solidFill>
            </a:endParaRPr>
          </a:p>
        </p:txBody>
      </p:sp>
      <p:graphicFrame>
        <p:nvGraphicFramePr>
          <p:cNvPr id="6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0258490"/>
              </p:ext>
            </p:extLst>
          </p:nvPr>
        </p:nvGraphicFramePr>
        <p:xfrm>
          <a:off x="182879" y="965923"/>
          <a:ext cx="1058092" cy="731520"/>
        </p:xfrm>
        <a:graphic>
          <a:graphicData uri="http://schemas.openxmlformats.org/drawingml/2006/table">
            <a:tbl>
              <a:tblPr firstRow="1" bandRow="1">
                <a:tableStyleId>{638B1855-1B75-4FBE-930C-398BA8C253C6}</a:tableStyleId>
              </a:tblPr>
              <a:tblGrid>
                <a:gridCol w="1058092">
                  <a:extLst>
                    <a:ext uri="{9D8B030D-6E8A-4147-A177-3AD203B41FA5}">
                      <a16:colId xmlns:a16="http://schemas.microsoft.com/office/drawing/2014/main" val="1740765245"/>
                    </a:ext>
                  </a:extLst>
                </a:gridCol>
                <a:gridCol w="1058092"/>
                <a:gridCol w="1058092"/>
                <a:gridCol w="1058092"/>
              </a:tblGrid>
              <a:tr h="346530">
                <a:tc>
                  <a:txBody>
                    <a:bodyPr/>
                    <a:lstStyle/>
                    <a:p>
                      <a:pPr/>
                      <a:r>
                        <a:rPr/>
                        <a:t>Category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Profit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/>
                        <a:t>Growth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529629"/>
                  </a:ext>
                </a:extLst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u="none" i="0" b="0"/>
                        <a:t>Media</a:t>
                      </a:r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100</a:t>
                      </a:r>
                    </a:p>
                  </a:txBody>
                  <a:tcPr>
                    <a:solidFill>
                      <a:srgbClr val="FCA08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FFFFFF"/>
                          </a:solidFill>
                        </a:rPr>
                        <a:t>80</a:t>
                      </a:r>
                    </a:p>
                  </a:txBody>
                  <a:tcPr>
                    <a:solidFill>
                      <a:srgbClr val="05712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5</a:t>
                      </a:r>
                    </a:p>
                  </a:txBody>
                  <a:tcPr>
                    <a:solidFill>
                      <a:srgbClr val="DFEC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0712367"/>
                  </a:ext>
                </a:extLst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u="none" i="0" b="0"/>
                        <a:t>Pharmaceutical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50</a:t>
                      </a:r>
                    </a:p>
                  </a:txBody>
                  <a:tcPr>
                    <a:solidFill>
                      <a:srgbClr val="FFF5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rgbClr val="F7FCF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10</a:t>
                      </a:r>
                    </a:p>
                  </a:txBody>
                  <a:tcPr>
                    <a:solidFill>
                      <a:srgbClr val="8FC2DE"/>
                    </a:solidFill>
                  </a:tcPr>
                </a:tc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u="none" i="0" b="0"/>
                        <a:t>Banking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75</a:t>
                      </a:r>
                    </a:p>
                  </a:txBody>
                  <a:tcPr>
                    <a:solidFill>
                      <a:srgbClr val="FDD4C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30</a:t>
                      </a:r>
                    </a:p>
                  </a:txBody>
                  <a:tcPr>
                    <a:solidFill>
                      <a:srgbClr val="E1F3D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FFFFFF"/>
                          </a:solidFill>
                        </a:rPr>
                        <a:t>20</a:t>
                      </a:r>
                    </a:p>
                  </a:txBody>
                  <a:tcPr>
                    <a:solidFill>
                      <a:srgbClr val="08306B"/>
                    </a:solidFill>
                  </a:tcPr>
                </a:tc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u="none" i="0" b="0"/>
                        <a:t>Government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FFFFFF"/>
                          </a:solidFill>
                        </a:rPr>
                        <a:t>200</a:t>
                      </a:r>
                    </a:p>
                  </a:txBody>
                  <a:tcPr>
                    <a:solidFill>
                      <a:srgbClr val="67000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FFFFFF"/>
                          </a:solidFill>
                        </a:rPr>
                        <a:t>90</a:t>
                      </a:r>
                    </a:p>
                  </a:txBody>
                  <a:tcPr>
                    <a:solidFill>
                      <a:srgbClr val="00441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3</a:t>
                      </a:r>
                    </a:p>
                  </a:txBody>
                  <a:tcPr>
                    <a:solidFill>
                      <a:srgbClr val="F7FBFF"/>
                    </a:solidFill>
                  </a:tcPr>
                </a:tc>
              </a:tr>
              <a:tr h="346530">
                <a:tc>
                  <a:txBody>
                    <a:bodyPr/>
                    <a:lstStyle/>
                    <a:p>
                      <a:pPr algn="ctr"/>
                      <a:r>
                        <a:rPr sz="1102" u="none" i="0" b="0"/>
                        <a:t>FMCG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120</a:t>
                      </a:r>
                    </a:p>
                  </a:txBody>
                  <a:tcPr>
                    <a:solidFill>
                      <a:srgbClr val="FB755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55</a:t>
                      </a:r>
                    </a:p>
                  </a:txBody>
                  <a:tcPr>
                    <a:solidFill>
                      <a:srgbClr val="73C4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2" u="sng" i="1">
                          <a:solidFill>
                            <a:srgbClr val="000000"/>
                          </a:solidFill>
                        </a:rPr>
                        <a:t>8</a:t>
                      </a:r>
                    </a:p>
                  </a:txBody>
                  <a:tcPr>
                    <a:solidFill>
                      <a:srgbClr val="B8D5EA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9494671"/>
      </p:ext>
    </p:extLst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