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10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Example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258490"/>
              </p:ext>
            </p:extLst>
          </p:nvPr>
        </p:nvGraphicFramePr>
        <p:xfrm>
          <a:off x="182879" y="965923"/>
          <a:ext cx="1058092" cy="731520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058092">
                  <a:extLst>
                    <a:ext uri="{9D8B030D-6E8A-4147-A177-3AD203B41FA5}">
                      <a16:colId xmlns:a16="http://schemas.microsoft.com/office/drawing/2014/main" val="1740765245"/>
                    </a:ext>
                  </a:extLst>
                </a:gridCol>
                <a:gridCol w="1058092"/>
                <a:gridCol w="1058092"/>
                <a:gridCol w="1058092"/>
              </a:tblGrid>
              <a:tr h="346530">
                <a:tc>
                  <a:txBody>
                    <a:bodyPr/>
                    <a:lstStyle/>
                    <a:p>
                      <a:pPr/>
                      <a:r>
                        <a:rPr/>
                        <a:t>Category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/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/>
                        <a:t>Growth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529629"/>
                  </a:ext>
                </a:extLst>
              </a:tr>
              <a:tr h="346530">
                <a:tc>
                  <a:txBody>
                    <a:bodyPr/>
                    <a:lstStyle/>
                    <a:p>
                      <a:pPr algn="ctr"/>
                      <a:r>
                        <a:rPr sz="1102" u="none" i="0" b="0"/>
                        <a:t>Media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rgbClr val="FCA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FFFFFF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rgbClr val="05712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DFEC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712367"/>
                  </a:ext>
                </a:extLst>
              </a:tr>
              <a:tr h="346530">
                <a:tc>
                  <a:txBody>
                    <a:bodyPr/>
                    <a:lstStyle/>
                    <a:p>
                      <a:pPr algn="ctr"/>
                      <a:r>
                        <a:rPr sz="1102" u="none" i="0" b="0"/>
                        <a:t>Pharmaceutical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rgbClr val="FF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7FC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8FC2DE"/>
                    </a:solidFill>
                  </a:tcPr>
                </a:tc>
              </a:tr>
              <a:tr h="346530">
                <a:tc>
                  <a:txBody>
                    <a:bodyPr/>
                    <a:lstStyle/>
                    <a:p>
                      <a:pPr algn="ctr"/>
                      <a:r>
                        <a:rPr sz="1102" u="none" i="0" b="0"/>
                        <a:t>Banking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75</a:t>
                      </a:r>
                    </a:p>
                  </a:txBody>
                  <a:tcPr>
                    <a:solidFill>
                      <a:srgbClr val="FDD4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30</a:t>
                      </a:r>
                    </a:p>
                  </a:txBody>
                  <a:tcPr>
                    <a:solidFill>
                      <a:srgbClr val="E1F3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FFFFFF"/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08306B"/>
                    </a:solidFill>
                  </a:tcPr>
                </a:tc>
              </a:tr>
              <a:tr h="346530">
                <a:tc>
                  <a:txBody>
                    <a:bodyPr/>
                    <a:lstStyle/>
                    <a:p>
                      <a:pPr algn="ctr"/>
                      <a:r>
                        <a:rPr sz="1102" u="none" i="0" b="0"/>
                        <a:t>Government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FFFFFF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rgbClr val="67000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FFFFFF"/>
                          </a:solidFill>
                        </a:rPr>
                        <a:t>90</a:t>
                      </a:r>
                    </a:p>
                  </a:txBody>
                  <a:tcPr>
                    <a:solidFill>
                      <a:srgbClr val="0044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</a:tr>
              <a:tr h="346530">
                <a:tc>
                  <a:txBody>
                    <a:bodyPr/>
                    <a:lstStyle/>
                    <a:p>
                      <a:pPr algn="ctr"/>
                      <a:r>
                        <a:rPr sz="1102" u="none" i="0" b="0"/>
                        <a:t>FMCG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rgbClr val="FB75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55</a:t>
                      </a:r>
                    </a:p>
                  </a:txBody>
                  <a:tcPr>
                    <a:solidFill>
                      <a:srgbClr val="73C47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2" u="sng" i="1">
                          <a:solidFill>
                            <a:srgbClr val="000000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B8D5E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494671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