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2BC"/>
    <a:srgbClr val="77A5F1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86438"/>
  </p:normalViewPr>
  <p:slideViewPr>
    <p:cSldViewPr>
      <p:cViewPr varScale="1">
        <p:scale>
          <a:sx n="82" d="100"/>
          <a:sy n="82" d="100"/>
        </p:scale>
        <p:origin x="105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YXpEYEMBLp44wZxM7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ackground">
            <a:extLst>
              <a:ext uri="{FF2B5EF4-FFF2-40B4-BE49-F238E27FC236}">
                <a16:creationId xmlns:a16="http://schemas.microsoft.com/office/drawing/2014/main" id="{46CD2078-ED56-4C08-AFC3-29026D121FF2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D7EFAB4-A29A-42C3-B638-1F9B0D008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A486A8A4-DBF5-4129-84A0-E7FD11FB7A7F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Takeaway</a:t>
            </a:r>
          </a:p>
        </p:txBody>
      </p:sp>
      <p:sp>
        <p:nvSpPr>
          <p:cNvPr id="10" name="Takeaway">
            <a:extLst>
              <a:ext uri="{FF2B5EF4-FFF2-40B4-BE49-F238E27FC236}">
                <a16:creationId xmlns:a16="http://schemas.microsoft.com/office/drawing/2014/main" id="{79ED29FE-14E0-47E3-980B-7644FE2E94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849135"/>
            <a:ext cx="9144000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65523C57-F933-4C0F-B500-9B0D3EEDD9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8F9593A-CB31-400C-83F9-2423A7F05067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BA5D9DE4-D19E-4065-A646-DE6383C4C5F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86CEF0D-5A5D-42F1-98C0-2F68C5F0671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0393633" y="6384569"/>
            <a:ext cx="1554527" cy="365760"/>
          </a:xfrm>
        </p:spPr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notes Placeholder">
            <a:extLst>
              <a:ext uri="{FF2B5EF4-FFF2-40B4-BE49-F238E27FC236}">
                <a16:creationId xmlns:a16="http://schemas.microsoft.com/office/drawing/2014/main" id="{2FB3F501-8D2E-4064-BDF5-665E886B649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296606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Background">
            <a:extLst>
              <a:ext uri="{FF2B5EF4-FFF2-40B4-BE49-F238E27FC236}">
                <a16:creationId xmlns:a16="http://schemas.microsoft.com/office/drawing/2014/main" id="{775AE7F2-F58B-4B51-81AA-B323C66D19E2}"/>
              </a:ext>
            </a:extLst>
          </p:cNvPr>
          <p:cNvSpPr/>
          <p:nvPr userDrawn="1"/>
        </p:nvSpPr>
        <p:spPr>
          <a:xfrm>
            <a:off x="1" y="0"/>
            <a:ext cx="612648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52899-D7C0-4A87-8FC4-C7F770D9E5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3143" y="2355699"/>
            <a:ext cx="5486400" cy="18288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19A17-13E4-48F2-BE57-975A0767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D404-00A3-4882-870E-1D7DD6F4FCEF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06963-60E3-4FA7-AEFA-4C03F34C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5AAB9-3279-429B-B51A-2CFA210A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7">
            <a:extLst>
              <a:ext uri="{FF2B5EF4-FFF2-40B4-BE49-F238E27FC236}">
                <a16:creationId xmlns:a16="http://schemas.microsoft.com/office/drawing/2014/main" id="{FEFC43F1-A9B8-4D72-A768-9C1E62FE75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6" y="685830"/>
            <a:ext cx="2730564" cy="911987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D356C7D-6F02-451C-A618-6C0FB1D179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3143" y="4860759"/>
            <a:ext cx="5486400" cy="91440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200" b="0" i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sub-heading</a:t>
            </a:r>
          </a:p>
        </p:txBody>
      </p:sp>
      <p:sp>
        <p:nvSpPr>
          <p:cNvPr id="8" name="Content Placeholder 12">
            <a:extLst>
              <a:ext uri="{FF2B5EF4-FFF2-40B4-BE49-F238E27FC236}">
                <a16:creationId xmlns:a16="http://schemas.microsoft.com/office/drawing/2014/main" id="{9B284BE1-5740-4512-B1C1-4ABF9BC6171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08078" y="685800"/>
            <a:ext cx="5486400" cy="54864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2400"/>
              </a:spcBef>
              <a:defRPr/>
            </a:lvl1pPr>
            <a:lvl2pPr marL="457200" indent="-228600">
              <a:lnSpc>
                <a:spcPct val="100000"/>
              </a:lnSpc>
              <a:defRPr sz="2000"/>
            </a:lvl2pPr>
            <a:lvl3pPr marL="685800" indent="-228600">
              <a:lnSpc>
                <a:spcPct val="100000"/>
              </a:lnSpc>
              <a:defRPr sz="1800"/>
            </a:lvl3pPr>
            <a:lvl4pPr marL="914400" indent="-228600">
              <a:lnSpc>
                <a:spcPct val="100000"/>
              </a:lnSpc>
              <a:defRPr sz="1600"/>
            </a:lvl4pPr>
            <a:lvl5pPr marL="1143000" indent="-228600"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Add information about this section – a picture, a description, a video, etc.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Gramener small">
            <a:extLst>
              <a:ext uri="{FF2B5EF4-FFF2-40B4-BE49-F238E27FC236}">
                <a16:creationId xmlns:a16="http://schemas.microsoft.com/office/drawing/2014/main" id="{2B6E6252-8CB7-460B-BC69-71B15044DA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6386E-72A2-4B1D-9D39-2FA0A5C81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3143" y="2355699"/>
            <a:ext cx="5943600" cy="1828800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48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Name of the </a:t>
            </a:r>
            <a:br>
              <a:rPr lang="en-GB" dirty="0"/>
            </a:br>
            <a:r>
              <a:rPr lang="en-GB" dirty="0"/>
              <a:t>presentation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771FB31-4AE0-425A-9551-BFCFB358DB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3143" y="4860759"/>
            <a:ext cx="5943600" cy="91440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200" b="0" i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name/date</a:t>
            </a:r>
          </a:p>
        </p:txBody>
      </p:sp>
      <p:sp>
        <p:nvSpPr>
          <p:cNvPr id="14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A06CDB8C-C649-4CB1-A5E1-9E345E129F56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Title Slide with Picture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25DBFC9F-51DB-4F70-A610-57480FF14AA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08078" y="685800"/>
            <a:ext cx="5486400" cy="54864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2400"/>
              </a:spcBef>
              <a:defRPr>
                <a:solidFill>
                  <a:schemeClr val="bg1"/>
                </a:solidFill>
              </a:defRPr>
            </a:lvl1pPr>
            <a:lvl2pPr marL="457200" indent="-228600">
              <a:lnSpc>
                <a:spcPct val="100000"/>
              </a:lnSpc>
              <a:defRPr sz="2000">
                <a:solidFill>
                  <a:schemeClr val="bg1"/>
                </a:solidFill>
              </a:defRPr>
            </a:lvl2pPr>
            <a:lvl3pPr marL="685800" indent="-228600">
              <a:lnSpc>
                <a:spcPct val="100000"/>
              </a:lnSpc>
              <a:defRPr sz="1800">
                <a:solidFill>
                  <a:schemeClr val="bg1"/>
                </a:solidFill>
              </a:defRPr>
            </a:lvl3pPr>
            <a:lvl4pPr marL="914400" indent="-228600">
              <a:lnSpc>
                <a:spcPct val="100000"/>
              </a:lnSpc>
              <a:defRPr sz="1600">
                <a:solidFill>
                  <a:schemeClr val="bg1"/>
                </a:solidFill>
              </a:defRPr>
            </a:lvl4pPr>
            <a:lvl5pPr marL="1143000" indent="-228600">
              <a:lnSpc>
                <a:spcPct val="10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information about this section – a picture, a description, a video, etc.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Graphic 7">
            <a:extLst>
              <a:ext uri="{FF2B5EF4-FFF2-40B4-BE49-F238E27FC236}">
                <a16:creationId xmlns:a16="http://schemas.microsoft.com/office/drawing/2014/main" id="{25FE64AD-8BF4-41CC-A337-D36D5D23BE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6" y="685830"/>
            <a:ext cx="2730564" cy="911987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CA6DA1-D1F7-4528-80AA-20E8042073E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54DCBC-8707-4139-8D1B-926673E2C55F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37E69B-4B27-402B-83E6-471A78CC25C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2E03AEB-1311-4FAE-8DF4-CB6FA4D2DE7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99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796FDF4A-FE4D-423F-96AE-4C448D962623}"/>
              </a:ext>
            </a:extLst>
          </p:cNvPr>
          <p:cNvSpPr/>
          <p:nvPr userDrawn="1"/>
        </p:nvSpPr>
        <p:spPr>
          <a:xfrm>
            <a:off x="0" y="3383280"/>
            <a:ext cx="12192000" cy="347472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A7A9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A9A9B3-40B9-4994-8770-2B789B4E23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0308" y="4593200"/>
            <a:ext cx="7702241" cy="1628758"/>
          </a:xfrm>
          <a:noFill/>
        </p:spPr>
        <p:txBody>
          <a:bodyPr>
            <a:no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Name of the section or presentation</a:t>
            </a:r>
          </a:p>
        </p:txBody>
      </p:sp>
      <p:sp>
        <p:nvSpPr>
          <p:cNvPr id="8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BC5337A7-498C-40E7-8E4B-D0C2830F8A13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>
                <a:solidFill>
                  <a:schemeClr val="bg1"/>
                </a:solidFill>
              </a:rPr>
              <a:t>Blank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EF545402-419B-46FF-A7F7-EC50C2BC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B9016E-8510-4FAA-B8F2-236CF7152945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C6FEDBB-1769-461F-B33F-46080891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Private &amp; Confidential: For internal use only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C8141F0-03F3-42D9-B7A5-96825C7C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2" name="Gramener small">
            <a:extLst>
              <a:ext uri="{FF2B5EF4-FFF2-40B4-BE49-F238E27FC236}">
                <a16:creationId xmlns:a16="http://schemas.microsoft.com/office/drawing/2014/main" id="{28B78CD4-F606-4228-96BC-F07C18B0EA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  <p:pic>
        <p:nvPicPr>
          <p:cNvPr id="43" name="Graphic 7">
            <a:extLst>
              <a:ext uri="{FF2B5EF4-FFF2-40B4-BE49-F238E27FC236}">
                <a16:creationId xmlns:a16="http://schemas.microsoft.com/office/drawing/2014/main" id="{06631B40-23A2-4AEA-8E64-DECD32C066A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6" y="3613543"/>
            <a:ext cx="2730564" cy="911987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5502CC-6581-4FBF-98D6-F366CDE22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81976" y="4592638"/>
            <a:ext cx="3565550" cy="162875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50608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ody Takeawa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1E8FA44-7DC0-9048-A40B-25FF73440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pic>
        <p:nvPicPr>
          <p:cNvPr id="10" name="Gramener small">
            <a:extLst>
              <a:ext uri="{FF2B5EF4-FFF2-40B4-BE49-F238E27FC236}">
                <a16:creationId xmlns:a16="http://schemas.microsoft.com/office/drawing/2014/main" id="{ECDB362D-47F7-49CE-AF6E-C172F9D72B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  <p:sp>
        <p:nvSpPr>
          <p:cNvPr id="20" name="Layout">
            <a:hlinkClick r:id="rId3" tooltip="Share your feedback about this template"/>
            <a:extLst>
              <a:ext uri="{FF2B5EF4-FFF2-40B4-BE49-F238E27FC236}">
                <a16:creationId xmlns:a16="http://schemas.microsoft.com/office/drawing/2014/main" id="{4FF6CDEF-EFE6-480E-A3D1-1EB145C0D073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Body Takeaway</a:t>
            </a:r>
          </a:p>
        </p:txBody>
      </p:sp>
      <p:sp>
        <p:nvSpPr>
          <p:cNvPr id="18" name="Takeaway">
            <a:extLst>
              <a:ext uri="{FF2B5EF4-FFF2-40B4-BE49-F238E27FC236}">
                <a16:creationId xmlns:a16="http://schemas.microsoft.com/office/drawing/2014/main" id="{97F96B72-C7E8-4259-BCB5-E3F7AF44C7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849135"/>
            <a:ext cx="9144000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2A4426B6-E886-4AE7-B689-3A0C042391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36DF18-C7B9-4100-9EE9-43D042F75E18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26289EF-1D62-428C-91C2-5582D8C4C33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Private &amp; Confidential: For internal use only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8F7EBD7-DBAD-4383-A200-EF8B9F39627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notes Placeholder">
            <a:extLst>
              <a:ext uri="{FF2B5EF4-FFF2-40B4-BE49-F238E27FC236}">
                <a16:creationId xmlns:a16="http://schemas.microsoft.com/office/drawing/2014/main" id="{17915F99-BA45-421F-91AB-6FDF5F8B1B2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280688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1D7FFA9-4DD0-4EF0-AD60-409AB74BC0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45BA1326-2EB8-4BD5-9282-9A5B016398E7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Title Only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2DB6F0B-EF03-4FBF-924A-464140D1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3608-293D-45BE-9E2D-4BF4888350CD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C03AF44-52A0-4391-A43E-B15F7695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573EF525-18AD-4AC8-80CC-3AAE2473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notes Placeholder">
            <a:extLst>
              <a:ext uri="{FF2B5EF4-FFF2-40B4-BE49-F238E27FC236}">
                <a16:creationId xmlns:a16="http://schemas.microsoft.com/office/drawing/2014/main" id="{C9D03287-B3B1-4D4B-B69B-DCE4B80AD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231908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A9A9B3-40B9-4994-8770-2B789B4E23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7028" y="-685957"/>
            <a:ext cx="10058400" cy="641352"/>
          </a:xfrm>
          <a:solidFill>
            <a:schemeClr val="bg1">
              <a:alpha val="50000"/>
            </a:schemeClr>
          </a:solidFill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This title is hidden in slideshow mode. Describe your slide contents</a:t>
            </a:r>
          </a:p>
        </p:txBody>
      </p:sp>
      <p:sp>
        <p:nvSpPr>
          <p:cNvPr id="8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BC5337A7-498C-40E7-8E4B-D0C2830F8A13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>
                <a:solidFill>
                  <a:schemeClr val="bg1"/>
                </a:solidFill>
              </a:rPr>
              <a:t>Blank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EF545402-419B-46FF-A7F7-EC50C2BC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476F-B9F1-4FEB-A5AD-E3B35BD37DB3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C6FEDBB-1769-461F-B33F-46080891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C8141F0-03F3-42D9-B7A5-96825C7C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notes Placeholder">
            <a:extLst>
              <a:ext uri="{FF2B5EF4-FFF2-40B4-BE49-F238E27FC236}">
                <a16:creationId xmlns:a16="http://schemas.microsoft.com/office/drawing/2014/main" id="{20B0A48C-298B-486D-BA37-13CF4617275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ackground">
            <a:extLst>
              <a:ext uri="{FF2B5EF4-FFF2-40B4-BE49-F238E27FC236}">
                <a16:creationId xmlns:a16="http://schemas.microsoft.com/office/drawing/2014/main" id="{46CD2078-ED56-4C08-AFC3-29026D121FF2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D7EFAB4-A29A-42C3-B638-1F9B0D008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A486A8A4-DBF5-4129-84A0-E7FD11FB7A7F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EE4D9AC-B136-4329-ADB9-67940440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04C8-CED8-4D16-859C-0DA8E52BBA08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ECAFA2C4-1450-4D2F-83F9-4DA025AC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A8A1427-7C8E-4960-AD1A-EE7BCB37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notes Placeholder">
            <a:extLst>
              <a:ext uri="{FF2B5EF4-FFF2-40B4-BE49-F238E27FC236}">
                <a16:creationId xmlns:a16="http://schemas.microsoft.com/office/drawing/2014/main" id="{57B2B11C-9BFB-4B83-8B3B-0CCDABF5C70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409188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16" name="Content Placeholder Right">
            <a:extLst>
              <a:ext uri="{FF2B5EF4-FFF2-40B4-BE49-F238E27FC236}">
                <a16:creationId xmlns:a16="http://schemas.microsoft.com/office/drawing/2014/main" id="{A4247A17-1FCF-40CB-B032-B53F3F9C64E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187442" y="1143000"/>
            <a:ext cx="57607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Secondary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3000"/>
            <a:ext cx="57607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akeaway">
            <a:extLst>
              <a:ext uri="{FF2B5EF4-FFF2-40B4-BE49-F238E27FC236}">
                <a16:creationId xmlns:a16="http://schemas.microsoft.com/office/drawing/2014/main" id="{E9787946-B26D-4B64-8327-8DB4D49813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849135"/>
            <a:ext cx="9144000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0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B81876FA-EFD5-4E9F-BBB1-4D16CDF91E5C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2 Column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91481AD-DFD2-4823-908A-14E69B69581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B319AB4A-426F-4B33-8B3D-4B7829EECBDF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EC4BFF-B8B0-4BA1-BC1E-661C9C98E81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B09C0FB-CF87-4319-8F3C-02810304EF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notes Placeholder">
            <a:extLst>
              <a:ext uri="{FF2B5EF4-FFF2-40B4-BE49-F238E27FC236}">
                <a16:creationId xmlns:a16="http://schemas.microsoft.com/office/drawing/2014/main" id="{6C7BA083-24E6-4840-869B-4647C87F00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96510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3 Colum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Background">
            <a:extLst>
              <a:ext uri="{FF2B5EF4-FFF2-40B4-BE49-F238E27FC236}">
                <a16:creationId xmlns:a16="http://schemas.microsoft.com/office/drawing/2014/main" id="{9A023FA0-EC4C-40E9-A551-DEC40AF27603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CDC7940-788F-49DE-95B7-7A150AF31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16" name="Content Placeholder Right">
            <a:extLst>
              <a:ext uri="{FF2B5EF4-FFF2-40B4-BE49-F238E27FC236}">
                <a16:creationId xmlns:a16="http://schemas.microsoft.com/office/drawing/2014/main" id="{A4247A17-1FCF-40CB-B032-B53F3F9C64E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930640" y="1143000"/>
            <a:ext cx="30175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Secondary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3000"/>
            <a:ext cx="30175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Center">
            <a:extLst>
              <a:ext uri="{FF2B5EF4-FFF2-40B4-BE49-F238E27FC236}">
                <a16:creationId xmlns:a16="http://schemas.microsoft.com/office/drawing/2014/main" id="{6042F8A0-2A18-4773-BD29-99B174123FD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52800" y="1143000"/>
            <a:ext cx="548640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Main content. Make it eye-catching. Typically an image, chart, table or video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akeaway">
            <a:extLst>
              <a:ext uri="{FF2B5EF4-FFF2-40B4-BE49-F238E27FC236}">
                <a16:creationId xmlns:a16="http://schemas.microsoft.com/office/drawing/2014/main" id="{FB0FE7AE-6D7D-456A-A0E7-38331B360B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849135"/>
            <a:ext cx="9144000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1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C8149BCB-0815-498C-89B8-64A55FFB3DD4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3 Column Wide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F07D690C-5827-48E8-92F5-ACCB560F28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E6351830-8D99-418A-8B55-525D1B7CE745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9ED3AB5-A404-49C6-A080-DAADF233C73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67093F0-23DA-40CD-95A1-B8C0D68E57A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notes Placeholder">
            <a:extLst>
              <a:ext uri="{FF2B5EF4-FFF2-40B4-BE49-F238E27FC236}">
                <a16:creationId xmlns:a16="http://schemas.microsoft.com/office/drawing/2014/main" id="{B4691087-43BE-4CDB-9EED-1F921C905DC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24227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Background">
            <a:extLst>
              <a:ext uri="{FF2B5EF4-FFF2-40B4-BE49-F238E27FC236}">
                <a16:creationId xmlns:a16="http://schemas.microsoft.com/office/drawing/2014/main" id="{B83D2748-DE5A-4BE7-A21F-DBD4DF63BF3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CF309C03-8E53-4BF8-8C67-F4B40169A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18" name="Content Placeholder Right">
            <a:extLst>
              <a:ext uri="{FF2B5EF4-FFF2-40B4-BE49-F238E27FC236}">
                <a16:creationId xmlns:a16="http://schemas.microsoft.com/office/drawing/2014/main" id="{2954BB81-7FD4-45D8-9D04-6A4970FC804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07680" y="1143000"/>
            <a:ext cx="384048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Secondary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Left">
            <a:extLst>
              <a:ext uri="{FF2B5EF4-FFF2-40B4-BE49-F238E27FC236}">
                <a16:creationId xmlns:a16="http://schemas.microsoft.com/office/drawing/2014/main" id="{B3A381C2-6B80-4969-B219-F3DF69568ED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3000"/>
            <a:ext cx="384048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Center">
            <a:extLst>
              <a:ext uri="{FF2B5EF4-FFF2-40B4-BE49-F238E27FC236}">
                <a16:creationId xmlns:a16="http://schemas.microsoft.com/office/drawing/2014/main" id="{D0F3DA65-12FF-47ED-B58D-36C79FA5D12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75760" y="1143000"/>
            <a:ext cx="384048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Central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akeaway">
            <a:extLst>
              <a:ext uri="{FF2B5EF4-FFF2-40B4-BE49-F238E27FC236}">
                <a16:creationId xmlns:a16="http://schemas.microsoft.com/office/drawing/2014/main" id="{CE5D576F-3460-4C11-BEFE-216B94BE31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849135"/>
            <a:ext cx="9144000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2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D0F2017E-D571-4F4A-9261-F65D35A335FD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3 Column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5628632-65FD-4D5A-9633-16D1BFD54D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3469676-D31A-48E7-9FA6-5A14D599E4FC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3B2009F-9278-4064-AFB1-CFA3E7DD304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32D9353-5B2E-49C2-8808-E58F04961AA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notes Placeholder">
            <a:extLst>
              <a:ext uri="{FF2B5EF4-FFF2-40B4-BE49-F238E27FC236}">
                <a16:creationId xmlns:a16="http://schemas.microsoft.com/office/drawing/2014/main" id="{BFFB077E-9168-404E-81BE-34935120B8E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47354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ackground">
            <a:extLst>
              <a:ext uri="{FF2B5EF4-FFF2-40B4-BE49-F238E27FC236}">
                <a16:creationId xmlns:a16="http://schemas.microsoft.com/office/drawing/2014/main" id="{46CD2078-ED56-4C08-AFC3-29026D121FF2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D7EFAB4-A29A-42C3-B638-1F9B0D008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e.g. Middle-eastern Airline saved $xx m media cost by switching from digital to TV advertising</a:t>
            </a:r>
          </a:p>
        </p:txBody>
      </p:sp>
      <p:sp>
        <p:nvSpPr>
          <p:cNvPr id="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A486A8A4-DBF5-4129-84A0-E7FD11FB7A7F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EE4D9AC-B136-4329-ADB9-67940440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0DCD-1BF8-44DF-9C6F-3860268696C0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ECAFA2C4-1450-4D2F-83F9-4DA025AC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A8A1427-7C8E-4960-AD1A-EE7BCB37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E508B-989B-490C-85A6-3693C26523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475" y="5091305"/>
            <a:ext cx="1920240" cy="731520"/>
          </a:xfr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$XX m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550E2A6-BE2B-4C90-A76F-04732FEB44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55562" y="5091305"/>
            <a:ext cx="1920240" cy="731520"/>
          </a:xfr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XX %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A7F37C3-8448-46A5-A8D2-A9951DB2A1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7294" y="5822825"/>
            <a:ext cx="1920240" cy="457200"/>
          </a:xfr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Explain what this metric is. e.g. media cost saved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25D4E51-781B-4FDC-9770-D155147DD5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55562" y="5822825"/>
            <a:ext cx="1920240" cy="457200"/>
          </a:xfr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Explain what this metric is. e.g. % reduction in media spend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4179B-2C9D-4764-9862-BEF0113F0D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4475" y="1062427"/>
            <a:ext cx="3930650" cy="39319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200"/>
            </a:lvl1pPr>
            <a:lvl2pPr marL="457200" indent="-228600">
              <a:lnSpc>
                <a:spcPct val="100000"/>
              </a:lnSpc>
              <a:defRPr sz="1100"/>
            </a:lvl2pPr>
            <a:lvl3pPr marL="690563" indent="-228600">
              <a:lnSpc>
                <a:spcPct val="100000"/>
              </a:lnSpc>
              <a:defRPr sz="1050"/>
            </a:lvl3pPr>
            <a:lvl4pPr marL="914400" indent="-228600">
              <a:lnSpc>
                <a:spcPct val="100000"/>
              </a:lnSpc>
              <a:defRPr sz="1000"/>
            </a:lvl4pPr>
            <a:lvl5pPr marL="1147763" indent="-228600">
              <a:lnSpc>
                <a:spcPct val="100000"/>
              </a:lnSpc>
              <a:defRPr sz="1000"/>
            </a:lvl5pPr>
          </a:lstStyle>
          <a:p>
            <a:pPr lvl="0"/>
            <a:r>
              <a:rPr lang="en-US" dirty="0"/>
              <a:t>Write the case study as a story – not as bullet points.</a:t>
            </a:r>
            <a:br>
              <a:rPr lang="en-US" dirty="0"/>
            </a:br>
            <a:r>
              <a:rPr lang="en-US" dirty="0"/>
              <a:t>Start with the PROBLEM. The client should be in real trouble, and real people should be impacted.</a:t>
            </a:r>
            <a:br>
              <a:rPr lang="en-US" dirty="0"/>
            </a:br>
            <a:r>
              <a:rPr lang="en-US" dirty="0"/>
              <a:t>Explain </a:t>
            </a:r>
            <a:r>
              <a:rPr lang="en-US" dirty="0" err="1"/>
              <a:t>Gramener’s</a:t>
            </a:r>
            <a:r>
              <a:rPr lang="en-US" dirty="0"/>
              <a:t> APPROACH. Say what we did. Keep it short.</a:t>
            </a:r>
            <a:br>
              <a:rPr lang="en-US" dirty="0"/>
            </a:br>
            <a:r>
              <a:rPr lang="en-US" dirty="0"/>
              <a:t>Share the IMPACT. This should be quantitative – a number or percentage that’s impressive.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B583A-9B20-4737-B3BD-5363058DD1C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58599" y="1067945"/>
            <a:ext cx="7585752" cy="521208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Insert a nice screenshot (maybe animated GIF) of solution</a:t>
            </a:r>
          </a:p>
        </p:txBody>
      </p:sp>
      <p:sp>
        <p:nvSpPr>
          <p:cNvPr id="17" name="Footnotes Placeholder">
            <a:extLst>
              <a:ext uri="{FF2B5EF4-FFF2-40B4-BE49-F238E27FC236}">
                <a16:creationId xmlns:a16="http://schemas.microsoft.com/office/drawing/2014/main" id="{E197AF30-4B57-4FBE-AF20-A70E5A1000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6386791"/>
            <a:ext cx="9783763" cy="363538"/>
          </a:xfrm>
        </p:spPr>
        <p:txBody>
          <a:bodyPr anchor="ctr">
            <a:normAutofit/>
          </a:bodyPr>
          <a:lstStyle>
            <a:lvl1pPr marL="119063" indent="-1190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800"/>
            </a:lvl1pPr>
          </a:lstStyle>
          <a:p>
            <a:pPr lvl="0"/>
            <a:r>
              <a:rPr lang="en-IN" dirty="0"/>
              <a:t>Footnotes and sources</a:t>
            </a:r>
          </a:p>
        </p:txBody>
      </p:sp>
    </p:spTree>
    <p:extLst>
      <p:ext uri="{BB962C8B-B14F-4D97-AF65-F5344CB8AC3E}">
        <p14:creationId xmlns:p14="http://schemas.microsoft.com/office/powerpoint/2010/main" val="41505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forms.gle/YXpEYEMBLp44wZxM7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CA368-578C-4E60-B3D9-3E641CF09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11049000" y="1929383"/>
            <a:ext cx="2103120" cy="18288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700" b="0" cap="small" baseline="0">
                <a:solidFill>
                  <a:schemeClr val="tx1"/>
                </a:solidFill>
              </a:defRPr>
            </a:lvl1pPr>
          </a:lstStyle>
          <a:p>
            <a:fld id="{46B55D88-3751-4CDE-B259-D65C06F889D7}" type="datetime1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41CD2-D472-4EF4-9A94-78B5BAB61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10271761" y="4830089"/>
            <a:ext cx="3657600" cy="182880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>
            <a:lvl1pPr algn="l">
              <a:defRPr sz="70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Private &amp; Confidential: For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97AA6-7917-4BBF-83A6-47EC1D067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3633" y="6384569"/>
            <a:ext cx="1554527" cy="365760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>
            <a:lvl1pPr algn="r">
              <a:defRPr lang="en-US" sz="1050" b="0" cap="small" baseline="0" smtClean="0"/>
            </a:lvl1pPr>
          </a:lstStyle>
          <a:p>
            <a:fld id="{E08A2EAE-61F0-4E80-AF13-6C345B2B49E7}" type="slidenum">
              <a:rPr smtClean="0"/>
              <a:pPr/>
              <a:t>‹#›</a:t>
            </a:fld>
            <a:endParaRPr lang="en-US" dirty="0"/>
          </a:p>
        </p:txBody>
      </p:sp>
      <p:pic>
        <p:nvPicPr>
          <p:cNvPr id="7" name="Gramener small">
            <a:extLst>
              <a:ext uri="{FF2B5EF4-FFF2-40B4-BE49-F238E27FC236}">
                <a16:creationId xmlns:a16="http://schemas.microsoft.com/office/drawing/2014/main" id="{F1B3754D-D5AD-40E6-808A-D8CCC0FBB7E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" y="6384569"/>
            <a:ext cx="297567" cy="365760"/>
          </a:xfrm>
          <a:prstGeom prst="rect">
            <a:avLst/>
          </a:prstGeom>
        </p:spPr>
      </p:pic>
      <p:pic>
        <p:nvPicPr>
          <p:cNvPr id="19" name="Gramener watermark">
            <a:extLst>
              <a:ext uri="{FF2B5EF4-FFF2-40B4-BE49-F238E27FC236}">
                <a16:creationId xmlns:a16="http://schemas.microsoft.com/office/drawing/2014/main" id="{D1AEFA0D-61CE-426C-9E77-C33A75C5587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893130" y="3272554"/>
            <a:ext cx="1511939" cy="591363"/>
          </a:xfrm>
          <a:prstGeom prst="rect">
            <a:avLst/>
          </a:prstGeom>
        </p:spPr>
      </p:pic>
      <p:sp>
        <p:nvSpPr>
          <p:cNvPr id="11" name="Guide 1">
            <a:extLst>
              <a:ext uri="{FF2B5EF4-FFF2-40B4-BE49-F238E27FC236}">
                <a16:creationId xmlns:a16="http://schemas.microsoft.com/office/drawing/2014/main" id="{49158629-EA31-48A2-90F3-D2E4F7D6C248}"/>
              </a:ext>
            </a:extLst>
          </p:cNvPr>
          <p:cNvSpPr/>
          <p:nvPr userDrawn="1"/>
        </p:nvSpPr>
        <p:spPr>
          <a:xfrm>
            <a:off x="-192025" y="0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uide 2a">
            <a:extLst>
              <a:ext uri="{FF2B5EF4-FFF2-40B4-BE49-F238E27FC236}">
                <a16:creationId xmlns:a16="http://schemas.microsoft.com/office/drawing/2014/main" id="{CEE26C4B-2652-4091-BC6D-846FB603E2A6}"/>
              </a:ext>
            </a:extLst>
          </p:cNvPr>
          <p:cNvSpPr/>
          <p:nvPr userDrawn="1"/>
        </p:nvSpPr>
        <p:spPr>
          <a:xfrm>
            <a:off x="-192025" y="749808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uide 2b">
            <a:extLst>
              <a:ext uri="{FF2B5EF4-FFF2-40B4-BE49-F238E27FC236}">
                <a16:creationId xmlns:a16="http://schemas.microsoft.com/office/drawing/2014/main" id="{50B8A69E-4954-48A6-AFFB-F943E610930C}"/>
              </a:ext>
            </a:extLst>
          </p:cNvPr>
          <p:cNvSpPr/>
          <p:nvPr userDrawn="1"/>
        </p:nvSpPr>
        <p:spPr>
          <a:xfrm>
            <a:off x="-192025" y="859536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uide 3">
            <a:extLst>
              <a:ext uri="{FF2B5EF4-FFF2-40B4-BE49-F238E27FC236}">
                <a16:creationId xmlns:a16="http://schemas.microsoft.com/office/drawing/2014/main" id="{66EAC0DB-0752-47BC-AC7E-B903ADA37DB5}"/>
              </a:ext>
            </a:extLst>
          </p:cNvPr>
          <p:cNvSpPr/>
          <p:nvPr userDrawn="1"/>
        </p:nvSpPr>
        <p:spPr>
          <a:xfrm>
            <a:off x="-192025" y="6276935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uide 4">
            <a:extLst>
              <a:ext uri="{FF2B5EF4-FFF2-40B4-BE49-F238E27FC236}">
                <a16:creationId xmlns:a16="http://schemas.microsoft.com/office/drawing/2014/main" id="{AAAB5094-0ECC-40D5-A50D-05F67B79325C}"/>
              </a:ext>
            </a:extLst>
          </p:cNvPr>
          <p:cNvSpPr/>
          <p:nvPr userDrawn="1"/>
        </p:nvSpPr>
        <p:spPr>
          <a:xfrm>
            <a:off x="-192025" y="6747671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ayout">
            <a:hlinkClick r:id="rId16" tooltip="Share your feedback about this template"/>
            <a:extLst>
              <a:ext uri="{FF2B5EF4-FFF2-40B4-BE49-F238E27FC236}">
                <a16:creationId xmlns:a16="http://schemas.microsoft.com/office/drawing/2014/main" id="{B388A297-1BDE-4579-A213-12C752E707C2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 err="1">
                <a:solidFill>
                  <a:schemeClr val="bg1"/>
                </a:solidFill>
              </a:rPr>
              <a:t>Gramener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9B75EB-7752-403D-9AAA-7FC24172B3B1}"/>
              </a:ext>
            </a:extLst>
          </p:cNvPr>
          <p:cNvSpPr/>
          <p:nvPr userDrawn="1"/>
        </p:nvSpPr>
        <p:spPr>
          <a:xfrm rot="16200000">
            <a:off x="-365760" y="2336778"/>
            <a:ext cx="4572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dirty="0"/>
              <a:t>2.2</a:t>
            </a:r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1" r:id="rId2"/>
    <p:sldLayoutId id="2147483672" r:id="rId3"/>
    <p:sldLayoutId id="2147483655" r:id="rId4"/>
    <p:sldLayoutId id="2147483678" r:id="rId5"/>
    <p:sldLayoutId id="2147483664" r:id="rId6"/>
    <p:sldLayoutId id="2147483661" r:id="rId7"/>
    <p:sldLayoutId id="2147483662" r:id="rId8"/>
    <p:sldLayoutId id="2147483680" r:id="rId9"/>
    <p:sldLayoutId id="2147483681" r:id="rId10"/>
    <p:sldLayoutId id="2147483666" r:id="rId11"/>
    <p:sldLayoutId id="2147483679" r:id="rId1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C4BB-5A7C-4865-A6CA-1BFEA0EF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/>
          <a:lstStyle/>
          <a:p>
            <a:r>
              <a:rPr lang="en-US" dirty="0"/>
              <a:t>Gramex is released with new features on the first of every month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D7AEF-7D54-455F-836F-2D08C7EC77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24000" y="5849135"/>
            <a:ext cx="9144000" cy="432792"/>
          </a:xfrm>
        </p:spPr>
        <p:txBody>
          <a:bodyPr/>
          <a:lstStyle/>
          <a:p>
            <a:r>
              <a:rPr lang="en-US" dirty="0"/>
              <a:t>Every release is automatically tested for security vulnerabilities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C31A1-8C0C-49A2-ABBC-22DED438676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E371F-6C2C-4806-9586-6294E801B9C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D2994D-29C2-4038-B5CF-144168361026}"/>
              </a:ext>
            </a:extLst>
          </p:cNvPr>
          <p:cNvSpPr/>
          <p:nvPr/>
        </p:nvSpPr>
        <p:spPr>
          <a:xfrm>
            <a:off x="243840" y="1219200"/>
            <a:ext cx="3657600" cy="6413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Major versions released</a:t>
            </a:r>
          </a:p>
          <a:p>
            <a:pPr algn="ctr"/>
            <a:r>
              <a:rPr lang="en-US" dirty="0"/>
              <a:t>every 4-6 years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F9A20-83B4-4625-823F-88C7DF8895FD}"/>
              </a:ext>
            </a:extLst>
          </p:cNvPr>
          <p:cNvSpPr/>
          <p:nvPr/>
        </p:nvSpPr>
        <p:spPr>
          <a:xfrm>
            <a:off x="4267200" y="1219200"/>
            <a:ext cx="3657600" cy="6413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Minor versions are released on</a:t>
            </a:r>
          </a:p>
          <a:p>
            <a:pPr algn="ctr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of every month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2B11C1-7A97-49AF-90E4-AFFE7C306C98}"/>
              </a:ext>
            </a:extLst>
          </p:cNvPr>
          <p:cNvSpPr/>
          <p:nvPr/>
        </p:nvSpPr>
        <p:spPr>
          <a:xfrm>
            <a:off x="8290560" y="1219200"/>
            <a:ext cx="3657600" cy="6413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Patch versions are released</a:t>
            </a:r>
          </a:p>
          <a:p>
            <a:pPr algn="ctr"/>
            <a:r>
              <a:rPr lang="en-US" dirty="0"/>
              <a:t>as and when required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7E2645-DC5C-4CE3-BF66-509B2BB915FF}"/>
              </a:ext>
            </a:extLst>
          </p:cNvPr>
          <p:cNvSpPr txBox="1"/>
          <p:nvPr/>
        </p:nvSpPr>
        <p:spPr>
          <a:xfrm>
            <a:off x="243840" y="1857881"/>
            <a:ext cx="3657600" cy="3847207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en-US" sz="1400" dirty="0"/>
              <a:t>Gramex 0.0: Nov 2011</a:t>
            </a:r>
          </a:p>
          <a:p>
            <a:r>
              <a:rPr lang="en-US" sz="1400" dirty="0"/>
              <a:t>Gramex 1.0: Sep 2015</a:t>
            </a:r>
          </a:p>
          <a:p>
            <a:r>
              <a:rPr lang="en-US" sz="1400" dirty="0"/>
              <a:t>Gramex 2.0: 2023-2025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accent2"/>
                </a:solidFill>
              </a:rPr>
              <a:t>Major versions contain</a:t>
            </a:r>
            <a:endParaRPr lang="en-US" sz="1400" dirty="0">
              <a:solidFill>
                <a:schemeClr val="accent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Significant architectural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New features / UX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Changes for performance &amp; productivity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accent2"/>
                </a:solidFill>
              </a:rPr>
              <a:t>Major versions</a:t>
            </a:r>
            <a:r>
              <a:rPr lang="en-US" sz="1400" dirty="0"/>
              <a:t> may </a:t>
            </a:r>
            <a:r>
              <a:rPr lang="en-US" sz="1400" b="1" dirty="0"/>
              <a:t>NOT</a:t>
            </a:r>
            <a:r>
              <a:rPr lang="en-US" sz="1400" dirty="0"/>
              <a:t> be backward compatible.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chemeClr val="accent2"/>
                </a:solidFill>
              </a:rPr>
              <a:t>Examples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Gramex 1.0</a:t>
            </a:r>
            <a:r>
              <a:rPr lang="en-US" sz="1100" dirty="0"/>
              <a:t> moved from code-based to configuration-based development.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Gramex 2.0</a:t>
            </a:r>
            <a:r>
              <a:rPr lang="en-US" sz="1100" dirty="0"/>
              <a:t> will move from configuration-based to UI-based development.</a:t>
            </a:r>
          </a:p>
          <a:p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F5C08A-9B94-42F8-9D0F-53B604188ABC}"/>
              </a:ext>
            </a:extLst>
          </p:cNvPr>
          <p:cNvSpPr txBox="1"/>
          <p:nvPr/>
        </p:nvSpPr>
        <p:spPr>
          <a:xfrm>
            <a:off x="4267200" y="1857881"/>
            <a:ext cx="3657600" cy="3631763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en-US" sz="1400" dirty="0"/>
              <a:t>Gramex 1.65: 1 Nov 2020</a:t>
            </a:r>
          </a:p>
          <a:p>
            <a:r>
              <a:rPr lang="en-US" sz="1400" dirty="0"/>
              <a:t>Gramex 1.66: 1 Dec 2020</a:t>
            </a:r>
          </a:p>
          <a:p>
            <a:r>
              <a:rPr lang="en-US" sz="1400" dirty="0"/>
              <a:t>Gramex 1.67: 1 Jan 2021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accent2"/>
                </a:solidFill>
              </a:rPr>
              <a:t>Minor versions contain</a:t>
            </a:r>
            <a:endParaRPr lang="en-US" sz="1400" dirty="0">
              <a:solidFill>
                <a:schemeClr val="accent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New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Enhancements to existing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Bug fixes and consolidated patches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accent2"/>
                </a:solidFill>
              </a:rPr>
              <a:t>Minor versions</a:t>
            </a:r>
            <a:r>
              <a:rPr lang="en-US" sz="1400" dirty="0"/>
              <a:t> are backward </a:t>
            </a:r>
            <a:r>
              <a:rPr lang="en-US" sz="1400" b="1" dirty="0"/>
              <a:t>compatible</a:t>
            </a:r>
            <a:r>
              <a:rPr lang="en-US" sz="1400" dirty="0"/>
              <a:t> unless explicitly deprecated.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chemeClr val="accent2"/>
                </a:solidFill>
              </a:rPr>
              <a:t>Examples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Gramex 1.66</a:t>
            </a:r>
            <a:r>
              <a:rPr lang="en-US" sz="1100" dirty="0"/>
              <a:t> automatically created tables when users insert a row of data.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Gramex 1.67</a:t>
            </a:r>
            <a:r>
              <a:rPr lang="en-US" sz="1100" dirty="0"/>
              <a:t> trains and deploys ML models based without requiring code.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059FE5-C837-46BF-9E39-3D578E7CA5A8}"/>
              </a:ext>
            </a:extLst>
          </p:cNvPr>
          <p:cNvSpPr txBox="1"/>
          <p:nvPr/>
        </p:nvSpPr>
        <p:spPr>
          <a:xfrm>
            <a:off x="8290560" y="1857881"/>
            <a:ext cx="3657600" cy="383181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en-US" sz="1400" dirty="0"/>
              <a:t>Gramex 1.63.0: 1 Sep 2020</a:t>
            </a:r>
          </a:p>
          <a:p>
            <a:r>
              <a:rPr lang="en-US" sz="1400" dirty="0"/>
              <a:t>Gramex 1.63.1: 15 Sep 2020</a:t>
            </a:r>
          </a:p>
          <a:p>
            <a:r>
              <a:rPr lang="en-US" sz="1400" dirty="0"/>
              <a:t>Gramex 1.63.2: 22 Sep 2020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accent2"/>
                </a:solidFill>
              </a:rPr>
              <a:t>Patch versions contain</a:t>
            </a:r>
            <a:endParaRPr lang="en-US" sz="1400" dirty="0">
              <a:solidFill>
                <a:schemeClr val="accent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Critical Bug Fixes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Reported Security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Minor feature enhancements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accent2"/>
                </a:solidFill>
              </a:rPr>
              <a:t>Patch versions</a:t>
            </a:r>
            <a:r>
              <a:rPr lang="en-US" sz="1400" dirty="0"/>
              <a:t> are backward compatible </a:t>
            </a:r>
            <a:r>
              <a:rPr lang="en-US" sz="1400"/>
              <a:t>and roll </a:t>
            </a:r>
            <a:r>
              <a:rPr lang="en-US" sz="1400" dirty="0"/>
              <a:t>up into the next minor version.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accent2"/>
                </a:solidFill>
              </a:rPr>
              <a:t>Examples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Gramex 1.63.1</a:t>
            </a:r>
            <a:r>
              <a:rPr lang="en-US" sz="1100" dirty="0"/>
              <a:t> fixes an authentication configuration bug</a:t>
            </a:r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Gramex 1.63.2</a:t>
            </a:r>
            <a:r>
              <a:rPr lang="en-US" sz="1100" dirty="0"/>
              <a:t> fixes a URL redirection bug</a:t>
            </a:r>
          </a:p>
          <a:p>
            <a:endParaRPr lang="en-US" sz="1400" dirty="0"/>
          </a:p>
          <a:p>
            <a:endParaRPr lang="en-US" sz="1400" b="1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70770B62-CA08-484D-A8AD-0B7856735C88}"/>
              </a:ext>
            </a:extLst>
          </p:cNvPr>
          <p:cNvSpPr/>
          <p:nvPr/>
        </p:nvSpPr>
        <p:spPr>
          <a:xfrm>
            <a:off x="3952473" y="1400384"/>
            <a:ext cx="289560" cy="305217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82466076-3595-4F70-9191-B75BAADF5C42}"/>
              </a:ext>
            </a:extLst>
          </p:cNvPr>
          <p:cNvSpPr/>
          <p:nvPr/>
        </p:nvSpPr>
        <p:spPr>
          <a:xfrm>
            <a:off x="7962900" y="1400384"/>
            <a:ext cx="289560" cy="305217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2636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6D8FFB"/>
      </a:accent1>
      <a:accent2>
        <a:srgbClr val="DD3B4E"/>
      </a:accent2>
      <a:accent3>
        <a:srgbClr val="91C32D"/>
      </a:accent3>
      <a:accent4>
        <a:srgbClr val="AB4CE0"/>
      </a:accent4>
      <a:accent5>
        <a:srgbClr val="20C0BC"/>
      </a:accent5>
      <a:accent6>
        <a:srgbClr val="F87720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mener_v2.2.potx" id="{46BEC5D6-E557-426A-BFA9-674CBF5FD568}" vid="{C7527F47-3CEB-4701-9D53-8515DC3965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D174866C608B499ABCF919FB099AA1" ma:contentTypeVersion="2" ma:contentTypeDescription="Create a new document." ma:contentTypeScope="" ma:versionID="aa588d102c24468fcf4fb1e2204d9e7a">
  <xsd:schema xmlns:xsd="http://www.w3.org/2001/XMLSchema" xmlns:xs="http://www.w3.org/2001/XMLSchema" xmlns:p="http://schemas.microsoft.com/office/2006/metadata/properties" xmlns:ns2="ce39fcf8-0eff-449b-9f01-9cc87a075eb9" targetNamespace="http://schemas.microsoft.com/office/2006/metadata/properties" ma:root="true" ma:fieldsID="a50bb1998aaa67c23823bfe143932f14" ns2:_="">
    <xsd:import namespace="ce39fcf8-0eff-449b-9f01-9cc87a075e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39fcf8-0eff-449b-9f01-9cc87a075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59FFCC-52F3-49CB-A350-923F48EFDDC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892EEF-9AF4-4B0C-8B5C-9797AB50B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7DB6CA-FC9D-40B6-AC20-FA6607F01B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39fcf8-0eff-449b-9f01-9cc87a075e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Gramener_v2.2</Template>
  <TotalTime>452</TotalTime>
  <Words>230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Gramex is released with new features on the first of every month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Gramex is released with new features on the first of every month</dc:title>
  <dc:creator>Anand S</dc:creator>
  <cp:lastModifiedBy>Anand S</cp:lastModifiedBy>
  <cp:revision>7</cp:revision>
  <dcterms:created xsi:type="dcterms:W3CDTF">2021-08-27T07:05:59Z</dcterms:created>
  <dcterms:modified xsi:type="dcterms:W3CDTF">2022-12-05T03:24:30Z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  <property fmtid="{D5CDD505-2E9C-101B-9397-08002B2CF9AE}" pid="5" name="ContentTypeId">
    <vt:lpwstr>0x010100D5D174866C608B499ABCF919FB099AA1</vt:lpwstr>
  </property>
</Properties>
</file>