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5" r:id="rId4"/>
    <p:sldId id="257" r:id="rId5"/>
    <p:sldId id="272" r:id="rId6"/>
    <p:sldId id="259" r:id="rId7"/>
    <p:sldId id="260" r:id="rId8"/>
    <p:sldId id="278" r:id="rId9"/>
    <p:sldId id="258" r:id="rId10"/>
    <p:sldId id="277" r:id="rId11"/>
    <p:sldId id="280" r:id="rId12"/>
    <p:sldId id="273" r:id="rId13"/>
    <p:sldId id="261" r:id="rId14"/>
    <p:sldId id="274" r:id="rId15"/>
    <p:sldId id="279" r:id="rId16"/>
    <p:sldId id="265" r:id="rId17"/>
    <p:sldId id="271" r:id="rId18"/>
    <p:sldId id="268" r:id="rId19"/>
    <p:sldId id="269" r:id="rId20"/>
    <p:sldId id="270" r:id="rId21"/>
    <p:sldId id="262" r:id="rId22"/>
    <p:sldId id="266" r:id="rId23"/>
    <p:sldId id="267" r:id="rId24"/>
    <p:sldId id="263" r:id="rId25"/>
    <p:sldId id="26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AA35-C2BE-439A-84E8-35738AA15C13}" type="datetimeFigureOut">
              <a:rPr lang="en-IN" smtClean="0"/>
              <a:pPr/>
              <a:t>16-07-2013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5D537-F191-4E4F-A69A-BE49DC682B3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790308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AA35-C2BE-439A-84E8-35738AA15C13}" type="datetimeFigureOut">
              <a:rPr lang="en-IN" smtClean="0"/>
              <a:pPr/>
              <a:t>16-07-2013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5D537-F191-4E4F-A69A-BE49DC682B3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87713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AA35-C2BE-439A-84E8-35738AA15C13}" type="datetimeFigureOut">
              <a:rPr lang="en-IN" smtClean="0"/>
              <a:pPr/>
              <a:t>16-07-2013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5D537-F191-4E4F-A69A-BE49DC682B3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278043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AA35-C2BE-439A-84E8-35738AA15C13}" type="datetimeFigureOut">
              <a:rPr lang="en-IN" smtClean="0"/>
              <a:pPr/>
              <a:t>16-07-2013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5D537-F191-4E4F-A69A-BE49DC682B3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09225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AA35-C2BE-439A-84E8-35738AA15C13}" type="datetimeFigureOut">
              <a:rPr lang="en-IN" smtClean="0"/>
              <a:pPr/>
              <a:t>16-07-2013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5D537-F191-4E4F-A69A-BE49DC682B3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010189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AA35-C2BE-439A-84E8-35738AA15C13}" type="datetimeFigureOut">
              <a:rPr lang="en-IN" smtClean="0"/>
              <a:pPr/>
              <a:t>16-07-2013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5D537-F191-4E4F-A69A-BE49DC682B3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555161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AA35-C2BE-439A-84E8-35738AA15C13}" type="datetimeFigureOut">
              <a:rPr lang="en-IN" smtClean="0"/>
              <a:pPr/>
              <a:t>16-07-2013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5D537-F191-4E4F-A69A-BE49DC682B3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892705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AA35-C2BE-439A-84E8-35738AA15C13}" type="datetimeFigureOut">
              <a:rPr lang="en-IN" smtClean="0"/>
              <a:pPr/>
              <a:t>16-07-2013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5D537-F191-4E4F-A69A-BE49DC682B3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81210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AA35-C2BE-439A-84E8-35738AA15C13}" type="datetimeFigureOut">
              <a:rPr lang="en-IN" smtClean="0"/>
              <a:pPr/>
              <a:t>16-07-2013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5D537-F191-4E4F-A69A-BE49DC682B3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93478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AA35-C2BE-439A-84E8-35738AA15C13}" type="datetimeFigureOut">
              <a:rPr lang="en-IN" smtClean="0"/>
              <a:pPr/>
              <a:t>16-07-2013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5D537-F191-4E4F-A69A-BE49DC682B3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35335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AA35-C2BE-439A-84E8-35738AA15C13}" type="datetimeFigureOut">
              <a:rPr lang="en-IN" smtClean="0"/>
              <a:pPr/>
              <a:t>16-07-2013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5D537-F191-4E4F-A69A-BE49DC682B3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489814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BAA35-C2BE-439A-84E8-35738AA15C13}" type="datetimeFigureOut">
              <a:rPr lang="en-IN" smtClean="0"/>
              <a:pPr/>
              <a:t>16-07-2013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5D537-F191-4E4F-A69A-BE49DC682B3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710434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27000"/>
            <a:ext cx="8890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3200" b="1" dirty="0" smtClean="0">
                <a:solidFill>
                  <a:schemeClr val="tx1"/>
                </a:solidFill>
              </a:rPr>
              <a:t>Winning </a:t>
            </a:r>
            <a:r>
              <a:rPr lang="en-IN" sz="3200" b="1" dirty="0" smtClean="0">
                <a:solidFill>
                  <a:schemeClr val="tx1"/>
                </a:solidFill>
              </a:rPr>
              <a:t>Parties </a:t>
            </a:r>
            <a:r>
              <a:rPr lang="en-IN" sz="3200" b="1" dirty="0" smtClean="0">
                <a:solidFill>
                  <a:schemeClr val="tx1"/>
                </a:solidFill>
              </a:rPr>
              <a:t>2008</a:t>
            </a:r>
            <a:endParaRPr lang="en-IN" sz="3200" b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93000" y="6477000"/>
            <a:ext cx="1397000" cy="254000"/>
          </a:xfrm>
          <a:prstGeom prst="rect">
            <a:avLst/>
          </a:prstGeom>
        </p:spPr>
      </p:pic>
      <p:sp>
        <p:nvSpPr>
          <p:cNvPr id="4" name="Oval 3">
            <a:hlinkClick r:id="rId3" action="ppaction://hlinksldjump" tooltip="MALIKAYYA VENKAIAH GUTTEDAR (INC) won by 7.5%(7866 votes) at Afzalpur"/>
          </p:cNvPr>
          <p:cNvSpPr/>
          <p:nvPr/>
        </p:nvSpPr>
        <p:spPr>
          <a:xfrm>
            <a:off x="6407197" y="1259447"/>
            <a:ext cx="239372" cy="239371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>
            <a:hlinkClick r:id="rId3" action="ppaction://hlinksldjump" tooltip="GUTTEDAR SUBASH RUKMAYYA (JD(S)) won by 5.1%(5831 votes) at Aland"/>
          </p:cNvPr>
          <p:cNvSpPr/>
          <p:nvPr/>
        </p:nvSpPr>
        <p:spPr>
          <a:xfrm>
            <a:off x="6738980" y="1049477"/>
            <a:ext cx="259025" cy="259024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>
            <a:hlinkClick r:id="rId3" action="ppaction://hlinksldjump" tooltip="A NARAYANASWAMY (BJP) won by 7.1%(9862 votes) at Anekal (SC)"/>
          </p:cNvPr>
          <p:cNvSpPr/>
          <p:nvPr/>
        </p:nvSpPr>
        <p:spPr>
          <a:xfrm>
            <a:off x="6556215" y="6234073"/>
            <a:ext cx="318531" cy="318531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>
            <a:hlinkClick r:id="rId3" action="ppaction://hlinksldjump" tooltip="BALACHANDRA LAXMANRAO JARAKIHOLI (JD(S)) won by 4.2%(5368 votes) at Arabhavi"/>
          </p:cNvPr>
          <p:cNvSpPr/>
          <p:nvPr/>
        </p:nvSpPr>
        <p:spPr>
          <a:xfrm>
            <a:off x="4461776" y="1352962"/>
            <a:ext cx="290898" cy="290898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>
            <a:hlinkClick r:id="rId3" action="ppaction://hlinksldjump" tooltip="MANJU. A (INC) won by 6.2%(9040 votes) at Arakalgud"/>
          </p:cNvPr>
          <p:cNvSpPr/>
          <p:nvPr/>
        </p:nvSpPr>
        <p:spPr>
          <a:xfrm>
            <a:off x="4346790" y="4668057"/>
            <a:ext cx="332277" cy="332277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>
            <a:hlinkClick r:id="rId3" action="ppaction://hlinksldjump" tooltip="K. M. SHIVALINGEGOWDA (JD(S)) won by 24.6%(34226 votes) at Arsikere"/>
          </p:cNvPr>
          <p:cNvSpPr/>
          <p:nvPr/>
        </p:nvSpPr>
        <p:spPr>
          <a:xfrm>
            <a:off x="4789606" y="4149723"/>
            <a:ext cx="318538" cy="318538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Oval 9">
            <a:hlinkClick r:id="rId3" action="ppaction://hlinksldjump" tooltip="LAXMAN SANGAPPA SAVADI (BJP) won by 17.5%(21668 votes) at Athani"/>
          </p:cNvPr>
          <p:cNvSpPr/>
          <p:nvPr/>
        </p:nvSpPr>
        <p:spPr>
          <a:xfrm>
            <a:off x="4894337" y="950033"/>
            <a:ext cx="283075" cy="283075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Oval 10">
            <a:hlinkClick r:id="rId3" action="ppaction://hlinksldjump" tooltip="PRABHU CHAVHAN (BJP) won by 27.1%(27778 votes) at Aurad (SC)"/>
          </p:cNvPr>
          <p:cNvSpPr/>
          <p:nvPr/>
        </p:nvSpPr>
        <p:spPr>
          <a:xfrm>
            <a:off x="7969654" y="878221"/>
            <a:ext cx="234182" cy="234183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Oval 11">
            <a:hlinkClick r:id="rId3" action="ppaction://hlinksldjump" tooltip="RAMALINGA REDDY (INC) won by 1.8%(1857 votes) at B.T.M. Layout"/>
          </p:cNvPr>
          <p:cNvSpPr/>
          <p:nvPr/>
        </p:nvSpPr>
        <p:spPr>
          <a:xfrm>
            <a:off x="6995585" y="5978403"/>
            <a:ext cx="231276" cy="231276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Oval 12">
            <a:hlinkClick r:id="rId3" action="ppaction://hlinksldjump" tooltip="M.B.PATIL (INC) won by 15.3%(16639 votes) at Babaleshwar"/>
          </p:cNvPr>
          <p:cNvSpPr/>
          <p:nvPr/>
        </p:nvSpPr>
        <p:spPr>
          <a:xfrm>
            <a:off x="5336005" y="1316383"/>
            <a:ext cx="249373" cy="249373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Oval 13">
            <a:hlinkClick r:id="rId3" action="ppaction://hlinksldjump" tooltip="MAHAGUNDAPPA KALLAPPA PATTANSHETTY (BJP) won by 4.3%(5107 votes) at Badami"/>
          </p:cNvPr>
          <p:cNvSpPr/>
          <p:nvPr/>
        </p:nvSpPr>
        <p:spPr>
          <a:xfrm>
            <a:off x="5204734" y="1923845"/>
            <a:ext cx="272251" cy="272251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Oval 14">
            <a:hlinkClick r:id="rId3" action="ppaction://hlinksldjump" tooltip="CHARANTIMATH VIRANNA CHANDRASHEKHARAYYA. (BJP) won by 8.4%(9246 votes) at Bagalkot"/>
          </p:cNvPr>
          <p:cNvSpPr/>
          <p:nvPr/>
        </p:nvSpPr>
        <p:spPr>
          <a:xfrm>
            <a:off x="5481017" y="1809069"/>
            <a:ext cx="252717" cy="252717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Oval 15">
            <a:hlinkClick r:id="rId3" action="ppaction://hlinksldjump" tooltip="SAMPANGI N (INC) won by 0.8%(938 votes) at Bagepalli"/>
          </p:cNvPr>
          <p:cNvSpPr/>
          <p:nvPr/>
        </p:nvSpPr>
        <p:spPr>
          <a:xfrm>
            <a:off x="7336650" y="4404046"/>
            <a:ext cx="285085" cy="285084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Oval 16">
            <a:hlinkClick r:id="rId3" action="ppaction://hlinksldjump" tooltip="METGUD VIRUPAXI (JAGADISH) CHANNAPPA (BJP) won by 8.8%(9240 votes) at Bailhongal"/>
          </p:cNvPr>
          <p:cNvSpPr/>
          <p:nvPr/>
        </p:nvSpPr>
        <p:spPr>
          <a:xfrm>
            <a:off x="4535677" y="1671142"/>
            <a:ext cx="239033" cy="239033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Oval 17">
            <a:hlinkClick r:id="rId3" action="ppaction://hlinksldjump" tooltip="M KRISHNAPPA (BJP) won by 20.4%(34135 votes) at Bangalore South"/>
          </p:cNvPr>
          <p:cNvSpPr/>
          <p:nvPr/>
        </p:nvSpPr>
        <p:spPr>
          <a:xfrm>
            <a:off x="6156506" y="6155552"/>
            <a:ext cx="381918" cy="381917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Oval 18">
            <a:hlinkClick r:id="rId3" action="ppaction://hlinksldjump" tooltip="NARAYANASWAMY M. (INC) won by 6.8%(7505 votes) at Bangarpet (SC)"/>
          </p:cNvPr>
          <p:cNvSpPr/>
          <p:nvPr/>
        </p:nvSpPr>
        <p:spPr>
          <a:xfrm>
            <a:off x="7241348" y="5869181"/>
            <a:ext cx="252354" cy="252354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Oval 19">
            <a:hlinkClick r:id="rId3" action="ppaction://hlinksldjump" tooltip="B.RAMANATHA RAI (INC) won by 0.9%(1251 votes) at Bantval"/>
          </p:cNvPr>
          <p:cNvSpPr/>
          <p:nvPr/>
        </p:nvSpPr>
        <p:spPr>
          <a:xfrm>
            <a:off x="3527182" y="4109459"/>
            <a:ext cx="309145" cy="309145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Oval 20">
            <a:hlinkClick r:id="rId3" action="ppaction://hlinksldjump" tooltip="BASAVARAJ PATIL ATTUR (BJP) won by 7.4%(7938 votes) at Basavakalyan"/>
          </p:cNvPr>
          <p:cNvSpPr/>
          <p:nvPr/>
        </p:nvSpPr>
        <p:spPr>
          <a:xfrm>
            <a:off x="7282114" y="970164"/>
            <a:ext cx="244403" cy="244403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Oval 21">
            <a:hlinkClick r:id="rId3" action="ppaction://hlinksldjump" tooltip="BELLUBBI SANGAPPA KALLAPPA (BJP) won by 13.3%(13887 votes) at Basavana Bagevadi"/>
          </p:cNvPr>
          <p:cNvSpPr/>
          <p:nvPr/>
        </p:nvSpPr>
        <p:spPr>
          <a:xfrm>
            <a:off x="5751668" y="1619804"/>
            <a:ext cx="238185" cy="238185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Oval 22">
            <a:hlinkClick r:id="rId3" action="ppaction://hlinksldjump" tooltip="RAVISUBRAMANYA L.A (BJP) won by 13.7%(13200 votes) at Basavanagudi"/>
          </p:cNvPr>
          <p:cNvSpPr/>
          <p:nvPr/>
        </p:nvSpPr>
        <p:spPr>
          <a:xfrm>
            <a:off x="6435890" y="5967453"/>
            <a:ext cx="220224" cy="220224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Oval 23">
            <a:hlinkClick r:id="rId3" action="ppaction://hlinksldjump" tooltip="ABHAY PATIL (BJP) won by 11.4%(12990 votes) at Belgaum Dakshin"/>
          </p:cNvPr>
          <p:cNvSpPr/>
          <p:nvPr/>
        </p:nvSpPr>
        <p:spPr>
          <a:xfrm>
            <a:off x="3509656" y="1708808"/>
            <a:ext cx="261487" cy="261486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Oval 24">
            <a:hlinkClick r:id="rId3" action="ppaction://hlinksldjump" tooltip="SANJAY B PATIL (BJP) won by 6.2%(8309 votes) at Belgaum Rural"/>
          </p:cNvPr>
          <p:cNvSpPr/>
          <p:nvPr/>
        </p:nvSpPr>
        <p:spPr>
          <a:xfrm>
            <a:off x="3634369" y="1411593"/>
            <a:ext cx="304065" cy="304066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Oval 25">
            <a:hlinkClick r:id="rId3" action="ppaction://hlinksldjump" tooltip="FEROZ NURUDDIN SAIT (INC) won by 3.0%(3373 votes) at Belgaum Uttar"/>
          </p:cNvPr>
          <p:cNvSpPr/>
          <p:nvPr/>
        </p:nvSpPr>
        <p:spPr>
          <a:xfrm>
            <a:off x="3962452" y="1495269"/>
            <a:ext cx="252815" cy="252816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Oval 26">
            <a:hlinkClick r:id="rId3" action="ppaction://hlinksldjump" tooltip="B.SREERAMULU (BJP) won by 23.3%(25716 votes) at Bellary (ST)"/>
          </p:cNvPr>
          <p:cNvSpPr/>
          <p:nvPr/>
        </p:nvSpPr>
        <p:spPr>
          <a:xfrm>
            <a:off x="6657977" y="3134136"/>
            <a:ext cx="252006" cy="252006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Oval 27">
            <a:hlinkClick r:id="rId3" action="ppaction://hlinksldjump" tooltip="GALI SOMASHEKAR REDDY (BJP) won by 0.9%(1022 votes) at Bellary City"/>
          </p:cNvPr>
          <p:cNvSpPr/>
          <p:nvPr/>
        </p:nvSpPr>
        <p:spPr>
          <a:xfrm>
            <a:off x="6366843" y="3182816"/>
            <a:ext cx="264333" cy="264332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Oval 28">
            <a:hlinkClick r:id="rId3" action="ppaction://hlinksldjump" tooltip="K.VASANTHA BANGERA (INC) won by 12.5%(16103 votes) at Belthangady"/>
          </p:cNvPr>
          <p:cNvSpPr/>
          <p:nvPr/>
        </p:nvSpPr>
        <p:spPr>
          <a:xfrm>
            <a:off x="3862952" y="4096033"/>
            <a:ext cx="294972" cy="294971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Oval 29">
            <a:hlinkClick r:id="rId3" action="ppaction://hlinksldjump" tooltip="RUDRESH GOWDA. Y. N (INC) won by 15.0%(17821 votes) at Belur"/>
          </p:cNvPr>
          <p:cNvSpPr/>
          <p:nvPr/>
        </p:nvSpPr>
        <p:spPr>
          <a:xfrm>
            <a:off x="4499367" y="4095873"/>
            <a:ext cx="272109" cy="272110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Oval 30">
            <a:hlinkClick r:id="rId3" action="ppaction://hlinksldjump" tooltip="B.K.SANGAMESHWARA (INC) won by 0.4%(487 votes) at Bhadravati"/>
          </p:cNvPr>
          <p:cNvSpPr/>
          <p:nvPr/>
        </p:nvSpPr>
        <p:spPr>
          <a:xfrm>
            <a:off x="4673933" y="3525441"/>
            <a:ext cx="286436" cy="286436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Oval 31">
            <a:hlinkClick r:id="rId3" action="ppaction://hlinksldjump" tooltip="ESHWARA BHIMANNA KHANDRE (INC) won by 16.3%(20971 votes) at Bhalki"/>
          </p:cNvPr>
          <p:cNvSpPr/>
          <p:nvPr/>
        </p:nvSpPr>
        <p:spPr>
          <a:xfrm>
            <a:off x="7645161" y="907385"/>
            <a:ext cx="294773" cy="294773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Oval 32">
            <a:hlinkClick r:id="rId3" action="ppaction://hlinksldjump" tooltip="J D NAIK (INC) won by 11.1%(12166 votes) at Bhatkal"/>
          </p:cNvPr>
          <p:cNvSpPr/>
          <p:nvPr/>
        </p:nvSpPr>
        <p:spPr>
          <a:xfrm>
            <a:off x="3280132" y="2960381"/>
            <a:ext cx="250866" cy="250866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" name="Oval 33">
            <a:hlinkClick r:id="rId3" action="ppaction://hlinksldjump" tooltip="RAHEEM KHAN (INC) won by 3.3%(2930 votes) at Bidar"/>
          </p:cNvPr>
          <p:cNvSpPr/>
          <p:nvPr/>
        </p:nvSpPr>
        <p:spPr>
          <a:xfrm>
            <a:off x="8035002" y="1192170"/>
            <a:ext cx="202768" cy="202768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Oval 34">
            <a:hlinkClick r:id="rId3" action="ppaction://hlinksldjump" tooltip="BANDEPPA KHASHEMPUR (JD(S)) won by 1.3%(1271 votes) at Bidar South"/>
          </p:cNvPr>
          <p:cNvSpPr/>
          <p:nvPr/>
        </p:nvSpPr>
        <p:spPr>
          <a:xfrm>
            <a:off x="7872206" y="1379879"/>
            <a:ext cx="222499" cy="222499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" name="Oval 35">
            <a:hlinkClick r:id="rId3" action="ppaction://hlinksldjump" tooltip="APPASAHEB (APPU) MALLAPPA PATTANASHETTI (BJP) won by 21.3%(17564 votes) at Bijapur City"/>
          </p:cNvPr>
          <p:cNvSpPr/>
          <p:nvPr/>
        </p:nvSpPr>
        <p:spPr>
          <a:xfrm>
            <a:off x="5608979" y="1426680"/>
            <a:ext cx="188728" cy="188727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Oval 36">
            <a:hlinkClick r:id="rId3" action="ppaction://hlinksldjump" tooltip="MURUGESH RUDRAPPA NIRANI (BJP) won by 2.5%(3124 votes) at Bilgi"/>
          </p:cNvPr>
          <p:cNvSpPr/>
          <p:nvPr/>
        </p:nvSpPr>
        <p:spPr>
          <a:xfrm>
            <a:off x="5249833" y="1588776"/>
            <a:ext cx="282198" cy="282198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8" name="Oval 37">
            <a:hlinkClick r:id="rId3" action="ppaction://hlinksldjump" tooltip="SATISH REDDY.M (BJP) won by 11.2%(13640 votes) at Bommanahalli"/>
          </p:cNvPr>
          <p:cNvSpPr/>
          <p:nvPr/>
        </p:nvSpPr>
        <p:spPr>
          <a:xfrm>
            <a:off x="6686151" y="5949150"/>
            <a:ext cx="277506" cy="277506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Oval 38">
            <a:hlinkClick r:id="rId3" action="ppaction://hlinksldjump" tooltip="PATIL SURESHAGOUDRA BASALINGAGOUDRA (BJP) won by 9.5%(11404 votes) at Byadgi"/>
          </p:cNvPr>
          <p:cNvSpPr/>
          <p:nvPr/>
        </p:nvSpPr>
        <p:spPr>
          <a:xfrm>
            <a:off x="4773774" y="2714804"/>
            <a:ext cx="275333" cy="275332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0" name="Oval 39">
            <a:hlinkClick r:id="rId3" action="ppaction://hlinksldjump" tooltip="KRISHNA BYREGOWDA (INC) won by 6.6%(9352 votes) at Byatarayanapura"/>
          </p:cNvPr>
          <p:cNvSpPr/>
          <p:nvPr/>
        </p:nvSpPr>
        <p:spPr>
          <a:xfrm>
            <a:off x="7545926" y="4624268"/>
            <a:ext cx="324114" cy="324113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1" name="Oval 40">
            <a:hlinkClick r:id="rId3" action="ppaction://hlinksldjump" tooltip="K. LAXMINARAYANA (BJP) won by 6.2%(7970 votes) at Byndoor"/>
          </p:cNvPr>
          <p:cNvSpPr/>
          <p:nvPr/>
        </p:nvSpPr>
        <p:spPr>
          <a:xfrm>
            <a:off x="3560893" y="2960392"/>
            <a:ext cx="292336" cy="292336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2" name="Oval 41">
            <a:hlinkClick r:id="rId3" action="ppaction://hlinksldjump" tooltip="S. RAGHU (BJP) won by 18.6%(16655 votes) at C.V. Raman Nagar (SC)"/>
          </p:cNvPr>
          <p:cNvSpPr/>
          <p:nvPr/>
        </p:nvSpPr>
        <p:spPr>
          <a:xfrm>
            <a:off x="7120606" y="5672951"/>
            <a:ext cx="204203" cy="204204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" name="Oval 42">
            <a:hlinkClick r:id="rId3" action="ppaction://hlinksldjump" tooltip="THIPPESWAMY (BJP) won by 0.2%(289 votes) at Challakere (ST)"/>
          </p:cNvPr>
          <p:cNvSpPr/>
          <p:nvPr/>
        </p:nvSpPr>
        <p:spPr>
          <a:xfrm>
            <a:off x="6027509" y="3692974"/>
            <a:ext cx="270376" cy="270377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4" name="Oval 43">
            <a:hlinkClick r:id="rId3" action="ppaction://hlinksldjump" tooltip="H.S.SHANKARALINGEGOWDA (BJP) won by 8.9%(9399 votes) at Chamaraja"/>
          </p:cNvPr>
          <p:cNvSpPr/>
          <p:nvPr/>
        </p:nvSpPr>
        <p:spPr>
          <a:xfrm>
            <a:off x="5008670" y="5355717"/>
            <a:ext cx="241166" cy="241167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5" name="Oval 44">
            <a:hlinkClick r:id="rId3" action="ppaction://hlinksldjump" tooltip="C.PUTTARANGASHETTY (INC) won by 2.1%(2612 votes) at Chamarajanagar"/>
          </p:cNvPr>
          <p:cNvSpPr/>
          <p:nvPr/>
        </p:nvSpPr>
        <p:spPr>
          <a:xfrm>
            <a:off x="5288828" y="6164974"/>
            <a:ext cx="283060" cy="283060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" name="Oval 45">
            <a:hlinkClick r:id="rId3" action="ppaction://hlinksldjump" tooltip="B.Z.ZAMEER AHMED KHAN (JD(S)) won by 22.1%(19590 votes) at Chamrajpet"/>
          </p:cNvPr>
          <p:cNvSpPr/>
          <p:nvPr/>
        </p:nvSpPr>
        <p:spPr>
          <a:xfrm>
            <a:off x="6375088" y="5738889"/>
            <a:ext cx="203067" cy="203068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7" name="Oval 46">
            <a:hlinkClick r:id="rId3" action="ppaction://hlinksldjump" tooltip="M. SATYANARAYANA (INC) won by 9.5%(14299 votes) at Chamundeshwari"/>
          </p:cNvPr>
          <p:cNvSpPr/>
          <p:nvPr/>
        </p:nvSpPr>
        <p:spPr>
          <a:xfrm>
            <a:off x="4638370" y="5324300"/>
            <a:ext cx="343140" cy="343140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Oval 47">
            <a:hlinkClick r:id="rId3" action="ppaction://hlinksldjump" tooltip="K.MADAL VIRUPAKSHAPPA (BJP) won by 0.9%(993 votes) at Channagiri"/>
          </p:cNvPr>
          <p:cNvSpPr/>
          <p:nvPr/>
        </p:nvSpPr>
        <p:spPr>
          <a:xfrm>
            <a:off x="4987934" y="3577276"/>
            <a:ext cx="259680" cy="259680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9" name="Oval 48">
            <a:hlinkClick r:id="rId3" action="ppaction://hlinksldjump" tooltip="C.P.YOGESHWARA (INC) won by 3.4%(4930 votes) at Channapatna"/>
          </p:cNvPr>
          <p:cNvSpPr/>
          <p:nvPr/>
        </p:nvSpPr>
        <p:spPr>
          <a:xfrm>
            <a:off x="5776164" y="5388954"/>
            <a:ext cx="328179" cy="328178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0" name="Oval 49">
            <a:hlinkClick r:id="rId3" action="ppaction://hlinksldjump" tooltip="DR. HEMACHANDRA SAGAR (BJP) won by 7.3%(7281 votes) at Chickpet"/>
          </p:cNvPr>
          <p:cNvSpPr/>
          <p:nvPr/>
        </p:nvSpPr>
        <p:spPr>
          <a:xfrm>
            <a:off x="6872877" y="5746559"/>
            <a:ext cx="228730" cy="228731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Oval 50">
            <a:hlinkClick r:id="rId3" action="ppaction://hlinksldjump" tooltip="K P BACHCHE GOWDA (JD(S)) won by 18.5%(23301 votes) at Chikkaballapur"/>
          </p:cNvPr>
          <p:cNvSpPr/>
          <p:nvPr/>
        </p:nvSpPr>
        <p:spPr>
          <a:xfrm>
            <a:off x="7240650" y="4715568"/>
            <a:ext cx="288107" cy="288107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2" name="Oval 51">
            <a:hlinkClick r:id="rId3" action="ppaction://hlinksldjump" tooltip="HUKKERI PRAKASH BABANNA (INC) won by 19.2%(24070 votes) at Chikkodi-Sadalga"/>
          </p:cNvPr>
          <p:cNvSpPr/>
          <p:nvPr/>
        </p:nvSpPr>
        <p:spPr>
          <a:xfrm>
            <a:off x="4124402" y="949493"/>
            <a:ext cx="285908" cy="285907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Oval 52">
            <a:hlinkClick r:id="rId3" action="ppaction://hlinksldjump" tooltip="C.T RAVI (BJP) won by 12.6%(15084 votes) at Chikmagalur"/>
          </p:cNvPr>
          <p:cNvSpPr/>
          <p:nvPr/>
        </p:nvSpPr>
        <p:spPr>
          <a:xfrm>
            <a:off x="4289856" y="3878369"/>
            <a:ext cx="272600" cy="272600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4" name="Oval 53">
            <a:hlinkClick r:id="rId3" action="ppaction://hlinksldjump" tooltip="C B SURESH BABU (JD(S)) won by 20.2%(29044 votes) at Chiknayakanhalli"/>
          </p:cNvPr>
          <p:cNvSpPr/>
          <p:nvPr/>
        </p:nvSpPr>
        <p:spPr>
          <a:xfrm>
            <a:off x="5469946" y="3881705"/>
            <a:ext cx="328244" cy="328245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5" name="Oval 54">
            <a:hlinkClick r:id="rId3" action="ppaction://hlinksldjump" tooltip="SUNIL VALLYAPUR (BJP) won by 8.2%(6911 votes) at Chincholi (SC)"/>
          </p:cNvPr>
          <p:cNvSpPr/>
          <p:nvPr/>
        </p:nvSpPr>
        <p:spPr>
          <a:xfrm>
            <a:off x="7733469" y="1586130"/>
            <a:ext cx="192698" cy="192698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6" name="Oval 55">
            <a:hlinkClick r:id="rId3" action="ppaction://hlinksldjump" tooltip="M C SUDHAKAR (INC) won by 1.0%(1246 votes) at Chintamani"/>
          </p:cNvPr>
          <p:cNvSpPr/>
          <p:nvPr/>
        </p:nvSpPr>
        <p:spPr>
          <a:xfrm>
            <a:off x="7726347" y="4929733"/>
            <a:ext cx="298803" cy="298803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7" name="Oval 56">
            <a:hlinkClick r:id="rId3" action="ppaction://hlinksldjump" tooltip="BASAVARAJANN (BASANNA) (JD(S)) won by 11.8%(16322 votes) at Chitradurga"/>
          </p:cNvPr>
          <p:cNvSpPr/>
          <p:nvPr/>
        </p:nvSpPr>
        <p:spPr>
          <a:xfrm>
            <a:off x="5484161" y="3351319"/>
            <a:ext cx="315644" cy="315644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8" name="Oval 57">
            <a:hlinkClick r:id="rId3" action="ppaction://hlinksldjump" tooltip="VALMIKI NAYAK (BJP) won by 18.3%(17442 votes) at Chittapur"/>
          </p:cNvPr>
          <p:cNvSpPr/>
          <p:nvPr/>
        </p:nvSpPr>
        <p:spPr>
          <a:xfrm>
            <a:off x="7236480" y="1661049"/>
            <a:ext cx="218427" cy="218427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9" name="Oval 58">
            <a:hlinkClick r:id="rId3" action="ppaction://hlinksldjump" tooltip="S.MUNIRAJU (BJP) won by 17.4%(22155 votes) at Dasarahalli"/>
          </p:cNvPr>
          <p:cNvSpPr/>
          <p:nvPr/>
        </p:nvSpPr>
        <p:spPr>
          <a:xfrm>
            <a:off x="6162853" y="4509021"/>
            <a:ext cx="291344" cy="291344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0" name="Oval 59">
            <a:hlinkClick r:id="rId3" action="ppaction://hlinksldjump" tooltip="S.A RAVINDRANATH (BJP) won by 51.3%(53910 votes) at Davanagere North"/>
          </p:cNvPr>
          <p:cNvSpPr/>
          <p:nvPr/>
        </p:nvSpPr>
        <p:spPr>
          <a:xfrm>
            <a:off x="5352538" y="3134022"/>
            <a:ext cx="240254" cy="240255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1" name="Oval 60">
            <a:hlinkClick r:id="rId3" action="ppaction://hlinksldjump" tooltip="SHAMANURU SHIVASHANKARAPPA (INC) won by 6.3%(6358 votes) at Davanagere South"/>
          </p:cNvPr>
          <p:cNvSpPr/>
          <p:nvPr/>
        </p:nvSpPr>
        <p:spPr>
          <a:xfrm>
            <a:off x="4911244" y="3328596"/>
            <a:ext cx="229549" cy="229548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2" name="Oval 61">
            <a:hlinkClick r:id="rId3" action="ppaction://hlinksldjump" tooltip="K. SHIVANA GOUDA NAIK (JD(S)) won by 5.2%(4587 votes) at Devadurga (ST)"/>
          </p:cNvPr>
          <p:cNvSpPr/>
          <p:nvPr/>
        </p:nvSpPr>
        <p:spPr>
          <a:xfrm>
            <a:off x="6866480" y="2166508"/>
            <a:ext cx="203488" cy="203489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3" name="Oval 62">
            <a:hlinkClick r:id="rId3" action="ppaction://hlinksldjump" tooltip="VENKATASWAMY (INC) won by 5.0%(6622 votes) at Devanahalli (SC)"/>
          </p:cNvPr>
          <p:cNvSpPr/>
          <p:nvPr/>
        </p:nvSpPr>
        <p:spPr>
          <a:xfrm>
            <a:off x="7128153" y="5346836"/>
            <a:ext cx="302662" cy="302662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4" name="Oval 63">
            <a:hlinkClick r:id="rId3" action="ppaction://hlinksldjump" tooltip="A.S.PATIL (NADAHALLI) (INC) won by 30.5%(30893 votes) at Devar Hippargi"/>
          </p:cNvPr>
          <p:cNvSpPr/>
          <p:nvPr/>
        </p:nvSpPr>
        <p:spPr>
          <a:xfrm>
            <a:off x="5939322" y="1426386"/>
            <a:ext cx="231370" cy="231371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5" name="Oval 64">
            <a:hlinkClick r:id="rId3" action="ppaction://hlinksldjump" tooltip="SEEMA ASHOK MASUTI (BJP) won by 0.6%(723 votes) at Dharwad"/>
          </p:cNvPr>
          <p:cNvSpPr/>
          <p:nvPr/>
        </p:nvSpPr>
        <p:spPr>
          <a:xfrm>
            <a:off x="4359054" y="1887175"/>
            <a:ext cx="255002" cy="255000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6" name="Oval 65">
            <a:hlinkClick r:id="rId3" action="ppaction://hlinksldjump" tooltip="J.NARASIMHASWAMY (INC) won by 3.0%(3754 votes) at Doddaballapur"/>
          </p:cNvPr>
          <p:cNvSpPr/>
          <p:nvPr/>
        </p:nvSpPr>
        <p:spPr>
          <a:xfrm>
            <a:off x="6700442" y="4342103"/>
            <a:ext cx="286130" cy="286129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7" name="Oval 66">
            <a:hlinkClick r:id="rId3" action="ppaction://hlinksldjump" tooltip="BIDARUR SRISHILAPPA VEERUPAKSHAPPA (BJP) won by 8.0%(8616 votes) at Gadag"/>
          </p:cNvPr>
          <p:cNvSpPr/>
          <p:nvPr/>
        </p:nvSpPr>
        <p:spPr>
          <a:xfrm>
            <a:off x="5197566" y="2460386"/>
            <a:ext cx="245796" cy="245795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8" name="Oval 67">
            <a:hlinkClick r:id="rId3" action="ppaction://hlinksldjump" tooltip="DINESH GUNDU RAO (INC) won by 6.9%(6946 votes) at Gandhi Nagar"/>
          </p:cNvPr>
          <p:cNvSpPr/>
          <p:nvPr/>
        </p:nvSpPr>
        <p:spPr>
          <a:xfrm>
            <a:off x="6885564" y="5484978"/>
            <a:ext cx="229592" cy="229593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9" name="Oval 68">
            <a:hlinkClick r:id="rId3" action="ppaction://hlinksldjump" tooltip="PARANNA ISHWARAPPA MUNAVALLI (BJP) won by 2.9%(2885 votes) at Gangawati"/>
          </p:cNvPr>
          <p:cNvSpPr/>
          <p:nvPr/>
        </p:nvSpPr>
        <p:spPr>
          <a:xfrm>
            <a:off x="6119635" y="2682133"/>
            <a:ext cx="227073" cy="227073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0" name="Oval 69">
            <a:hlinkClick r:id="rId3" action="ppaction://hlinksldjump" tooltip="N.H. SHIVASHANKAR REDDY (INC) won by 8.7%(11168 votes) at Gauribidanur"/>
          </p:cNvPr>
          <p:cNvSpPr/>
          <p:nvPr/>
        </p:nvSpPr>
        <p:spPr>
          <a:xfrm>
            <a:off x="6941652" y="4136287"/>
            <a:ext cx="294120" cy="294119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1" name="Oval 70">
            <a:hlinkClick r:id="rId3" action="ppaction://hlinksldjump" tooltip="JARKIHOLI RAMESH LAXMANRAO (INC) won by 6.2%(7760 votes) at Gokak"/>
          </p:cNvPr>
          <p:cNvSpPr/>
          <p:nvPr/>
        </p:nvSpPr>
        <p:spPr>
          <a:xfrm>
            <a:off x="4231776" y="1570237"/>
            <a:ext cx="284888" cy="284888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2" name="Oval 71">
            <a:hlinkClick r:id="rId3" action="ppaction://hlinksldjump" tooltip="K. PRIYA KRISHNA (INC) won by 23.3%(24362 votes) at Govindaraj Nagar"/>
          </p:cNvPr>
          <p:cNvSpPr/>
          <p:nvPr/>
        </p:nvSpPr>
        <p:spPr>
          <a:xfrm>
            <a:off x="6172784" y="5898204"/>
            <a:ext cx="238853" cy="238853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3" name="Oval 72">
            <a:hlinkClick r:id="rId3" action="ppaction://hlinksldjump" tooltip="S.R.SRINIVAS [ VASU ] (JD(S)) won by 11.8%(14672 votes) at Gubbi"/>
          </p:cNvPr>
          <p:cNvSpPr/>
          <p:nvPr/>
        </p:nvSpPr>
        <p:spPr>
          <a:xfrm>
            <a:off x="5753643" y="4253144"/>
            <a:ext cx="283926" cy="283926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4" name="Oval 73">
            <a:hlinkClick r:id="rId3" action="ppaction://hlinksldjump" tooltip="ARUNA CHANDRASHEKAR PATIL REVOOR (JD(S)) won by 14.5%(14290 votes) at Gulbarga Dakshin"/>
          </p:cNvPr>
          <p:cNvSpPr/>
          <p:nvPr/>
        </p:nvSpPr>
        <p:spPr>
          <a:xfrm>
            <a:off x="6870036" y="1355987"/>
            <a:ext cx="225478" cy="225478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5" name="Oval 74">
            <a:hlinkClick r:id="rId3" action="ppaction://hlinksldjump" tooltip="REVU NAIK BELAMGI (BJP) won by 16.1%(17123 votes) at Gulbarga Rural (SC)"/>
          </p:cNvPr>
          <p:cNvSpPr/>
          <p:nvPr/>
        </p:nvSpPr>
        <p:spPr>
          <a:xfrm>
            <a:off x="7021402" y="1130669"/>
            <a:ext cx="243429" cy="243429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6" name="Oval 75">
            <a:hlinkClick r:id="rId3" action="ppaction://hlinksldjump" tooltip="QAMARUL ISLAM (INC) won by 15.0%(14955 votes) at Gulbarga Uttar"/>
          </p:cNvPr>
          <p:cNvSpPr/>
          <p:nvPr/>
        </p:nvSpPr>
        <p:spPr>
          <a:xfrm>
            <a:off x="7128806" y="1389799"/>
            <a:ext cx="228033" cy="228034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7" name="Oval 76">
            <a:hlinkClick r:id="rId3" action="ppaction://hlinksldjump" tooltip="H.S.MAHADEVA PRASAD (INC) won by 1.5%(2203 votes) at Gundlupet"/>
          </p:cNvPr>
          <p:cNvSpPr/>
          <p:nvPr/>
        </p:nvSpPr>
        <p:spPr>
          <a:xfrm>
            <a:off x="4900678" y="5946570"/>
            <a:ext cx="328183" cy="328182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8" name="Oval 77">
            <a:hlinkClick r:id="rId3" action="ppaction://hlinksldjump" tooltip="BABURAO CHINCHANSUR (INC) won by 9.2%(9208 votes) at Gurumitkal"/>
          </p:cNvPr>
          <p:cNvSpPr/>
          <p:nvPr/>
        </p:nvSpPr>
        <p:spPr>
          <a:xfrm>
            <a:off x="7531042" y="1999334"/>
            <a:ext cx="227870" cy="227871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9" name="Oval 78">
            <a:hlinkClick r:id="rId3" action="ppaction://hlinksldjump" tooltip="B.CHANDRA NAIK (BJP) won by 7.2%(6518 votes) at Hadagalli (SC)"/>
          </p:cNvPr>
          <p:cNvSpPr/>
          <p:nvPr/>
        </p:nvSpPr>
        <p:spPr>
          <a:xfrm>
            <a:off x="5080196" y="2710900"/>
            <a:ext cx="208328" cy="208328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0" name="Oval 79">
            <a:hlinkClick r:id="rId3" action="ppaction://hlinksldjump" tooltip="K. NEMARAJ NAIK (BJP) won by 23.9%(27291 votes) at Hagaribommanahalli (SC)"/>
          </p:cNvPr>
          <p:cNvSpPr/>
          <p:nvPr/>
        </p:nvSpPr>
        <p:spPr>
          <a:xfrm>
            <a:off x="5587228" y="2836508"/>
            <a:ext cx="260768" cy="260768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1" name="Oval 80">
            <a:hlinkClick r:id="rId3" action="ppaction://hlinksldjump" tooltip="SUNIL V. HEGDE (JD(S)) won by 5.5%(5425 votes) at Haliyal"/>
          </p:cNvPr>
          <p:cNvSpPr/>
          <p:nvPr/>
        </p:nvSpPr>
        <p:spPr>
          <a:xfrm>
            <a:off x="3960518" y="2089326"/>
            <a:ext cx="227208" cy="227207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2" name="Oval 81">
            <a:hlinkClick r:id="rId3" action="ppaction://hlinksldjump" tooltip="UDASI CHANABASAPPA MAHALINGAPPA (BJP) won by 4.8%(5922 votes) at Hangal"/>
          </p:cNvPr>
          <p:cNvSpPr/>
          <p:nvPr/>
        </p:nvSpPr>
        <p:spPr>
          <a:xfrm>
            <a:off x="4174372" y="2672722"/>
            <a:ext cx="281732" cy="281731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3" name="Oval 82">
            <a:hlinkClick r:id="rId3" action="ppaction://hlinksldjump" tooltip="R.NARENDRA (INC) won by 18.4%(23140 votes) at Hanur"/>
          </p:cNvPr>
          <p:cNvSpPr/>
          <p:nvPr/>
        </p:nvSpPr>
        <p:spPr>
          <a:xfrm>
            <a:off x="5845837" y="6154107"/>
            <a:ext cx="287673" cy="287672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4" name="Oval 83">
            <a:hlinkClick r:id="rId3" action="ppaction://hlinksldjump" tooltip="G KARUNAKARA REDDY (BJP) won by 20.5%(25218 votes) at Harapanahalli"/>
          </p:cNvPr>
          <p:cNvSpPr/>
          <p:nvPr/>
        </p:nvSpPr>
        <p:spPr>
          <a:xfrm>
            <a:off x="5275587" y="2827264"/>
            <a:ext cx="281482" cy="281482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5" name="Oval 84">
            <a:hlinkClick r:id="rId3" action="ppaction://hlinksldjump" tooltip="B.P.HARISH (BJP) won by 8.8%(11018 votes) at Harihar"/>
          </p:cNvPr>
          <p:cNvSpPr/>
          <p:nvPr/>
        </p:nvSpPr>
        <p:spPr>
          <a:xfrm>
            <a:off x="5041622" y="3057154"/>
            <a:ext cx="286530" cy="286529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6" name="Oval 85">
            <a:hlinkClick r:id="rId3" action="ppaction://hlinksldjump" tooltip="H. S. PRAKASH (JD(S)) won by 15.0%(16804 votes) at Hassan"/>
          </p:cNvPr>
          <p:cNvSpPr/>
          <p:nvPr/>
        </p:nvSpPr>
        <p:spPr>
          <a:xfrm>
            <a:off x="4643741" y="4447647"/>
            <a:ext cx="256365" cy="256366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7" name="Oval 86">
            <a:hlinkClick r:id="rId3" action="ppaction://hlinksldjump" tooltip="NEHARU OLEKAR (BJP) won by 15.9%(18066 votes) at Haveri (SC)"/>
          </p:cNvPr>
          <p:cNvSpPr/>
          <p:nvPr/>
        </p:nvSpPr>
        <p:spPr>
          <a:xfrm>
            <a:off x="4486680" y="2678225"/>
            <a:ext cx="259559" cy="259559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8" name="Oval 87">
            <a:hlinkClick r:id="rId3" action="ppaction://hlinksldjump" tooltip="KATTA SUBRAMANYA NAIDU (BJP) won by 5.2%(4952 votes) at Hebbal"/>
          </p:cNvPr>
          <p:cNvSpPr/>
          <p:nvPr/>
        </p:nvSpPr>
        <p:spPr>
          <a:xfrm>
            <a:off x="7478173" y="4951963"/>
            <a:ext cx="218391" cy="218391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9" name="Oval 88">
            <a:hlinkClick r:id="rId3" action="ppaction://hlinksldjump" tooltip="CHIKKANNA (INC) won by 10.0%(12542 votes) at Heggadadevanakote (ST)"/>
          </p:cNvPr>
          <p:cNvSpPr/>
          <p:nvPr/>
        </p:nvSpPr>
        <p:spPr>
          <a:xfrm>
            <a:off x="4420581" y="5587729"/>
            <a:ext cx="286600" cy="286601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0" name="Oval 89">
            <a:hlinkClick r:id="rId3" action="ppaction://hlinksldjump" tooltip="B.C. PATIL (INC) won by 3.7%(4190 votes) at Hirekerur"/>
          </p:cNvPr>
          <p:cNvSpPr/>
          <p:nvPr/>
        </p:nvSpPr>
        <p:spPr>
          <a:xfrm>
            <a:off x="4446896" y="2965939"/>
            <a:ext cx="260741" cy="260741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1" name="Oval 90">
            <a:hlinkClick r:id="rId3" action="ppaction://hlinksldjump" tooltip="SUDHAKAR D. (IND) won by 12.1%(16378 votes) at Hiriyur"/>
          </p:cNvPr>
          <p:cNvSpPr/>
          <p:nvPr/>
        </p:nvSpPr>
        <p:spPr>
          <a:xfrm>
            <a:off x="5693058" y="3621210"/>
            <a:ext cx="309909" cy="309909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2" name="Oval 91">
            <a:hlinkClick r:id="rId3" action="ppaction://hlinksldjump" tooltip="M CHANDRAPPA (BJP) won by 11.5%(15312 votes) at Holalkere (SC)"/>
          </p:cNvPr>
          <p:cNvSpPr/>
          <p:nvPr/>
        </p:nvSpPr>
        <p:spPr>
          <a:xfrm>
            <a:off x="5271666" y="3611424"/>
            <a:ext cx="305428" cy="305428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3" name="Oval 92">
            <a:hlinkClick r:id="rId3" action="ppaction://hlinksldjump" tooltip="H. D. REVANNA (JD(S)) won by 19.5%(27606 votes) at Holenarasipur"/>
          </p:cNvPr>
          <p:cNvSpPr/>
          <p:nvPr/>
        </p:nvSpPr>
        <p:spPr>
          <a:xfrm>
            <a:off x="4698650" y="4719923"/>
            <a:ext cx="324359" cy="324358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4" name="Oval 93">
            <a:hlinkClick r:id="rId3" action="ppaction://hlinksldjump" tooltip="RAJASHEKAR BASWARAJ PATIL (INC) won by 18.8%(21736 votes) at Homnabad"/>
          </p:cNvPr>
          <p:cNvSpPr/>
          <p:nvPr/>
        </p:nvSpPr>
        <p:spPr>
          <a:xfrm>
            <a:off x="7471148" y="1167216"/>
            <a:ext cx="263909" cy="263910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5" name="Oval 94">
            <a:hlinkClick r:id="rId3" action="ppaction://hlinksldjump" tooltip="M P RENUKACHARYA (BJP) won by 5.0%(6386 votes) at Honnali"/>
          </p:cNvPr>
          <p:cNvSpPr/>
          <p:nvPr/>
        </p:nvSpPr>
        <p:spPr>
          <a:xfrm>
            <a:off x="4507979" y="3246485"/>
            <a:ext cx="294887" cy="294887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6" name="Oval 95">
            <a:hlinkClick r:id="rId3" action="ppaction://hlinksldjump" tooltip="GOOLIHATTI. D. SHEKAR (IND) won by 0.9%(1168 votes) at Hosadurga"/>
          </p:cNvPr>
          <p:cNvSpPr/>
          <p:nvPr/>
        </p:nvSpPr>
        <p:spPr>
          <a:xfrm>
            <a:off x="5162388" y="3920468"/>
            <a:ext cx="281720" cy="281720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7" name="Oval 96">
            <a:hlinkClick r:id="rId3" action="ppaction://hlinksldjump" tooltip="B.N.BACHHE GOWDA (BJP) won by 2.7%(3878 votes) at Hosakote"/>
          </p:cNvPr>
          <p:cNvSpPr/>
          <p:nvPr/>
        </p:nvSpPr>
        <p:spPr>
          <a:xfrm>
            <a:off x="7432838" y="5213291"/>
            <a:ext cx="324504" cy="324505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8" name="Oval 97">
            <a:hlinkClick r:id="rId3" action="ppaction://hlinksldjump" tooltip="JAGADISH SHETTAR (BJP) won by 24.2%(26009 votes) at Hubli-Dharwad-Central"/>
          </p:cNvPr>
          <p:cNvSpPr/>
          <p:nvPr/>
        </p:nvSpPr>
        <p:spPr>
          <a:xfrm>
            <a:off x="4753413" y="2179731"/>
            <a:ext cx="245290" cy="245290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9" name="Oval 98">
            <a:hlinkClick r:id="rId3" action="ppaction://hlinksldjump" tooltip="VEERABHADRAPPA HALAHARAVI (BJP) won by 13.2%(12168 votes) at Hubli-Dharwad-East (SC)"/>
          </p:cNvPr>
          <p:cNvSpPr/>
          <p:nvPr/>
        </p:nvSpPr>
        <p:spPr>
          <a:xfrm>
            <a:off x="4230312" y="2130846"/>
            <a:ext cx="211432" cy="211432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0" name="Oval 99">
            <a:hlinkClick r:id="rId3" action="ppaction://hlinksldjump" tooltip="BELLAD CHANDRAKANT GURAPPA (BJP) won by 30.7%(33347 votes) at Hubli-Dharwad-West"/>
          </p:cNvPr>
          <p:cNvSpPr/>
          <p:nvPr/>
        </p:nvSpPr>
        <p:spPr>
          <a:xfrm>
            <a:off x="4473635" y="2152232"/>
            <a:ext cx="248319" cy="248319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1" name="Oval 100">
            <a:hlinkClick r:id="rId3" action="ppaction://hlinksldjump" tooltip="UMESH VISHWANATH KATTI (JD(S)) won by 14.0%(17636 votes) at Hukkeri"/>
          </p:cNvPr>
          <p:cNvSpPr/>
          <p:nvPr/>
        </p:nvSpPr>
        <p:spPr>
          <a:xfrm>
            <a:off x="4155807" y="1262549"/>
            <a:ext cx="288390" cy="288391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2" name="Oval 101">
            <a:hlinkClick r:id="rId3" action="ppaction://hlinksldjump" tooltip="DODDANAGOUDA G PATIL (BJP) won by 4.5%(5069 votes) at Hungund"/>
          </p:cNvPr>
          <p:cNvSpPr/>
          <p:nvPr/>
        </p:nvSpPr>
        <p:spPr>
          <a:xfrm>
            <a:off x="5687904" y="2023325"/>
            <a:ext cx="256866" cy="256866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3" name="Oval 102">
            <a:hlinkClick r:id="rId3" action="ppaction://hlinksldjump" tooltip="H.P MANJUNATHA (INC) won by 10.4%(15041 votes) at Hunsur"/>
          </p:cNvPr>
          <p:cNvSpPr/>
          <p:nvPr/>
        </p:nvSpPr>
        <p:spPr>
          <a:xfrm>
            <a:off x="4252298" y="5262620"/>
            <a:ext cx="332138" cy="332137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4" name="Oval 103">
            <a:hlinkClick r:id="rId3" action="ppaction://hlinksldjump" tooltip="DR BAGALI SARVABHOUM SATAGOUDA (BJP) won by 0.5%(571 votes) at Indi"/>
          </p:cNvPr>
          <p:cNvSpPr/>
          <p:nvPr/>
        </p:nvSpPr>
        <p:spPr>
          <a:xfrm>
            <a:off x="5990080" y="1071229"/>
            <a:ext cx="240910" cy="240910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5" name="Oval 104">
            <a:hlinkClick r:id="rId3" action="ppaction://hlinksldjump" tooltip="S.V.RAMACHANDRA (BJP) won by 2.7%(2811 votes) at Jagalur (ST)"/>
          </p:cNvPr>
          <p:cNvSpPr/>
          <p:nvPr/>
        </p:nvSpPr>
        <p:spPr>
          <a:xfrm>
            <a:off x="5828819" y="3368899"/>
            <a:ext cx="240226" cy="240227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6" name="Oval 105">
            <a:hlinkClick r:id="rId3" action="ppaction://hlinksldjump" tooltip="KULKARNI SHRIKANTH SUBBRAO. (BJP) won by 18.0%(19690 votes) at Jamkhandi"/>
          </p:cNvPr>
          <p:cNvSpPr/>
          <p:nvPr/>
        </p:nvSpPr>
        <p:spPr>
          <a:xfrm>
            <a:off x="5071181" y="1216919"/>
            <a:ext cx="249734" cy="249734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7" name="Oval 106">
            <a:hlinkClick r:id="rId3" action="ppaction://hlinksldjump" tooltip="B.N.VIJAYA KUMAR (BJP) won by 25.4%(22594 votes) at Jayanagar"/>
          </p:cNvPr>
          <p:cNvSpPr/>
          <p:nvPr/>
        </p:nvSpPr>
        <p:spPr>
          <a:xfrm>
            <a:off x="6416630" y="5501076"/>
            <a:ext cx="203735" cy="203735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8" name="Oval 107">
            <a:hlinkClick r:id="rId3" action="ppaction://hlinksldjump" tooltip="DODDAPPAGOUDA SHIVALINGAPPAGOUD PATIL NARIBOL (BJP) won by 0.1%(70 votes) at Jewargi"/>
          </p:cNvPr>
          <p:cNvSpPr/>
          <p:nvPr/>
        </p:nvSpPr>
        <p:spPr>
          <a:xfrm>
            <a:off x="6799667" y="1610266"/>
            <a:ext cx="264054" cy="264054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9" name="Oval 108">
            <a:hlinkClick r:id="rId3" action="ppaction://hlinksldjump" tooltip="N.S.NANDIESHA REDDY (BJP) won by 7.2%(9770 votes) at K.R. Pura"/>
          </p:cNvPr>
          <p:cNvSpPr/>
          <p:nvPr/>
        </p:nvSpPr>
        <p:spPr>
          <a:xfrm>
            <a:off x="6918134" y="4801844"/>
            <a:ext cx="311261" cy="311261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0" name="Oval 109">
            <a:hlinkClick r:id="rId3" action="ppaction://hlinksldjump" tooltip="MR. VISHWANATH Y.C. (BJP) won by 2.8%(3411 votes) at Kadur "/>
          </p:cNvPr>
          <p:cNvSpPr/>
          <p:nvPr/>
        </p:nvSpPr>
        <p:spPr>
          <a:xfrm>
            <a:off x="4864717" y="3848029"/>
            <a:ext cx="278902" cy="278902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1" name="Oval 110">
            <a:hlinkClick r:id="rId3" action="ppaction://hlinksldjump" tooltip="BHARAMAGOUDA ALAGOUDA KAGE (BJP) won by 8.3%(8982 votes) at Kagwad"/>
          </p:cNvPr>
          <p:cNvSpPr/>
          <p:nvPr/>
        </p:nvSpPr>
        <p:spPr>
          <a:xfrm>
            <a:off x="4437020" y="834514"/>
            <a:ext cx="246767" cy="246766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2" name="Oval 111">
            <a:hlinkClick r:id="rId3" action="ppaction://hlinksldjump" tooltip="SANTOSH.S. LAD (INC) won by 10.2%(11642 votes) at Kalghatgi"/>
          </p:cNvPr>
          <p:cNvSpPr/>
          <p:nvPr/>
        </p:nvSpPr>
        <p:spPr>
          <a:xfrm>
            <a:off x="4050839" y="2328421"/>
            <a:ext cx="261525" cy="261525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3" name="Oval 112">
            <a:hlinkClick r:id="rId3" action="ppaction://hlinksldjump" tooltip="T.H. SURESH BABU (BJP) won by 18.5%(22336 votes) at Kampli (ST)"/>
          </p:cNvPr>
          <p:cNvSpPr/>
          <p:nvPr/>
        </p:nvSpPr>
        <p:spPr>
          <a:xfrm>
            <a:off x="6209305" y="2917781"/>
            <a:ext cx="275404" cy="275404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4" name="Oval 113">
            <a:hlinkClick r:id="rId3" action="ppaction://hlinksldjump" tooltip="SHIVARAJ S/O SANGAPPA TANGADAGI (IND) won by 2.3%(2183 votes) at Kanakagiri (SC)"/>
          </p:cNvPr>
          <p:cNvSpPr/>
          <p:nvPr/>
        </p:nvSpPr>
        <p:spPr>
          <a:xfrm>
            <a:off x="5997003" y="2457770"/>
            <a:ext cx="220942" cy="220942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5" name="Oval 114">
            <a:hlinkClick r:id="rId3" action="ppaction://hlinksldjump" tooltip="D.K.SHIVAKUMAR (INC) won by 5.1%(7179 votes) at Kanakapura"/>
          </p:cNvPr>
          <p:cNvSpPr/>
          <p:nvPr/>
        </p:nvSpPr>
        <p:spPr>
          <a:xfrm>
            <a:off x="5826671" y="5806569"/>
            <a:ext cx="322035" cy="322036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6" name="Oval 115">
            <a:hlinkClick r:id="rId3" action="ppaction://hlinksldjump" tooltip="LALAJI R. MENDON (BJP) won by 1.0%(967 votes) at Kapu"/>
          </p:cNvPr>
          <p:cNvSpPr/>
          <p:nvPr/>
        </p:nvSpPr>
        <p:spPr>
          <a:xfrm>
            <a:off x="3164596" y="3704158"/>
            <a:ext cx="225521" cy="225520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7" name="Oval 116">
            <a:hlinkClick r:id="rId3" action="ppaction://hlinksldjump" tooltip="H. GOPAL BHANDARY (INC) won by 1.4%(1537 votes) at Karkal"/>
          </p:cNvPr>
          <p:cNvSpPr/>
          <p:nvPr/>
        </p:nvSpPr>
        <p:spPr>
          <a:xfrm>
            <a:off x="3668064" y="3583727"/>
            <a:ext cx="254938" cy="254937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8" name="Oval 117">
            <a:hlinkClick r:id="rId3" action="ppaction://hlinksldjump" tooltip="ASNOTIKAR ANAND VASANT (INC) won by 17.0%(19709 votes) at Karwar"/>
          </p:cNvPr>
          <p:cNvSpPr/>
          <p:nvPr/>
        </p:nvSpPr>
        <p:spPr>
          <a:xfrm>
            <a:off x="3227676" y="2171017"/>
            <a:ext cx="265631" cy="265631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9" name="Oval 118">
            <a:hlinkClick r:id="rId3" action="ppaction://hlinksldjump" tooltip="PRALHAD REMANI (BJP) won by 10.2%(11654 votes) at Khanapur"/>
          </p:cNvPr>
          <p:cNvSpPr/>
          <p:nvPr/>
        </p:nvSpPr>
        <p:spPr>
          <a:xfrm>
            <a:off x="3800911" y="1733490"/>
            <a:ext cx="261633" cy="261633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0" name="Oval 119">
            <a:hlinkClick r:id="rId3" action="ppaction://hlinksldjump" tooltip="MARIHAL SURESH SHIVARUDRAPPA (BJP) won by 3.9%(4365 votes) at Kittur"/>
          </p:cNvPr>
          <p:cNvSpPr/>
          <p:nvPr/>
        </p:nvSpPr>
        <p:spPr>
          <a:xfrm>
            <a:off x="4077410" y="1833748"/>
            <a:ext cx="255403" cy="255404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1" name="Oval 120">
            <a:hlinkClick r:id="rId3" action="ppaction://hlinksldjump" tooltip="R.VARTHUR PRAKASH (IND) won by 16.6%(21029 votes) at Kolar"/>
          </p:cNvPr>
          <p:cNvSpPr/>
          <p:nvPr/>
        </p:nvSpPr>
        <p:spPr>
          <a:xfrm>
            <a:off x="7643361" y="5501958"/>
            <a:ext cx="289580" cy="289579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2" name="Oval 121">
            <a:hlinkClick r:id="rId3" action="ppaction://hlinksldjump" tooltip="Y.SAMPANGI (BJP) won by 3.2%(3320 votes) at Kolar Gold Field (SC)"/>
          </p:cNvPr>
          <p:cNvSpPr/>
          <p:nvPr/>
        </p:nvSpPr>
        <p:spPr>
          <a:xfrm>
            <a:off x="7526232" y="5851221"/>
            <a:ext cx="238256" cy="238256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3" name="Oval 122">
            <a:hlinkClick r:id="rId3" action="ppaction://hlinksldjump" tooltip="G.N. NANJUNDA SWAMY (BJP) won by 9.1%(11798 votes) at Kollegal (SC)"/>
          </p:cNvPr>
          <p:cNvSpPr/>
          <p:nvPr/>
        </p:nvSpPr>
        <p:spPr>
          <a:xfrm>
            <a:off x="5557193" y="5997405"/>
            <a:ext cx="297568" cy="297569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4" name="Oval 123">
            <a:hlinkClick r:id="rId3" action="ppaction://hlinksldjump" tooltip="KARADI SANGANNA AMARAPPA (JD(S)) won by 8.7%(10345 votes) at Koppal"/>
          </p:cNvPr>
          <p:cNvSpPr/>
          <p:nvPr/>
        </p:nvSpPr>
        <p:spPr>
          <a:xfrm>
            <a:off x="5728340" y="2571671"/>
            <a:ext cx="272590" cy="272589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5" name="Oval 124">
            <a:hlinkClick r:id="rId3" action="ppaction://hlinksldjump" tooltip="DR. G. PARAMESWARA (INC) won by 9.1%(11557 votes) at Koratagere (SC)"/>
          </p:cNvPr>
          <p:cNvSpPr/>
          <p:nvPr/>
        </p:nvSpPr>
        <p:spPr>
          <a:xfrm>
            <a:off x="6476596" y="4564070"/>
            <a:ext cx="291413" cy="291413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6" name="Oval 125">
            <a:hlinkClick r:id="rId3" action="ppaction://hlinksldjump" tooltip="S.A.RAMADASS (BJP) won by 16.7%(19422 votes) at Krishnaraja"/>
          </p:cNvPr>
          <p:cNvSpPr/>
          <p:nvPr/>
        </p:nvSpPr>
        <p:spPr>
          <a:xfrm>
            <a:off x="3273473" y="3243309"/>
            <a:ext cx="265272" cy="265273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7" name="Oval 126">
            <a:hlinkClick r:id="rId3" action="ppaction://hlinksldjump" tooltip="S.R MAHESH (JD(S)) won by 14.3%(20548 votes) at Krishnarajanagara"/>
          </p:cNvPr>
          <p:cNvSpPr/>
          <p:nvPr/>
        </p:nvSpPr>
        <p:spPr>
          <a:xfrm>
            <a:off x="4492082" y="5002476"/>
            <a:ext cx="329309" cy="329310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8" name="Oval 127">
            <a:hlinkClick r:id="rId3" action="ppaction://hlinksldjump" tooltip="K B CHANDRASHEKAR (INC) won by 2.2%(3056 votes) at Krishnarajpet"/>
          </p:cNvPr>
          <p:cNvSpPr/>
          <p:nvPr/>
        </p:nvSpPr>
        <p:spPr>
          <a:xfrm>
            <a:off x="4843223" y="5045177"/>
            <a:ext cx="310789" cy="310789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9" name="Oval 128">
            <a:hlinkClick r:id="rId3" action="ppaction://hlinksldjump" tooltip="GHATAGE SHAMA BHIMA (INC) won by 0.8%(766 votes) at Kudachi (SC)"/>
          </p:cNvPr>
          <p:cNvSpPr/>
          <p:nvPr/>
        </p:nvSpPr>
        <p:spPr>
          <a:xfrm>
            <a:off x="4651918" y="1028109"/>
            <a:ext cx="212637" cy="212636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0" name="Oval 129">
            <a:hlinkClick r:id="rId3" action="ppaction://hlinksldjump" tooltip="B.NAGENDRA (BJP) won by 7.8%(8757 votes) at Kudligi (ST)"/>
          </p:cNvPr>
          <p:cNvSpPr/>
          <p:nvPr/>
        </p:nvSpPr>
        <p:spPr>
          <a:xfrm>
            <a:off x="5696607" y="3108152"/>
            <a:ext cx="256496" cy="256496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1" name="Oval 130">
            <a:hlinkClick r:id="rId3" action="ppaction://hlinksldjump" tooltip="DINAKAR KESHAV SHETTY (JD(S)) won by 0.0%(20 votes) at Kumta"/>
          </p:cNvPr>
          <p:cNvSpPr/>
          <p:nvPr/>
        </p:nvSpPr>
        <p:spPr>
          <a:xfrm>
            <a:off x="3415469" y="2598638"/>
            <a:ext cx="244750" cy="244750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2" name="Oval 131">
            <a:hlinkClick r:id="rId3" action="ppaction://hlinksldjump" tooltip="HALADI SRINIVAS SHETTY (BJP) won by 20.1%(25083 votes) at Kundapura"/>
          </p:cNvPr>
          <p:cNvSpPr/>
          <p:nvPr/>
        </p:nvSpPr>
        <p:spPr>
          <a:xfrm>
            <a:off x="3565252" y="3281313"/>
            <a:ext cx="285101" cy="285101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3" name="Oval 132">
            <a:hlinkClick r:id="rId3" action="ppaction://hlinksldjump" tooltip="CHIKKANGOUDRA SIDDANGOUDA ISHWARAGOUDA (BJP) won by 5.7%(6376 votes) at Kundgol"/>
          </p:cNvPr>
          <p:cNvSpPr/>
          <p:nvPr/>
        </p:nvSpPr>
        <p:spPr>
          <a:xfrm>
            <a:off x="4642193" y="2436024"/>
            <a:ext cx="253650" cy="253650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4" name="Oval 133">
            <a:hlinkClick r:id="rId3" action="ppaction://hlinksldjump" tooltip="B.B. RAMASWAMY GOWDA (INC) won by 11.4%(13794 votes) at Kunigal"/>
          </p:cNvPr>
          <p:cNvSpPr/>
          <p:nvPr/>
        </p:nvSpPr>
        <p:spPr>
          <a:xfrm>
            <a:off x="5716463" y="4785324"/>
            <a:ext cx="275812" cy="275812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5" name="Oval 134">
            <a:hlinkClick r:id="rId3" action="ppaction://hlinksldjump" tooltip="AMAREGOUDA LINGANAGOUDA BAYYAPUR (INC) won by 1.7%(1770 votes) at Kushtagi"/>
          </p:cNvPr>
          <p:cNvSpPr/>
          <p:nvPr/>
        </p:nvSpPr>
        <p:spPr>
          <a:xfrm>
            <a:off x="5769563" y="2304555"/>
            <a:ext cx="235611" cy="235611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6" name="Oval 135">
            <a:hlinkClick r:id="rId3" action="ppaction://hlinksldjump" tooltip="MANAPPA VAJJAL (BJP) won by 20.0%(19180 votes) at Lingsugur (SC)"/>
          </p:cNvPr>
          <p:cNvSpPr/>
          <p:nvPr/>
        </p:nvSpPr>
        <p:spPr>
          <a:xfrm>
            <a:off x="6269773" y="2150601"/>
            <a:ext cx="218861" cy="218862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7" name="Oval 136">
            <a:hlinkClick r:id="rId3" action="ppaction://hlinksldjump" tooltip="KALPANA M.S.SIDDARAJU (JD(S)) won by 5.6%(7590 votes) at Maddur"/>
          </p:cNvPr>
          <p:cNvSpPr/>
          <p:nvPr/>
        </p:nvSpPr>
        <p:spPr>
          <a:xfrm>
            <a:off x="5384881" y="4819799"/>
            <a:ext cx="309919" cy="309920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8" name="Oval 137">
            <a:hlinkClick r:id="rId3" action="ppaction://hlinksldjump" tooltip="ANITHA KUMARASWAMY (JD(S)) won by 0.5%(563 votes) at Madhugiri"/>
          </p:cNvPr>
          <p:cNvSpPr/>
          <p:nvPr/>
        </p:nvSpPr>
        <p:spPr>
          <a:xfrm>
            <a:off x="6406511" y="4262549"/>
            <a:ext cx="282808" cy="282808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9" name="Oval 138">
            <a:hlinkClick r:id="rId3" action="ppaction://hlinksldjump" tooltip="APPACHU (RANJAN) (BJP) won by 5.2%(6585 votes) at Madikeri"/>
          </p:cNvPr>
          <p:cNvSpPr/>
          <p:nvPr/>
        </p:nvSpPr>
        <p:spPr>
          <a:xfrm>
            <a:off x="4017321" y="4379916"/>
            <a:ext cx="291881" cy="291881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0" name="Oval 139">
            <a:hlinkClick r:id="rId3" action="ppaction://hlinksldjump" tooltip="H C BALAKRISHNA (JD(S)) won by 17.3%(24919 votes) at Magadi"/>
          </p:cNvPr>
          <p:cNvSpPr/>
          <p:nvPr/>
        </p:nvSpPr>
        <p:spPr>
          <a:xfrm>
            <a:off x="5844814" y="5043225"/>
            <a:ext cx="329291" cy="329291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1" name="Oval 140">
            <a:hlinkClick r:id="rId3" action="ppaction://hlinksldjump" tooltip="ARAVIND LIMBAVALI (BJP) won by 9.1%(13358 votes) at Mahadevapura (SC)"/>
          </p:cNvPr>
          <p:cNvSpPr/>
          <p:nvPr/>
        </p:nvSpPr>
        <p:spPr>
          <a:xfrm>
            <a:off x="6838793" y="5125903"/>
            <a:ext cx="334702" cy="334702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2" name="Oval 141">
            <a:hlinkClick r:id="rId3" action="ppaction://hlinksldjump" tooltip="N.L.NARENDRA BABU (INC) won by 2.8%(3225 votes) at Mahalakshmi Layout"/>
          </p:cNvPr>
          <p:cNvSpPr/>
          <p:nvPr/>
        </p:nvSpPr>
        <p:spPr>
          <a:xfrm>
            <a:off x="6598744" y="5638456"/>
            <a:ext cx="259200" cy="259201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3" name="Oval 142">
            <a:hlinkClick r:id="rId3" action="ppaction://hlinksldjump" tooltip="P M NARENDRASWAMY (IND) won by 8.3%(11919 votes) at Malavalli (SC)"/>
          </p:cNvPr>
          <p:cNvSpPr/>
          <p:nvPr/>
        </p:nvSpPr>
        <p:spPr>
          <a:xfrm>
            <a:off x="5521693" y="5632355"/>
            <a:ext cx="329712" cy="329712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4" name="Oval 143">
            <a:hlinkClick r:id="rId3" action="ppaction://hlinksldjump" tooltip="DR. ASWATH NARAYAN C.N. (BJP) won by 7.9%(8183 votes) at Malleshwaram"/>
          </p:cNvPr>
          <p:cNvSpPr/>
          <p:nvPr/>
        </p:nvSpPr>
        <p:spPr>
          <a:xfrm>
            <a:off x="6397192" y="5231085"/>
            <a:ext cx="235916" cy="235915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5" name="Oval 144">
            <a:hlinkClick r:id="rId3" action="ppaction://hlinksldjump" tooltip="ES.EN.KRISHNAIAH SHETTY (BJP) won by 44.1%(52401 votes) at Malur"/>
          </p:cNvPr>
          <p:cNvSpPr/>
          <p:nvPr/>
        </p:nvSpPr>
        <p:spPr>
          <a:xfrm>
            <a:off x="7354297" y="5593042"/>
            <a:ext cx="271838" cy="271838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6" name="Oval 145">
            <a:hlinkClick r:id="rId3" action="ppaction://hlinksldjump" tooltip="M.SRINIVAS (JD(S)) won by 8.1%(10529 votes) at Mandya"/>
          </p:cNvPr>
          <p:cNvSpPr/>
          <p:nvPr/>
        </p:nvSpPr>
        <p:spPr>
          <a:xfrm>
            <a:off x="5295853" y="5413719"/>
            <a:ext cx="296885" cy="296885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7" name="Oval 146">
            <a:hlinkClick r:id="rId3" action="ppaction://hlinksldjump" tooltip="U.T. KHADAR (INC) won by 6.7%(7049 votes) at Mangalore"/>
          </p:cNvPr>
          <p:cNvSpPr/>
          <p:nvPr/>
        </p:nvSpPr>
        <p:spPr>
          <a:xfrm>
            <a:off x="3131358" y="3963192"/>
            <a:ext cx="239349" cy="239349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8" name="Oval 147">
            <a:hlinkClick r:id="rId3" action="ppaction://hlinksldjump" tooltip="J.KRISHNA PALEMAR (BJP) won by 10.9%(14426 votes) at Mangalore City North"/>
          </p:cNvPr>
          <p:cNvSpPr/>
          <p:nvPr/>
        </p:nvSpPr>
        <p:spPr>
          <a:xfrm>
            <a:off x="3379116" y="3818768"/>
            <a:ext cx="301613" cy="301613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9" name="Oval 148">
            <a:hlinkClick r:id="rId3" action="ppaction://hlinksldjump" tooltip="N.YOGISH BHAT (BJP) won by 7.4%(8760 votes) at Mangalore City South"/>
          </p:cNvPr>
          <p:cNvSpPr/>
          <p:nvPr/>
        </p:nvSpPr>
        <p:spPr>
          <a:xfrm>
            <a:off x="3236925" y="4207789"/>
            <a:ext cx="272084" cy="272084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0" name="Oval 149">
            <a:hlinkClick r:id="rId3" action="ppaction://hlinksldjump" tooltip="G. HAMPAYYA NAYAK BALLATAGI (INC) won by 2.4%(2519 votes) at Manvi (ST)"/>
          </p:cNvPr>
          <p:cNvSpPr/>
          <p:nvPr/>
        </p:nvSpPr>
        <p:spPr>
          <a:xfrm>
            <a:off x="6844641" y="2546622"/>
            <a:ext cx="244078" cy="244078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1" name="Oval 150">
            <a:hlinkClick r:id="rId3" action="ppaction://hlinksldjump" tooltip="PRATAP GOUDA PATIL (BJP) won by 9.0%(7643 votes) at Maski (ST)"/>
          </p:cNvPr>
          <p:cNvSpPr/>
          <p:nvPr/>
        </p:nvSpPr>
        <p:spPr>
          <a:xfrm>
            <a:off x="6409355" y="2371897"/>
            <a:ext cx="193188" cy="193188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2" name="Oval 151">
            <a:hlinkClick r:id="rId3" action="ppaction://hlinksldjump" tooltip="M BASAVARAJA NAIKA (BJP) won by 14.9%(16657 votes) at Mayakonda (SC)"/>
          </p:cNvPr>
          <p:cNvSpPr/>
          <p:nvPr/>
        </p:nvSpPr>
        <p:spPr>
          <a:xfrm>
            <a:off x="5172309" y="3351478"/>
            <a:ext cx="256272" cy="256272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3" name="Oval 152">
            <a:hlinkClick r:id="rId3" action="ppaction://hlinksldjump" tooltip="C S PUTTARAJU (JD(S)) won by 8.6%(11945 votes) at Melukote"/>
          </p:cNvPr>
          <p:cNvSpPr/>
          <p:nvPr/>
        </p:nvSpPr>
        <p:spPr>
          <a:xfrm>
            <a:off x="5043536" y="4771601"/>
            <a:ext cx="318636" cy="318636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4" name="Oval 153">
            <a:hlinkClick r:id="rId3" action="ppaction://hlinksldjump" tooltip="N.Y.GOPALA KRISHNA (INC) won by 3.7%(5076 votes) at Molakalmuru (ST)"/>
          </p:cNvPr>
          <p:cNvSpPr/>
          <p:nvPr/>
        </p:nvSpPr>
        <p:spPr>
          <a:xfrm>
            <a:off x="6096960" y="3362098"/>
            <a:ext cx="316599" cy="316600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5" name="Oval 154">
            <a:hlinkClick r:id="rId3" action="ppaction://hlinksldjump" tooltip="K.ABHAYACHANDRA (INC) won by 8.9%(9903 votes) at Moodabidri"/>
          </p:cNvPr>
          <p:cNvSpPr/>
          <p:nvPr/>
        </p:nvSpPr>
        <p:spPr>
          <a:xfrm>
            <a:off x="3709292" y="3867704"/>
            <a:ext cx="253753" cy="253753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6" name="Oval 155">
            <a:hlinkClick r:id="rId3" action="ppaction://hlinksldjump" tooltip="APPAJI CHANNABASAVARAJ SHANKARARAO NADAGOUDA (INC) won by 2.5%(2403 votes) at Muddebihal"/>
          </p:cNvPr>
          <p:cNvSpPr/>
          <p:nvPr/>
        </p:nvSpPr>
        <p:spPr>
          <a:xfrm>
            <a:off x="5905557" y="1855103"/>
            <a:ext cx="220295" cy="220295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7" name="Oval 156">
            <a:hlinkClick r:id="rId3" action="ppaction://hlinksldjump" tooltip="GOVIND.M.KARJOL (BJP) won by 6.9%(7378 votes) at Mudhol (SC)"/>
          </p:cNvPr>
          <p:cNvSpPr/>
          <p:nvPr/>
        </p:nvSpPr>
        <p:spPr>
          <a:xfrm>
            <a:off x="4997526" y="1489390"/>
            <a:ext cx="245283" cy="245284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8" name="Oval 157">
            <a:hlinkClick r:id="rId3" action="ppaction://hlinksldjump" tooltip="M.P.KUMARA SWAMY (BJP) won by 8.5%(8495 votes) at Mudigere (SC)"/>
          </p:cNvPr>
          <p:cNvSpPr/>
          <p:nvPr/>
        </p:nvSpPr>
        <p:spPr>
          <a:xfrm>
            <a:off x="4188886" y="4155302"/>
            <a:ext cx="228173" cy="228172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9" name="Oval 158">
            <a:hlinkClick r:id="rId3" action="ppaction://hlinksldjump" tooltip="AMARESH (INC) won by 1.6%(1828 votes) at Mulbagal (SC)"/>
          </p:cNvPr>
          <p:cNvSpPr/>
          <p:nvPr/>
        </p:nvSpPr>
        <p:spPr>
          <a:xfrm>
            <a:off x="7792755" y="5789015"/>
            <a:ext cx="260770" cy="260771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0" name="Oval 159">
            <a:hlinkClick r:id="rId3" action="ppaction://hlinksldjump" tooltip="SURESH GOWDA (INC) won by 3.9%(5493 votes) at Nagamangala"/>
          </p:cNvPr>
          <p:cNvSpPr/>
          <p:nvPr/>
        </p:nvSpPr>
        <p:spPr>
          <a:xfrm>
            <a:off x="5247219" y="4500354"/>
            <a:ext cx="320486" cy="320485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1" name="Oval 160">
            <a:hlinkClick r:id="rId3" action="ppaction://hlinksldjump" tooltip="KATAKDHOND VITTHAL DHONDIBA (BJP) won by 3.9%(4207 votes) at Nagthan (SC)"/>
          </p:cNvPr>
          <p:cNvSpPr/>
          <p:nvPr/>
        </p:nvSpPr>
        <p:spPr>
          <a:xfrm>
            <a:off x="5750964" y="1211082"/>
            <a:ext cx="244156" cy="244157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2" name="Oval 161">
            <a:hlinkClick r:id="rId3" action="ppaction://hlinksldjump" tooltip="V.SRINIVASA PRASAD (INC) won by 0.6%(708 votes) at Nanjangud (SC)"/>
          </p:cNvPr>
          <p:cNvSpPr/>
          <p:nvPr/>
        </p:nvSpPr>
        <p:spPr>
          <a:xfrm>
            <a:off x="4719470" y="5689505"/>
            <a:ext cx="281866" cy="281866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3" name="Oval 162">
            <a:hlinkClick r:id="rId3" action="ppaction://hlinksldjump" tooltip="TANVEER SAIT (INC) won by 6.6%(6685 votes) at Narasimharaja"/>
          </p:cNvPr>
          <p:cNvSpPr/>
          <p:nvPr/>
        </p:nvSpPr>
        <p:spPr>
          <a:xfrm>
            <a:off x="6197281" y="5037892"/>
            <a:ext cx="233126" cy="233127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4" name="Oval 163">
            <a:hlinkClick r:id="rId3" action="ppaction://hlinksldjump" tooltip="C C PATIL (BJP) won by 16.3%(17614 votes) at Nargund"/>
          </p:cNvPr>
          <p:cNvSpPr/>
          <p:nvPr/>
        </p:nvSpPr>
        <p:spPr>
          <a:xfrm>
            <a:off x="4926433" y="1943463"/>
            <a:ext cx="246733" cy="246732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5" name="Oval 164">
            <a:hlinkClick r:id="rId3" action="ppaction://hlinksldjump" tooltip="SHANKAR PATIL MUNENAKOPPA (BJP) won by 14.0%(16895 votes) at Navalgund"/>
          </p:cNvPr>
          <p:cNvSpPr/>
          <p:nvPr/>
        </p:nvSpPr>
        <p:spPr>
          <a:xfrm>
            <a:off x="5028018" y="2196543"/>
            <a:ext cx="276137" cy="276138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6" name="Oval 165">
            <a:hlinkClick r:id="rId3" action="ppaction://hlinksldjump" tooltip="M.V.NAGARAJU (BJP) won by 1.9%(2151 votes) at Nelamangala (SC)"/>
          </p:cNvPr>
          <p:cNvSpPr/>
          <p:nvPr/>
        </p:nvSpPr>
        <p:spPr>
          <a:xfrm>
            <a:off x="6017999" y="4785642"/>
            <a:ext cx="262822" cy="262822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7" name="Oval 166">
            <a:hlinkClick r:id="rId3" action="ppaction://hlinksldjump" tooltip="KAKASO PANDURANG PATIL (INC) won by 5.8%(7487 votes) at Nippani"/>
          </p:cNvPr>
          <p:cNvSpPr/>
          <p:nvPr/>
        </p:nvSpPr>
        <p:spPr>
          <a:xfrm>
            <a:off x="3803441" y="906401"/>
            <a:ext cx="294784" cy="294784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8" name="Oval 167">
            <a:hlinkClick r:id="rId3" action="ppaction://hlinksldjump" tooltip="R.ASHOKA (BJP) won by 26.4%(31276 votes) at Padmanaba Nagar"/>
          </p:cNvPr>
          <p:cNvSpPr/>
          <p:nvPr/>
        </p:nvSpPr>
        <p:spPr>
          <a:xfrm>
            <a:off x="6109331" y="5294067"/>
            <a:ext cx="271291" cy="271291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9" name="Oval 168">
            <a:hlinkClick r:id="rId3" action="ppaction://hlinksldjump" tooltip="VENKATARAMANAPPA (IND) won by 10.2%(13047 votes) at Pavagada (SC)"/>
          </p:cNvPr>
          <p:cNvSpPr/>
          <p:nvPr/>
        </p:nvSpPr>
        <p:spPr>
          <a:xfrm>
            <a:off x="6553226" y="3979656"/>
            <a:ext cx="293408" cy="293408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0" name="Oval 169">
            <a:hlinkClick r:id="rId3" action="ppaction://hlinksldjump" tooltip="K. VENKATESH (INC) won by 0.7%(879 votes) at Piriyapatna"/>
          </p:cNvPr>
          <p:cNvSpPr/>
          <p:nvPr/>
        </p:nvSpPr>
        <p:spPr>
          <a:xfrm>
            <a:off x="4203383" y="4976721"/>
            <a:ext cx="268255" cy="268255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1" name="Oval 170">
            <a:hlinkClick r:id="rId3" action="ppaction://hlinksldjump" tooltip="B. PRASANNA KUMAR (INC) won by 22.5%(17669 votes) at Pulakeshinagar (SC)"/>
          </p:cNvPr>
          <p:cNvSpPr/>
          <p:nvPr/>
        </p:nvSpPr>
        <p:spPr>
          <a:xfrm>
            <a:off x="6795934" y="4663812"/>
            <a:ext cx="179483" cy="179483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2" name="Oval 171">
            <a:hlinkClick r:id="rId3" action="ppaction://hlinksldjump" tooltip="MALLIKA PRASADA (BJP) won by 1.2%(1425 votes) at Puttur"/>
          </p:cNvPr>
          <p:cNvSpPr/>
          <p:nvPr/>
        </p:nvSpPr>
        <p:spPr>
          <a:xfrm>
            <a:off x="3706885" y="4399993"/>
            <a:ext cx="282099" cy="282100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3" name="Oval 172">
            <a:hlinkClick r:id="rId3" action="ppaction://hlinksldjump" tooltip="AIHOLE DHURYODHAN MAHALINGAPPA (BJP) won by 15.0%(14560 votes) at Raibag (SC)"/>
          </p:cNvPr>
          <p:cNvSpPr/>
          <p:nvPr/>
        </p:nvSpPr>
        <p:spPr>
          <a:xfrm>
            <a:off x="4410502" y="1113092"/>
            <a:ext cx="221221" cy="221221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4" name="Oval 173">
            <a:hlinkClick r:id="rId3" action="ppaction://hlinksldjump" tooltip="SYED YASIN (INC) won by 10.4%(8361 votes) at Raichur"/>
          </p:cNvPr>
          <p:cNvSpPr/>
          <p:nvPr/>
        </p:nvSpPr>
        <p:spPr>
          <a:xfrm>
            <a:off x="7339762" y="2510213"/>
            <a:ext cx="184476" cy="184476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5" name="Oval 174">
            <a:hlinkClick r:id="rId3" action="ppaction://hlinksldjump" tooltip="RAJA RAYAPPA NAIK (INC) won by 1.8%(1877 votes) at Raichur Rural (ST)"/>
          </p:cNvPr>
          <p:cNvSpPr/>
          <p:nvPr/>
        </p:nvSpPr>
        <p:spPr>
          <a:xfrm>
            <a:off x="7115821" y="2635901"/>
            <a:ext cx="239077" cy="239077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6" name="Oval 175">
            <a:hlinkClick r:id="rId3" action="ppaction://hlinksldjump" tooltip="SURESH KUMAR S. (BJP) won by 15.2%(14660 votes) at Rajaji Nagar"/>
          </p:cNvPr>
          <p:cNvSpPr/>
          <p:nvPr/>
        </p:nvSpPr>
        <p:spPr>
          <a:xfrm>
            <a:off x="6310936" y="4802694"/>
            <a:ext cx="220615" cy="220614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7" name="Oval 176">
            <a:hlinkClick r:id="rId3" action="ppaction://hlinksldjump" tooltip="M.SRINIVAS (BJP) won by 13.6%(19592 votes) at Rajarajeshwarinagar"/>
          </p:cNvPr>
          <p:cNvSpPr/>
          <p:nvPr/>
        </p:nvSpPr>
        <p:spPr>
          <a:xfrm>
            <a:off x="5514218" y="5152896"/>
            <a:ext cx="328979" cy="328978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8" name="Oval 177">
            <a:hlinkClick r:id="rId3" action="ppaction://hlinksldjump" tooltip="RAJU K.  (JD(S)) won by 37.0%(47260 votes) at Ramanagara"/>
          </p:cNvPr>
          <p:cNvSpPr/>
          <p:nvPr/>
        </p:nvSpPr>
        <p:spPr>
          <a:xfrm>
            <a:off x="6075161" y="5585408"/>
            <a:ext cx="292233" cy="292232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9" name="Oval 178">
            <a:hlinkClick r:id="rId3" action="ppaction://hlinksldjump" tooltip="ASHOK MAHADEVAPPA PATTAN (INC) won by 0.4%(384 votes) at Ramdurg"/>
          </p:cNvPr>
          <p:cNvSpPr/>
          <p:nvPr/>
        </p:nvSpPr>
        <p:spPr>
          <a:xfrm>
            <a:off x="4807554" y="1687800"/>
            <a:ext cx="248577" cy="248578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0" name="Oval 179">
            <a:hlinkClick r:id="rId3" action="ppaction://hlinksldjump" tooltip="G.SHIVANNA (BJP) won by 2.2%(2732 votes) at Ranibennur"/>
          </p:cNvPr>
          <p:cNvSpPr/>
          <p:nvPr/>
        </p:nvSpPr>
        <p:spPr>
          <a:xfrm>
            <a:off x="4729331" y="3016898"/>
            <a:ext cx="287128" cy="287129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1" name="Oval 180">
            <a:hlinkClick r:id="rId3" action="ppaction://hlinksldjump" tooltip="KALAKAPPA GURUSHANTAPPA BANDI (BJP) won by 1.5%(1830 votes) at Ron"/>
          </p:cNvPr>
          <p:cNvSpPr/>
          <p:nvPr/>
        </p:nvSpPr>
        <p:spPr>
          <a:xfrm>
            <a:off x="5334474" y="2197175"/>
            <a:ext cx="272895" cy="272895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2" name="Oval 181">
            <a:hlinkClick r:id="rId3" action="ppaction://hlinksldjump" tooltip="GOPALKRISHNA BELURU (BJP) won by 2.3%(2845 votes) at Sagar"/>
          </p:cNvPr>
          <p:cNvSpPr/>
          <p:nvPr/>
        </p:nvSpPr>
        <p:spPr>
          <a:xfrm>
            <a:off x="3849936" y="3149985"/>
            <a:ext cx="282994" cy="282993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3" name="Oval 182">
            <a:hlinkClick r:id="rId3" action="ppaction://hlinksldjump" tooltip="H. K. KUMARASWAMY (JD(S)) won by 10.5%(13295 votes) at Sakleshpur (SC)"/>
          </p:cNvPr>
          <p:cNvSpPr/>
          <p:nvPr/>
        </p:nvSpPr>
        <p:spPr>
          <a:xfrm>
            <a:off x="4335744" y="4355225"/>
            <a:ext cx="288464" cy="288464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4" name="Oval 183">
            <a:hlinkClick r:id="rId3" action="ppaction://hlinksldjump" tooltip="E. TUKARAM (INC) won by 19.5%(20719 votes) at Sandur (ST)"/>
          </p:cNvPr>
          <p:cNvSpPr/>
          <p:nvPr/>
        </p:nvSpPr>
        <p:spPr>
          <a:xfrm>
            <a:off x="5985886" y="3099465"/>
            <a:ext cx="242853" cy="242853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5" name="Oval 184">
            <a:hlinkClick r:id="rId3" action="ppaction://hlinksldjump" tooltip="K.J.GEORGE (INC) won by 20.9%(22608 votes) at Sarvagnanagar"/>
          </p:cNvPr>
          <p:cNvSpPr/>
          <p:nvPr/>
        </p:nvSpPr>
        <p:spPr>
          <a:xfrm>
            <a:off x="6642950" y="4850035"/>
            <a:ext cx="246753" cy="246753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6" name="Oval 185">
            <a:hlinkClick r:id="rId3" action="ppaction://hlinksldjump" tooltip="MAMANI VISHWANATH CHANDRASHEKAR (BJP) won by 4.2%(4577 votes) at Saundatti Yellamma"/>
          </p:cNvPr>
          <p:cNvSpPr/>
          <p:nvPr/>
        </p:nvSpPr>
        <p:spPr>
          <a:xfrm>
            <a:off x="4644871" y="1918331"/>
            <a:ext cx="249505" cy="249506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7" name="Oval 186">
            <a:hlinkClick r:id="rId3" action="ppaction://hlinksldjump" tooltip="DR. SHARAN PRAKASH RUDRAPPA PATIL (INC) won by 5.3%(5924 votes) at Sedam"/>
          </p:cNvPr>
          <p:cNvSpPr/>
          <p:nvPr/>
        </p:nvSpPr>
        <p:spPr>
          <a:xfrm>
            <a:off x="7483938" y="1696964"/>
            <a:ext cx="255988" cy="255988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8" name="Oval 187">
            <a:hlinkClick r:id="rId3" action="ppaction://hlinksldjump" tooltip="SHARANABASAPPA DARSHNAPUR (INC) won by 11.0%(11136 votes) at Shahapur"/>
          </p:cNvPr>
          <p:cNvSpPr/>
          <p:nvPr/>
        </p:nvSpPr>
        <p:spPr>
          <a:xfrm>
            <a:off x="6881835" y="1899741"/>
            <a:ext cx="231702" cy="231702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9" name="Oval 188">
            <a:hlinkClick r:id="rId3" action="ppaction://hlinksldjump" tooltip="N.A HARIS (INC) won by 17.0%(13797 votes) at Shanti Nagar"/>
          </p:cNvPr>
          <p:cNvSpPr/>
          <p:nvPr/>
        </p:nvSpPr>
        <p:spPr>
          <a:xfrm>
            <a:off x="6641610" y="5141081"/>
            <a:ext cx="185255" cy="185255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0" name="Oval 189">
            <a:hlinkClick r:id="rId3" action="ppaction://hlinksldjump" tooltip="BASAVARAJ BOMMAI (BJP) won by 10.4%(12862 votes) at Shiggaon"/>
          </p:cNvPr>
          <p:cNvSpPr/>
          <p:nvPr/>
        </p:nvSpPr>
        <p:spPr>
          <a:xfrm>
            <a:off x="4330331" y="2403328"/>
            <a:ext cx="281701" cy="281702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1" name="Oval 190">
            <a:hlinkClick r:id="rId3" action="ppaction://hlinksldjump" tooltip="B.S.YEDDYURAPPA (BJP) won by 36.4%(45927 votes) at Shikaripura"/>
          </p:cNvPr>
          <p:cNvSpPr/>
          <p:nvPr/>
        </p:nvSpPr>
        <p:spPr>
          <a:xfrm>
            <a:off x="4141286" y="3036856"/>
            <a:ext cx="288212" cy="288212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2" name="Oval 191">
            <a:hlinkClick r:id="rId3" action="ppaction://hlinksldjump" tooltip="K.S.ESHWARAPPA (BJP) won by 29.4%(32419 votes) at Shimoga"/>
          </p:cNvPr>
          <p:cNvSpPr/>
          <p:nvPr/>
        </p:nvSpPr>
        <p:spPr>
          <a:xfrm>
            <a:off x="4398921" y="3608803"/>
            <a:ext cx="251657" cy="251657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3" name="Oval 192">
            <a:hlinkClick r:id="rId3" action="ppaction://hlinksldjump" tooltip="K.G.KUMARASWAMY (BJP) won by 19.3%(24265 votes) at Shimoga Rural (SC)"/>
          </p:cNvPr>
          <p:cNvSpPr/>
          <p:nvPr/>
        </p:nvSpPr>
        <p:spPr>
          <a:xfrm>
            <a:off x="4208160" y="3346348"/>
            <a:ext cx="287046" cy="287046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4" name="Oval 193">
            <a:hlinkClick r:id="rId3" action="ppaction://hlinksldjump" tooltip="RAMANNA S LAMANI (BJP) won by 10.1%(10501 votes) at Shirahatti (SC)"/>
          </p:cNvPr>
          <p:cNvSpPr/>
          <p:nvPr/>
        </p:nvSpPr>
        <p:spPr>
          <a:xfrm>
            <a:off x="4926825" y="2478365"/>
            <a:ext cx="237238" cy="237239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5" name="Oval 194">
            <a:hlinkClick r:id="rId3" action="ppaction://hlinksldjump" tooltip="R.RHOSHAN BAIG (INC) won by 12.9%(10396 votes) at Shivajinagar"/>
          </p:cNvPr>
          <p:cNvSpPr/>
          <p:nvPr/>
        </p:nvSpPr>
        <p:spPr>
          <a:xfrm>
            <a:off x="6461818" y="5015221"/>
            <a:ext cx="183698" cy="183699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6" name="Oval 195">
            <a:hlinkClick r:id="rId3" action="ppaction://hlinksldjump" tooltip="NARASIMHA NAYAK(RAJU GOUDA) (BJP) won by 3.6%(4581 votes) at Shorapur (ST)"/>
          </p:cNvPr>
          <p:cNvSpPr/>
          <p:nvPr/>
        </p:nvSpPr>
        <p:spPr>
          <a:xfrm>
            <a:off x="6579549" y="1979894"/>
            <a:ext cx="292151" cy="292151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7" name="Oval 196">
            <a:hlinkClick r:id="rId3" action="ppaction://hlinksldjump" tooltip="C. S. PUTTE GOWDA (JD(S)) won by 7.1%(9446 votes) at Shravanabelagola"/>
          </p:cNvPr>
          <p:cNvSpPr/>
          <p:nvPr/>
        </p:nvSpPr>
        <p:spPr>
          <a:xfrm>
            <a:off x="4924394" y="4468732"/>
            <a:ext cx="302819" cy="302820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8" name="Oval 197">
            <a:hlinkClick r:id="rId3" action="ppaction://hlinksldjump" tooltip="A.B.RAMESHA BANDISIDDEGOWDA (JD(S)) won by 3.7%(5160 votes) at Shrirangapattana"/>
          </p:cNvPr>
          <p:cNvSpPr/>
          <p:nvPr/>
        </p:nvSpPr>
        <p:spPr>
          <a:xfrm>
            <a:off x="5174851" y="5084115"/>
            <a:ext cx="322916" cy="322916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9" name="Oval 198">
            <a:hlinkClick r:id="rId3" action="ppaction://hlinksldjump" tooltip="V MUNIYAPPA (INC) won by 4.9%(6502 votes) at Sidlaghatta"/>
          </p:cNvPr>
          <p:cNvSpPr/>
          <p:nvPr/>
        </p:nvSpPr>
        <p:spPr>
          <a:xfrm>
            <a:off x="7173478" y="5024281"/>
            <a:ext cx="301803" cy="301802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0" name="Oval 199">
            <a:hlinkClick r:id="rId3" action="ppaction://hlinksldjump" tooltip="BHUSANUR RAMESH BALAPPA (BJP) won by 14.2%(14761 votes) at Sindagi"/>
          </p:cNvPr>
          <p:cNvSpPr/>
          <p:nvPr/>
        </p:nvSpPr>
        <p:spPr>
          <a:xfrm>
            <a:off x="6204842" y="1442325"/>
            <a:ext cx="237349" cy="237349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1" name="Oval 200">
            <a:hlinkClick r:id="rId3" action="ppaction://hlinksldjump" tooltip="NADAGOUDA VENKATARAO (JD(S)) won by 13.1%(14874 votes) at Sindhanur"/>
          </p:cNvPr>
          <p:cNvSpPr/>
          <p:nvPr/>
        </p:nvSpPr>
        <p:spPr>
          <a:xfrm>
            <a:off x="6372792" y="2600806"/>
            <a:ext cx="258599" cy="258599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2" name="Oval 201">
            <a:hlinkClick r:id="rId3" action="ppaction://hlinksldjump" tooltip="T.B.JAYACHANDRA (INC) won by 19.6%(26496 votes) at Sira"/>
          </p:cNvPr>
          <p:cNvSpPr/>
          <p:nvPr/>
        </p:nvSpPr>
        <p:spPr>
          <a:xfrm>
            <a:off x="5819811" y="3929033"/>
            <a:ext cx="308663" cy="308663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3" name="Oval 202">
            <a:hlinkClick r:id="rId3" action="ppaction://hlinksldjump" tooltip="KAGERI VISHWESHWAR HEGDE (BJP) won by 26.1%(30733 votes) at Sirsi"/>
          </p:cNvPr>
          <p:cNvSpPr/>
          <p:nvPr/>
        </p:nvSpPr>
        <p:spPr>
          <a:xfrm>
            <a:off x="3852579" y="2548353"/>
            <a:ext cx="269067" cy="269067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4" name="Oval 203">
            <a:hlinkClick r:id="rId3" action="ppaction://hlinksldjump" tooltip="SOMALINGAPPA M.S (BJP) won by 4.2%(4824 votes) at Siruguppa (ST)"/>
          </p:cNvPr>
          <p:cNvSpPr/>
          <p:nvPr/>
        </p:nvSpPr>
        <p:spPr>
          <a:xfrm>
            <a:off x="6590671" y="2791601"/>
            <a:ext cx="262936" cy="262935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5" name="Oval 204">
            <a:hlinkClick r:id="rId3" action="ppaction://hlinksldjump" tooltip="H. HALAPPA (BJP) won by 17.0%(21053 votes) at Sorab"/>
          </p:cNvPr>
          <p:cNvSpPr/>
          <p:nvPr/>
        </p:nvSpPr>
        <p:spPr>
          <a:xfrm>
            <a:off x="3900922" y="2842453"/>
            <a:ext cx="282340" cy="282340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6" name="Oval 205">
            <a:hlinkClick r:id="rId3" action="ppaction://hlinksldjump" tooltip="D.N .JEEVARAJA (BJP) won by 2.1%(2250 votes) at Sringeri"/>
          </p:cNvPr>
          <p:cNvSpPr/>
          <p:nvPr/>
        </p:nvSpPr>
        <p:spPr>
          <a:xfrm>
            <a:off x="3998251" y="3839461"/>
            <a:ext cx="247219" cy="247220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7" name="Oval 206">
            <a:hlinkClick r:id="rId3" action="ppaction://hlinksldjump" tooltip="G.K.VENKATA SHIVA REDDY (JD(S)) won by 2.5%(3669 votes) at Srinivaspur"/>
          </p:cNvPr>
          <p:cNvSpPr/>
          <p:nvPr/>
        </p:nvSpPr>
        <p:spPr>
          <a:xfrm>
            <a:off x="7844456" y="5224694"/>
            <a:ext cx="337645" cy="337645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8" name="Oval 207">
            <a:hlinkClick r:id="rId3" action="ppaction://hlinksldjump" tooltip="ANGARA S (BJP) won by 3.5%(4322 votes) at Sullia (SC)"/>
          </p:cNvPr>
          <p:cNvSpPr/>
          <p:nvPr/>
        </p:nvSpPr>
        <p:spPr>
          <a:xfrm>
            <a:off x="3872891" y="4663344"/>
            <a:ext cx="282915" cy="282915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9" name="Oval 208">
            <a:hlinkClick r:id="rId3" action="ppaction://hlinksldjump" tooltip="DR. H.C. MAHADEVAPPA (INC) won by 11.5%(13724 votes) at T.Narasipur (SC)"/>
          </p:cNvPr>
          <p:cNvSpPr/>
          <p:nvPr/>
        </p:nvSpPr>
        <p:spPr>
          <a:xfrm>
            <a:off x="5292847" y="5863472"/>
            <a:ext cx="272217" cy="272216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0" name="Oval 209">
            <a:hlinkClick r:id="rId3" action="ppaction://hlinksldjump" tooltip="SURESH .D.S (BJP) won by 16.7%(18419 votes) at Tarikere"/>
          </p:cNvPr>
          <p:cNvSpPr/>
          <p:nvPr/>
        </p:nvSpPr>
        <p:spPr>
          <a:xfrm>
            <a:off x="4585992" y="3822888"/>
            <a:ext cx="251679" cy="251680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1" name="Oval 210">
            <a:hlinkClick r:id="rId3" action="ppaction://hlinksldjump" tooltip="SIDDU. SAVADI (BJP) won by 9.8%(12244 votes) at Terdal"/>
          </p:cNvPr>
          <p:cNvSpPr/>
          <p:nvPr/>
        </p:nvSpPr>
        <p:spPr>
          <a:xfrm>
            <a:off x="4757573" y="1235915"/>
            <a:ext cx="284495" cy="284495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2" name="Oval 211">
            <a:hlinkClick r:id="rId3" action="ppaction://hlinksldjump" tooltip="B.C. NAGESH (BJP) won by 5.7%(6866 votes) at Tiptur"/>
          </p:cNvPr>
          <p:cNvSpPr/>
          <p:nvPr/>
        </p:nvSpPr>
        <p:spPr>
          <a:xfrm>
            <a:off x="5129106" y="4227843"/>
            <a:ext cx="277595" cy="277596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3" name="Oval 212">
            <a:hlinkClick r:id="rId3" action="ppaction://hlinksldjump" tooltip="KIMMANE RATHNAKAR (INC) won by 3.1%(3826 votes) at Tirthahalli"/>
          </p:cNvPr>
          <p:cNvSpPr/>
          <p:nvPr/>
        </p:nvSpPr>
        <p:spPr>
          <a:xfrm>
            <a:off x="3950530" y="3525815"/>
            <a:ext cx="284098" cy="284097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4" name="Oval 213">
            <a:hlinkClick r:id="rId3" action="ppaction://hlinksldjump" tooltip="S. SHIVANNA SOGADU (BJP) won by 1.9%(1949 votes) at Tumkur City"/>
          </p:cNvPr>
          <p:cNvSpPr/>
          <p:nvPr/>
        </p:nvSpPr>
        <p:spPr>
          <a:xfrm>
            <a:off x="5894751" y="4546717"/>
            <a:ext cx="240469" cy="240469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5" name="Oval 214">
            <a:hlinkClick r:id="rId3" action="ppaction://hlinksldjump" tooltip="B. SURESH GOWDA (BJP) won by 23.3%(28392 votes) at Tumkur Rural"/>
          </p:cNvPr>
          <p:cNvSpPr/>
          <p:nvPr/>
        </p:nvSpPr>
        <p:spPr>
          <a:xfrm>
            <a:off x="5588021" y="4513288"/>
            <a:ext cx="278017" cy="278016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6" name="Oval 215">
            <a:hlinkClick r:id="rId3" action="ppaction://hlinksldjump" tooltip="M.T.Krishnappa (JD(S)) won by 7.5%(9526 votes) at Turuvekere"/>
          </p:cNvPr>
          <p:cNvSpPr/>
          <p:nvPr/>
        </p:nvSpPr>
        <p:spPr>
          <a:xfrm>
            <a:off x="5434168" y="4230079"/>
            <a:ext cx="291783" cy="291783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7" name="Oval 216">
            <a:hlinkClick r:id="rId3" action="ppaction://hlinksldjump" tooltip="K. RAGHUPATHY BHAT (BJP) won by 2.1%(2479 votes) at Udupi"/>
          </p:cNvPr>
          <p:cNvSpPr/>
          <p:nvPr/>
        </p:nvSpPr>
        <p:spPr>
          <a:xfrm>
            <a:off x="3372675" y="3521709"/>
            <a:ext cx="269300" cy="269300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8" name="Oval 217">
            <a:hlinkClick r:id="rId3" action="ppaction://hlinksldjump" tooltip="SIDDARAMAIAH (INC) won by 13.2%(18837 votes) at Varuna"/>
          </p:cNvPr>
          <p:cNvSpPr/>
          <p:nvPr/>
        </p:nvSpPr>
        <p:spPr>
          <a:xfrm>
            <a:off x="5023724" y="5617341"/>
            <a:ext cx="327240" cy="327241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9" name="Oval 218">
            <a:hlinkClick r:id="rId3" action="ppaction://hlinksldjump" tooltip="M.KRISHNAPPA (INC) won by 35.3%(38625 votes) at Vijay Nagar"/>
          </p:cNvPr>
          <p:cNvSpPr/>
          <p:nvPr/>
        </p:nvSpPr>
        <p:spPr>
          <a:xfrm>
            <a:off x="6628773" y="5361437"/>
            <a:ext cx="249992" cy="249993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0" name="Oval 219">
            <a:hlinkClick r:id="rId3" action="ppaction://hlinksldjump" tooltip="ANAND SINGH (BJP) won by 24.5%(26497 votes) at Vijayanagara"/>
          </p:cNvPr>
          <p:cNvSpPr/>
          <p:nvPr/>
        </p:nvSpPr>
        <p:spPr>
          <a:xfrm>
            <a:off x="5891798" y="2834389"/>
            <a:ext cx="247109" cy="247110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1" name="Oval 220">
            <a:hlinkClick r:id="rId3" action="ppaction://hlinksldjump" tooltip="BOPAIAH. K.G. (BJP) won by 13.0%(15073 votes) at Virajpet"/>
          </p:cNvPr>
          <p:cNvSpPr/>
          <p:nvPr/>
        </p:nvSpPr>
        <p:spPr>
          <a:xfrm>
            <a:off x="3906515" y="4975564"/>
            <a:ext cx="265967" cy="265967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2" name="Oval 221">
            <a:hlinkClick r:id="rId3" action="ppaction://hlinksldjump" tooltip="DR. A.B. MAALAKARADDY (INC) won by 4.9%(4536 votes) at Yadgir"/>
          </p:cNvPr>
          <p:cNvSpPr/>
          <p:nvPr/>
        </p:nvSpPr>
        <p:spPr>
          <a:xfrm>
            <a:off x="7205823" y="1974901"/>
            <a:ext cx="212964" cy="212964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3" name="Oval 222">
            <a:hlinkClick r:id="rId3" action="ppaction://hlinksldjump" tooltip="JARAKIHOLI SATISH LAXMANARAO (INC) won by 15.4%(16781 votes) at Yamkanamardi (ST)"/>
          </p:cNvPr>
          <p:cNvSpPr/>
          <p:nvPr/>
        </p:nvSpPr>
        <p:spPr>
          <a:xfrm>
            <a:off x="3882329" y="1226334"/>
            <a:ext cx="248337" cy="248337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4" name="Oval 223">
            <a:hlinkClick r:id="rId3" action="ppaction://hlinksldjump" tooltip="S.R.VISHWANATH (BJP) won by 10.9%(16022 votes) at Yelahanka"/>
          </p:cNvPr>
          <p:cNvSpPr/>
          <p:nvPr/>
        </p:nvSpPr>
        <p:spPr>
          <a:xfrm>
            <a:off x="6981795" y="4449620"/>
            <a:ext cx="337036" cy="337036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5" name="Oval 224">
            <a:hlinkClick r:id="rId3" action="ppaction://hlinksldjump" tooltip="ESHANNA GULAGANNAVAR (BJP) won by 28.1%(29781 votes) at Yelburga"/>
          </p:cNvPr>
          <p:cNvSpPr/>
          <p:nvPr/>
        </p:nvSpPr>
        <p:spPr>
          <a:xfrm>
            <a:off x="5477027" y="2472959"/>
            <a:ext cx="242245" cy="242245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6" name="Oval 225">
            <a:hlinkClick r:id="rId3" action="ppaction://hlinksldjump" tooltip="V S PATIL (BJP) won by 2.4%(2485 votes) at Yellapur"/>
          </p:cNvPr>
          <p:cNvSpPr/>
          <p:nvPr/>
        </p:nvSpPr>
        <p:spPr>
          <a:xfrm>
            <a:off x="3783702" y="2289787"/>
            <a:ext cx="238663" cy="238663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7" name="Oval 226">
            <a:hlinkClick r:id="rId3" action="ppaction://hlinksldjump" tooltip="SHOBHA KARANDLAJE (BJP) won by 0.7%(1082 votes) at Yeshvanthapura"/>
          </p:cNvPr>
          <p:cNvSpPr/>
          <p:nvPr/>
        </p:nvSpPr>
        <p:spPr>
          <a:xfrm>
            <a:off x="6051821" y="4153510"/>
            <a:ext cx="344144" cy="344143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8" name="Oval 227"/>
          <p:cNvSpPr/>
          <p:nvPr/>
        </p:nvSpPr>
        <p:spPr>
          <a:xfrm>
            <a:off x="406400" y="4978400"/>
            <a:ext cx="203200" cy="203200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9" name="TextBox 228"/>
          <p:cNvSpPr txBox="1"/>
          <p:nvPr/>
        </p:nvSpPr>
        <p:spPr>
          <a:xfrm>
            <a:off x="762000" y="4889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dirty="0" smtClean="0"/>
              <a:t>INC</a:t>
            </a:r>
            <a:endParaRPr lang="en-IN" dirty="0"/>
          </a:p>
        </p:txBody>
      </p:sp>
      <p:sp>
        <p:nvSpPr>
          <p:cNvPr id="230" name="Oval 229"/>
          <p:cNvSpPr/>
          <p:nvPr/>
        </p:nvSpPr>
        <p:spPr>
          <a:xfrm>
            <a:off x="406400" y="5486400"/>
            <a:ext cx="203200" cy="203200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1" name="TextBox 230"/>
          <p:cNvSpPr txBox="1"/>
          <p:nvPr/>
        </p:nvSpPr>
        <p:spPr>
          <a:xfrm>
            <a:off x="762000" y="5397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JD(S)</a:t>
            </a:r>
            <a:endParaRPr lang="en-IN"/>
          </a:p>
        </p:txBody>
      </p:sp>
      <p:sp>
        <p:nvSpPr>
          <p:cNvPr id="232" name="Oval 231"/>
          <p:cNvSpPr/>
          <p:nvPr/>
        </p:nvSpPr>
        <p:spPr>
          <a:xfrm>
            <a:off x="406400" y="5994400"/>
            <a:ext cx="203200" cy="203200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3" name="TextBox 232"/>
          <p:cNvSpPr txBox="1"/>
          <p:nvPr/>
        </p:nvSpPr>
        <p:spPr>
          <a:xfrm>
            <a:off x="762000" y="5905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BJP</a:t>
            </a:r>
            <a:endParaRPr lang="en-IN"/>
          </a:p>
        </p:txBody>
      </p:sp>
      <p:sp>
        <p:nvSpPr>
          <p:cNvPr id="234" name="Oval 233"/>
          <p:cNvSpPr/>
          <p:nvPr/>
        </p:nvSpPr>
        <p:spPr>
          <a:xfrm>
            <a:off x="406400" y="6502400"/>
            <a:ext cx="203200" cy="203200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5" name="TextBox 234"/>
          <p:cNvSpPr txBox="1"/>
          <p:nvPr/>
        </p:nvSpPr>
        <p:spPr>
          <a:xfrm>
            <a:off x="762000" y="6413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dirty="0" smtClean="0"/>
              <a:t>IND</a:t>
            </a:r>
            <a:endParaRPr lang="en-IN" dirty="0"/>
          </a:p>
        </p:txBody>
      </p:sp>
      <p:sp>
        <p:nvSpPr>
          <p:cNvPr id="236" name="TextBox 235"/>
          <p:cNvSpPr txBox="1"/>
          <p:nvPr/>
        </p:nvSpPr>
        <p:spPr>
          <a:xfrm>
            <a:off x="179512" y="908720"/>
            <a:ext cx="216024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dirty="0" smtClean="0"/>
              <a:t>BJP Majority</a:t>
            </a:r>
          </a:p>
          <a:p>
            <a:r>
              <a:rPr lang="en-IN" sz="1200" dirty="0" smtClean="0"/>
              <a:t>Restricted to Central, North Karnataka, with pockets in the South East.</a:t>
            </a:r>
          </a:p>
          <a:p>
            <a:endParaRPr lang="en-IN" sz="1200" dirty="0" smtClean="0"/>
          </a:p>
          <a:p>
            <a:r>
              <a:rPr lang="en-IN" sz="1600" b="1" dirty="0" smtClean="0"/>
              <a:t>JD(S), INC</a:t>
            </a:r>
          </a:p>
          <a:p>
            <a:r>
              <a:rPr lang="en-IN" sz="1200" dirty="0" smtClean="0"/>
              <a:t>Rule almost equal number of constituencies, in the remaining regions.</a:t>
            </a:r>
            <a:endParaRPr lang="en-IN" sz="1200" dirty="0"/>
          </a:p>
        </p:txBody>
      </p:sp>
    </p:spTree>
    <p:extLst>
      <p:ext uri="{BB962C8B-B14F-4D97-AF65-F5344CB8AC3E}">
        <p14:creationId xmlns:p14="http://schemas.microsoft.com/office/powerpoint/2010/main" xmlns="" val="3455437042"/>
      </p:ext>
    </p:extLst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27000"/>
            <a:ext cx="8890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3200" b="1" dirty="0" smtClean="0">
                <a:solidFill>
                  <a:schemeClr val="tx1"/>
                </a:solidFill>
              </a:rPr>
              <a:t>Polling </a:t>
            </a:r>
            <a:r>
              <a:rPr lang="en-IN" sz="3200" b="1" dirty="0" smtClean="0">
                <a:solidFill>
                  <a:schemeClr val="tx1"/>
                </a:solidFill>
              </a:rPr>
              <a:t>Percentage </a:t>
            </a:r>
            <a:r>
              <a:rPr lang="en-IN" sz="3200" b="1" dirty="0" smtClean="0">
                <a:solidFill>
                  <a:schemeClr val="tx1"/>
                </a:solidFill>
              </a:rPr>
              <a:t>2013</a:t>
            </a:r>
            <a:endParaRPr lang="en-IN" sz="3200" b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93000" y="6477000"/>
            <a:ext cx="1397000" cy="254000"/>
          </a:xfrm>
          <a:prstGeom prst="rect">
            <a:avLst/>
          </a:prstGeom>
        </p:spPr>
      </p:pic>
      <p:sp>
        <p:nvSpPr>
          <p:cNvPr id="4" name="Oval 3">
            <a:hlinkClick r:id="rId3" action="ppaction://hlinksldjump" tooltip="Afzalpur: 70.0% out of 183756"/>
          </p:cNvPr>
          <p:cNvSpPr/>
          <p:nvPr/>
        </p:nvSpPr>
        <p:spPr>
          <a:xfrm>
            <a:off x="6407197" y="1259447"/>
            <a:ext cx="239372" cy="239371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>
            <a:hlinkClick r:id="rId3" action="ppaction://hlinksldjump" tooltip="Aland: 71.7% out of 184695"/>
          </p:cNvPr>
          <p:cNvSpPr/>
          <p:nvPr/>
        </p:nvSpPr>
        <p:spPr>
          <a:xfrm>
            <a:off x="6738980" y="1049477"/>
            <a:ext cx="259025" cy="259024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>
            <a:hlinkClick r:id="rId3" action="ppaction://hlinksldjump" tooltip="Anekal (SC): 72.0% out of 259046"/>
          </p:cNvPr>
          <p:cNvSpPr/>
          <p:nvPr/>
        </p:nvSpPr>
        <p:spPr>
          <a:xfrm>
            <a:off x="6556215" y="6234073"/>
            <a:ext cx="318531" cy="318531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>
            <a:hlinkClick r:id="rId3" action="ppaction://hlinksldjump" tooltip="Arabhavi: 75.1% out of 193156"/>
          </p:cNvPr>
          <p:cNvSpPr/>
          <p:nvPr/>
        </p:nvSpPr>
        <p:spPr>
          <a:xfrm>
            <a:off x="4461776" y="1352962"/>
            <a:ext cx="290898" cy="290898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>
            <a:hlinkClick r:id="rId3" action="ppaction://hlinksldjump" tooltip="Arakalgud: 90.8% out of 187455"/>
          </p:cNvPr>
          <p:cNvSpPr/>
          <p:nvPr/>
        </p:nvSpPr>
        <p:spPr>
          <a:xfrm>
            <a:off x="4346790" y="4668057"/>
            <a:ext cx="332277" cy="332277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>
            <a:hlinkClick r:id="rId3" action="ppaction://hlinksldjump" tooltip="Arsikere: 84.6% out of 187886"/>
          </p:cNvPr>
          <p:cNvSpPr/>
          <p:nvPr/>
        </p:nvSpPr>
        <p:spPr>
          <a:xfrm>
            <a:off x="4789606" y="4149723"/>
            <a:ext cx="318538" cy="318538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Oval 9">
            <a:hlinkClick r:id="rId3" action="ppaction://hlinksldjump" tooltip="Athani: 81.2% out of 180208"/>
          </p:cNvPr>
          <p:cNvSpPr/>
          <p:nvPr/>
        </p:nvSpPr>
        <p:spPr>
          <a:xfrm>
            <a:off x="4894337" y="950033"/>
            <a:ext cx="283075" cy="283075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Oval 10">
            <a:hlinkClick r:id="rId3" action="ppaction://hlinksldjump" tooltip="Aurad (SC): 69.8% out of 184832"/>
          </p:cNvPr>
          <p:cNvSpPr/>
          <p:nvPr/>
        </p:nvSpPr>
        <p:spPr>
          <a:xfrm>
            <a:off x="7969654" y="878221"/>
            <a:ext cx="234182" cy="234183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Oval 11">
            <a:hlinkClick r:id="rId3" action="ppaction://hlinksldjump" tooltip="B.T.M. Layout: 58.1% out of 190273"/>
          </p:cNvPr>
          <p:cNvSpPr/>
          <p:nvPr/>
        </p:nvSpPr>
        <p:spPr>
          <a:xfrm>
            <a:off x="6995585" y="5978403"/>
            <a:ext cx="231276" cy="231276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Oval 12">
            <a:hlinkClick r:id="rId3" action="ppaction://hlinksldjump" tooltip="Babaleshwar: 74.3% out of 180710"/>
          </p:cNvPr>
          <p:cNvSpPr/>
          <p:nvPr/>
        </p:nvSpPr>
        <p:spPr>
          <a:xfrm>
            <a:off x="5336005" y="1316383"/>
            <a:ext cx="249373" cy="249373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Oval 13">
            <a:hlinkClick r:id="rId3" action="ppaction://hlinksldjump" tooltip="Badami: 71.9% out of 193397"/>
          </p:cNvPr>
          <p:cNvSpPr/>
          <p:nvPr/>
        </p:nvSpPr>
        <p:spPr>
          <a:xfrm>
            <a:off x="5204734" y="1923845"/>
            <a:ext cx="272251" cy="272251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Oval 14">
            <a:hlinkClick r:id="rId3" action="ppaction://hlinksldjump" tooltip="Bagalkot: 73.5% out of 190448"/>
          </p:cNvPr>
          <p:cNvSpPr/>
          <p:nvPr/>
        </p:nvSpPr>
        <p:spPr>
          <a:xfrm>
            <a:off x="5481017" y="1809069"/>
            <a:ext cx="252717" cy="252717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Oval 15">
            <a:hlinkClick r:id="rId3" action="ppaction://hlinksldjump" tooltip="Bagepalli: 88.8% out of 169478"/>
          </p:cNvPr>
          <p:cNvSpPr/>
          <p:nvPr/>
        </p:nvSpPr>
        <p:spPr>
          <a:xfrm>
            <a:off x="7336650" y="4404046"/>
            <a:ext cx="285085" cy="285084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Oval 16">
            <a:hlinkClick r:id="rId3" action="ppaction://hlinksldjump" tooltip="Bailhongal: 80.2% out of 158193"/>
          </p:cNvPr>
          <p:cNvSpPr/>
          <p:nvPr/>
        </p:nvSpPr>
        <p:spPr>
          <a:xfrm>
            <a:off x="4535677" y="1671142"/>
            <a:ext cx="239033" cy="239033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Oval 17">
            <a:hlinkClick r:id="rId3" action="ppaction://hlinksldjump" tooltip="Bangalore South: 60.9% out of 411516"/>
          </p:cNvPr>
          <p:cNvSpPr/>
          <p:nvPr/>
        </p:nvSpPr>
        <p:spPr>
          <a:xfrm>
            <a:off x="6156506" y="6155552"/>
            <a:ext cx="381918" cy="381917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Oval 18">
            <a:hlinkClick r:id="rId3" action="ppaction://hlinksldjump" tooltip="Bangarpet (SC): 87.2% out of 162721"/>
          </p:cNvPr>
          <p:cNvSpPr/>
          <p:nvPr/>
        </p:nvSpPr>
        <p:spPr>
          <a:xfrm>
            <a:off x="7241348" y="5869181"/>
            <a:ext cx="252354" cy="252354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Oval 19">
            <a:hlinkClick r:id="rId3" action="ppaction://hlinksldjump" tooltip="Bantval: 81.0% out of 192884"/>
          </p:cNvPr>
          <p:cNvSpPr/>
          <p:nvPr/>
        </p:nvSpPr>
        <p:spPr>
          <a:xfrm>
            <a:off x="3527182" y="4109459"/>
            <a:ext cx="309145" cy="309145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Oval 20">
            <a:hlinkClick r:id="rId3" action="ppaction://hlinksldjump" tooltip="Basavakalyan: 64.5% out of 195708"/>
          </p:cNvPr>
          <p:cNvSpPr/>
          <p:nvPr/>
        </p:nvSpPr>
        <p:spPr>
          <a:xfrm>
            <a:off x="7282114" y="970164"/>
            <a:ext cx="244403" cy="244403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Oval 21">
            <a:hlinkClick r:id="rId3" action="ppaction://hlinksldjump" tooltip="Basavana Bagevadi: 75.3% out of 168305"/>
          </p:cNvPr>
          <p:cNvSpPr/>
          <p:nvPr/>
        </p:nvSpPr>
        <p:spPr>
          <a:xfrm>
            <a:off x="5751668" y="1619804"/>
            <a:ext cx="238185" cy="238185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Oval 22">
            <a:hlinkClick r:id="rId3" action="ppaction://hlinksldjump" tooltip="Basavanagudi: 57.3% out of 180891"/>
          </p:cNvPr>
          <p:cNvSpPr/>
          <p:nvPr/>
        </p:nvSpPr>
        <p:spPr>
          <a:xfrm>
            <a:off x="6435890" y="5967453"/>
            <a:ext cx="220224" cy="220224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Oval 23">
            <a:hlinkClick r:id="rId3" action="ppaction://hlinksldjump" tooltip="Belgaum Dakshin: 70.6% out of 186959"/>
          </p:cNvPr>
          <p:cNvSpPr/>
          <p:nvPr/>
        </p:nvSpPr>
        <p:spPr>
          <a:xfrm>
            <a:off x="3509656" y="1708808"/>
            <a:ext cx="261487" cy="261486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Oval 24">
            <a:hlinkClick r:id="rId3" action="ppaction://hlinksldjump" tooltip="Belgaum Rural: 75.4% out of 201743"/>
          </p:cNvPr>
          <p:cNvSpPr/>
          <p:nvPr/>
        </p:nvSpPr>
        <p:spPr>
          <a:xfrm>
            <a:off x="3634369" y="1411593"/>
            <a:ext cx="304065" cy="304066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Oval 25">
            <a:hlinkClick r:id="rId3" action="ppaction://hlinksldjump" tooltip="Belgaum Uttar: 63.5% out of 181353"/>
          </p:cNvPr>
          <p:cNvSpPr/>
          <p:nvPr/>
        </p:nvSpPr>
        <p:spPr>
          <a:xfrm>
            <a:off x="3962452" y="1495269"/>
            <a:ext cx="252815" cy="252816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Oval 26">
            <a:hlinkClick r:id="rId3" action="ppaction://hlinksldjump" tooltip="Bellary (ST): 79.7% out of 163500"/>
          </p:cNvPr>
          <p:cNvSpPr/>
          <p:nvPr/>
        </p:nvSpPr>
        <p:spPr>
          <a:xfrm>
            <a:off x="6657977" y="3134136"/>
            <a:ext cx="252006" cy="252006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Oval 27">
            <a:hlinkClick r:id="rId3" action="ppaction://hlinksldjump" tooltip="Bellary City: 64.5% out of 185216"/>
          </p:cNvPr>
          <p:cNvSpPr/>
          <p:nvPr/>
        </p:nvSpPr>
        <p:spPr>
          <a:xfrm>
            <a:off x="6366843" y="3182816"/>
            <a:ext cx="264333" cy="264332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Oval 28">
            <a:hlinkClick r:id="rId3" action="ppaction://hlinksldjump" tooltip="Belthangady: 77.1% out of 189625"/>
          </p:cNvPr>
          <p:cNvSpPr/>
          <p:nvPr/>
        </p:nvSpPr>
        <p:spPr>
          <a:xfrm>
            <a:off x="3862952" y="4096033"/>
            <a:ext cx="294972" cy="294971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Oval 29">
            <a:hlinkClick r:id="rId3" action="ppaction://hlinksldjump" tooltip="Belur: 78.5% out of 169330"/>
          </p:cNvPr>
          <p:cNvSpPr/>
          <p:nvPr/>
        </p:nvSpPr>
        <p:spPr>
          <a:xfrm>
            <a:off x="4499367" y="4095873"/>
            <a:ext cx="272109" cy="272110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Oval 30">
            <a:hlinkClick r:id="rId3" action="ppaction://hlinksldjump" tooltip="Bhadravati: 74.9% out of 191596"/>
          </p:cNvPr>
          <p:cNvSpPr/>
          <p:nvPr/>
        </p:nvSpPr>
        <p:spPr>
          <a:xfrm>
            <a:off x="4673933" y="3525441"/>
            <a:ext cx="286436" cy="286436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Oval 31">
            <a:hlinkClick r:id="rId3" action="ppaction://hlinksldjump" tooltip="Bhalki: 75.0% out of 196078"/>
          </p:cNvPr>
          <p:cNvSpPr/>
          <p:nvPr/>
        </p:nvSpPr>
        <p:spPr>
          <a:xfrm>
            <a:off x="7645161" y="907385"/>
            <a:ext cx="294773" cy="294773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Oval 32">
            <a:hlinkClick r:id="rId3" action="ppaction://hlinksldjump" tooltip="Bhatkal: 72.9% out of 184511"/>
          </p:cNvPr>
          <p:cNvSpPr/>
          <p:nvPr/>
        </p:nvSpPr>
        <p:spPr>
          <a:xfrm>
            <a:off x="3280132" y="2960381"/>
            <a:ext cx="250866" cy="250866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" name="Oval 33">
            <a:hlinkClick r:id="rId3" action="ppaction://hlinksldjump" tooltip="Bidar: 61.9% out of 182531"/>
          </p:cNvPr>
          <p:cNvSpPr/>
          <p:nvPr/>
        </p:nvSpPr>
        <p:spPr>
          <a:xfrm>
            <a:off x="8035002" y="1192170"/>
            <a:ext cx="202768" cy="202768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Oval 34">
            <a:hlinkClick r:id="rId3" action="ppaction://hlinksldjump" tooltip="Bidar South: 70.8% out of 176280"/>
          </p:cNvPr>
          <p:cNvSpPr/>
          <p:nvPr/>
        </p:nvSpPr>
        <p:spPr>
          <a:xfrm>
            <a:off x="7872206" y="1379879"/>
            <a:ext cx="222499" cy="222499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" name="Oval 35">
            <a:hlinkClick r:id="rId3" action="ppaction://hlinksldjump" tooltip="Bijapur City: 60.0% out of 198454"/>
          </p:cNvPr>
          <p:cNvSpPr/>
          <p:nvPr/>
        </p:nvSpPr>
        <p:spPr>
          <a:xfrm>
            <a:off x="5608979" y="1426680"/>
            <a:ext cx="188728" cy="188727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Oval 36">
            <a:hlinkClick r:id="rId3" action="ppaction://hlinksldjump" tooltip="Bilgi: 80.2% out of 186083"/>
          </p:cNvPr>
          <p:cNvSpPr/>
          <p:nvPr/>
        </p:nvSpPr>
        <p:spPr>
          <a:xfrm>
            <a:off x="5249833" y="1588776"/>
            <a:ext cx="282198" cy="282198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8" name="Oval 37">
            <a:hlinkClick r:id="rId3" action="ppaction://hlinksldjump" tooltip="Bommanahalli: 61.1% out of 285936"/>
          </p:cNvPr>
          <p:cNvSpPr/>
          <p:nvPr/>
        </p:nvSpPr>
        <p:spPr>
          <a:xfrm>
            <a:off x="6686151" y="5949150"/>
            <a:ext cx="277506" cy="277506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Oval 38">
            <a:hlinkClick r:id="rId3" action="ppaction://hlinksldjump" tooltip="Byadgi: 85.7% out of 174901"/>
          </p:cNvPr>
          <p:cNvSpPr/>
          <p:nvPr/>
        </p:nvSpPr>
        <p:spPr>
          <a:xfrm>
            <a:off x="4773774" y="2714804"/>
            <a:ext cx="275333" cy="275332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0" name="Oval 39">
            <a:hlinkClick r:id="rId3" action="ppaction://hlinksldjump" tooltip="Byatarayanapura: 68.9% out of 302526"/>
          </p:cNvPr>
          <p:cNvSpPr/>
          <p:nvPr/>
        </p:nvSpPr>
        <p:spPr>
          <a:xfrm>
            <a:off x="7545926" y="4624268"/>
            <a:ext cx="324114" cy="324113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1" name="Oval 40">
            <a:hlinkClick r:id="rId3" action="ppaction://hlinksldjump" tooltip="Byndoor: 77.6% out of 190937"/>
          </p:cNvPr>
          <p:cNvSpPr/>
          <p:nvPr/>
        </p:nvSpPr>
        <p:spPr>
          <a:xfrm>
            <a:off x="3560893" y="2960392"/>
            <a:ext cx="292336" cy="292336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2" name="Oval 41">
            <a:hlinkClick r:id="rId3" action="ppaction://hlinksldjump" tooltip="C.V. Raman Nagar (SC): 58.4% out of 182135"/>
          </p:cNvPr>
          <p:cNvSpPr/>
          <p:nvPr/>
        </p:nvSpPr>
        <p:spPr>
          <a:xfrm>
            <a:off x="7120606" y="5672951"/>
            <a:ext cx="204203" cy="204204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" name="Oval 42">
            <a:hlinkClick r:id="rId3" action="ppaction://hlinksldjump" tooltip="Challakere (ST): 80.8% out of 182978"/>
          </p:cNvPr>
          <p:cNvSpPr/>
          <p:nvPr/>
        </p:nvSpPr>
        <p:spPr>
          <a:xfrm>
            <a:off x="6027509" y="3692974"/>
            <a:ext cx="270376" cy="270377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4" name="Oval 43">
            <a:hlinkClick r:id="rId3" action="ppaction://hlinksldjump" tooltip="Chamaraja: 57.9% out of 190046"/>
          </p:cNvPr>
          <p:cNvSpPr/>
          <p:nvPr/>
        </p:nvSpPr>
        <p:spPr>
          <a:xfrm>
            <a:off x="5008670" y="5355717"/>
            <a:ext cx="241166" cy="241167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5" name="Oval 44">
            <a:hlinkClick r:id="rId3" action="ppaction://hlinksldjump" tooltip="Chamarajanagar: 82.2% out of 178519"/>
          </p:cNvPr>
          <p:cNvSpPr/>
          <p:nvPr/>
        </p:nvSpPr>
        <p:spPr>
          <a:xfrm>
            <a:off x="5288828" y="6164974"/>
            <a:ext cx="283060" cy="283060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" name="Oval 45">
            <a:hlinkClick r:id="rId3" action="ppaction://hlinksldjump" tooltip="Chamrajpet: 61.7% out of 174624"/>
          </p:cNvPr>
          <p:cNvSpPr/>
          <p:nvPr/>
        </p:nvSpPr>
        <p:spPr>
          <a:xfrm>
            <a:off x="6375088" y="5738889"/>
            <a:ext cx="203067" cy="203068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7" name="Oval 46">
            <a:hlinkClick r:id="rId3" action="ppaction://hlinksldjump" tooltip="Chamundeshwari: 78.2% out of 226445"/>
          </p:cNvPr>
          <p:cNvSpPr/>
          <p:nvPr/>
        </p:nvSpPr>
        <p:spPr>
          <a:xfrm>
            <a:off x="4638370" y="5324300"/>
            <a:ext cx="343140" cy="343140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Oval 47">
            <a:hlinkClick r:id="rId3" action="ppaction://hlinksldjump" tooltip="Channagiri: 84.6% out of 169544"/>
          </p:cNvPr>
          <p:cNvSpPr/>
          <p:nvPr/>
        </p:nvSpPr>
        <p:spPr>
          <a:xfrm>
            <a:off x="4987934" y="3577276"/>
            <a:ext cx="259680" cy="259680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9" name="Oval 48">
            <a:hlinkClick r:id="rId3" action="ppaction://hlinksldjump" tooltip="Channapatna: 89.5% out of 188194"/>
          </p:cNvPr>
          <p:cNvSpPr/>
          <p:nvPr/>
        </p:nvSpPr>
        <p:spPr>
          <a:xfrm>
            <a:off x="5776164" y="5388954"/>
            <a:ext cx="328179" cy="328178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0" name="Oval 49">
            <a:hlinkClick r:id="rId3" action="ppaction://hlinksldjump" tooltip="Chickpet: 63.8% out of 170529"/>
          </p:cNvPr>
          <p:cNvSpPr/>
          <p:nvPr/>
        </p:nvSpPr>
        <p:spPr>
          <a:xfrm>
            <a:off x="6872877" y="5746559"/>
            <a:ext cx="228730" cy="228731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Oval 50">
            <a:hlinkClick r:id="rId3" action="ppaction://hlinksldjump" tooltip="Chikkaballapur: 86.7% out of 169152"/>
          </p:cNvPr>
          <p:cNvSpPr/>
          <p:nvPr/>
        </p:nvSpPr>
        <p:spPr>
          <a:xfrm>
            <a:off x="7240650" y="4715568"/>
            <a:ext cx="288107" cy="288107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2" name="Oval 51">
            <a:hlinkClick r:id="rId3" action="ppaction://hlinksldjump" tooltip="Chikkodi-Sadalga: 84.9% out of 175853"/>
          </p:cNvPr>
          <p:cNvSpPr/>
          <p:nvPr/>
        </p:nvSpPr>
        <p:spPr>
          <a:xfrm>
            <a:off x="4124402" y="949493"/>
            <a:ext cx="285908" cy="285907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Oval 52">
            <a:hlinkClick r:id="rId3" action="ppaction://hlinksldjump" tooltip="Chikmagalur: 76.5% out of 181708"/>
          </p:cNvPr>
          <p:cNvSpPr/>
          <p:nvPr/>
        </p:nvSpPr>
        <p:spPr>
          <a:xfrm>
            <a:off x="4289856" y="3878369"/>
            <a:ext cx="272600" cy="272600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4" name="Oval 53">
            <a:hlinkClick r:id="rId3" action="ppaction://hlinksldjump" tooltip="Chiknayakanhalli: 83.8% out of 192008"/>
          </p:cNvPr>
          <p:cNvSpPr/>
          <p:nvPr/>
        </p:nvSpPr>
        <p:spPr>
          <a:xfrm>
            <a:off x="5469946" y="3881705"/>
            <a:ext cx="328244" cy="328245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5" name="Oval 54">
            <a:hlinkClick r:id="rId3" action="ppaction://hlinksldjump" tooltip="Chincholi (SC): 68.2% out of 165787"/>
          </p:cNvPr>
          <p:cNvSpPr/>
          <p:nvPr/>
        </p:nvSpPr>
        <p:spPr>
          <a:xfrm>
            <a:off x="7733469" y="1586130"/>
            <a:ext cx="192698" cy="192698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6" name="Oval 55">
            <a:hlinkClick r:id="rId3" action="ppaction://hlinksldjump" tooltip="Chintamani: 88.7% out of 178397"/>
          </p:cNvPr>
          <p:cNvSpPr/>
          <p:nvPr/>
        </p:nvSpPr>
        <p:spPr>
          <a:xfrm>
            <a:off x="7726347" y="4929733"/>
            <a:ext cx="298803" cy="298803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7" name="Oval 56">
            <a:hlinkClick r:id="rId3" action="ppaction://hlinksldjump" tooltip="Chitradurga: 77.8% out of 210064"/>
          </p:cNvPr>
          <p:cNvSpPr/>
          <p:nvPr/>
        </p:nvSpPr>
        <p:spPr>
          <a:xfrm>
            <a:off x="5484161" y="3351319"/>
            <a:ext cx="315644" cy="315644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8" name="Oval 57">
            <a:hlinkClick r:id="rId3" action="ppaction://hlinksldjump" tooltip="Chittapur: 68.3% out of 181171"/>
          </p:cNvPr>
          <p:cNvSpPr/>
          <p:nvPr/>
        </p:nvSpPr>
        <p:spPr>
          <a:xfrm>
            <a:off x="7236480" y="1661049"/>
            <a:ext cx="218427" cy="218427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9" name="Oval 58">
            <a:hlinkClick r:id="rId3" action="ppaction://hlinksldjump" tooltip="Dasarahalli: 63.0% out of 303627"/>
          </p:cNvPr>
          <p:cNvSpPr/>
          <p:nvPr/>
        </p:nvSpPr>
        <p:spPr>
          <a:xfrm>
            <a:off x="6162853" y="4509021"/>
            <a:ext cx="291344" cy="291344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0" name="Oval 59">
            <a:hlinkClick r:id="rId3" action="ppaction://hlinksldjump" tooltip="Davanagere North: 69.3% out of 193934"/>
          </p:cNvPr>
          <p:cNvSpPr/>
          <p:nvPr/>
        </p:nvSpPr>
        <p:spPr>
          <a:xfrm>
            <a:off x="5352538" y="3134022"/>
            <a:ext cx="240254" cy="240255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1" name="Oval 60">
            <a:hlinkClick r:id="rId3" action="ppaction://hlinksldjump" tooltip="Davanagere South: 70.4% out of 171034"/>
          </p:cNvPr>
          <p:cNvSpPr/>
          <p:nvPr/>
        </p:nvSpPr>
        <p:spPr>
          <a:xfrm>
            <a:off x="4911244" y="3328596"/>
            <a:ext cx="229549" cy="229548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2" name="Oval 61">
            <a:hlinkClick r:id="rId3" action="ppaction://hlinksldjump" tooltip="Devadurga (ST): 71.7% out of 177847"/>
          </p:cNvPr>
          <p:cNvSpPr/>
          <p:nvPr/>
        </p:nvSpPr>
        <p:spPr>
          <a:xfrm>
            <a:off x="6866480" y="2166508"/>
            <a:ext cx="203488" cy="203489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3" name="Oval 62">
            <a:hlinkClick r:id="rId3" action="ppaction://hlinksldjump" tooltip="Devanahalli (SC): 85.3% out of 179927"/>
          </p:cNvPr>
          <p:cNvSpPr/>
          <p:nvPr/>
        </p:nvSpPr>
        <p:spPr>
          <a:xfrm>
            <a:off x="7128153" y="5346836"/>
            <a:ext cx="302662" cy="302662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4" name="Oval 63">
            <a:hlinkClick r:id="rId3" action="ppaction://hlinksldjump" tooltip="Devar Hippargi: 66.5% out of 173261"/>
          </p:cNvPr>
          <p:cNvSpPr/>
          <p:nvPr/>
        </p:nvSpPr>
        <p:spPr>
          <a:xfrm>
            <a:off x="5939322" y="1426386"/>
            <a:ext cx="231370" cy="231371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5" name="Oval 64">
            <a:hlinkClick r:id="rId3" action="ppaction://hlinksldjump" tooltip="Dharwad: 74.4% out of 178767"/>
          </p:cNvPr>
          <p:cNvSpPr/>
          <p:nvPr/>
        </p:nvSpPr>
        <p:spPr>
          <a:xfrm>
            <a:off x="4359054" y="1887175"/>
            <a:ext cx="255002" cy="255000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6" name="Oval 65">
            <a:hlinkClick r:id="rId3" action="ppaction://hlinksldjump" tooltip="Doddaballapur: 82.9% out of 178962"/>
          </p:cNvPr>
          <p:cNvSpPr/>
          <p:nvPr/>
        </p:nvSpPr>
        <p:spPr>
          <a:xfrm>
            <a:off x="6700442" y="4342103"/>
            <a:ext cx="286130" cy="286129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7" name="Oval 66">
            <a:hlinkClick r:id="rId3" action="ppaction://hlinksldjump" tooltip="Gadag: 75.5% out of 180586"/>
          </p:cNvPr>
          <p:cNvSpPr/>
          <p:nvPr/>
        </p:nvSpPr>
        <p:spPr>
          <a:xfrm>
            <a:off x="5197566" y="2460386"/>
            <a:ext cx="245796" cy="245795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8" name="Oval 67">
            <a:hlinkClick r:id="rId3" action="ppaction://hlinksldjump" tooltip="Gandhi Nagar: 60.8% out of 182350"/>
          </p:cNvPr>
          <p:cNvSpPr/>
          <p:nvPr/>
        </p:nvSpPr>
        <p:spPr>
          <a:xfrm>
            <a:off x="6885564" y="5484978"/>
            <a:ext cx="229592" cy="229593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9" name="Oval 68">
            <a:hlinkClick r:id="rId3" action="ppaction://hlinksldjump" tooltip="Gangawati: 76.8% out of 163137"/>
          </p:cNvPr>
          <p:cNvSpPr/>
          <p:nvPr/>
        </p:nvSpPr>
        <p:spPr>
          <a:xfrm>
            <a:off x="6119635" y="2682133"/>
            <a:ext cx="227073" cy="227073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0" name="Oval 69">
            <a:hlinkClick r:id="rId3" action="ppaction://hlinksldjump" tooltip="Gauribidanur: 82.8% out of 180637"/>
          </p:cNvPr>
          <p:cNvSpPr/>
          <p:nvPr/>
        </p:nvSpPr>
        <p:spPr>
          <a:xfrm>
            <a:off x="6941652" y="4136287"/>
            <a:ext cx="294120" cy="294119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1" name="Oval 70">
            <a:hlinkClick r:id="rId3" action="ppaction://hlinksldjump" tooltip="Gokak: 73.8% out of 195489"/>
          </p:cNvPr>
          <p:cNvSpPr/>
          <p:nvPr/>
        </p:nvSpPr>
        <p:spPr>
          <a:xfrm>
            <a:off x="4231776" y="1570237"/>
            <a:ext cx="284888" cy="284888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2" name="Oval 71">
            <a:hlinkClick r:id="rId3" action="ppaction://hlinksldjump" tooltip="Govindaraj Nagar: 60.9% out of 215370"/>
          </p:cNvPr>
          <p:cNvSpPr/>
          <p:nvPr/>
        </p:nvSpPr>
        <p:spPr>
          <a:xfrm>
            <a:off x="6172784" y="5898204"/>
            <a:ext cx="238853" cy="238853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3" name="Oval 72">
            <a:hlinkClick r:id="rId3" action="ppaction://hlinksldjump" tooltip="Gubbi: 85.0% out of 164277"/>
          </p:cNvPr>
          <p:cNvSpPr/>
          <p:nvPr/>
        </p:nvSpPr>
        <p:spPr>
          <a:xfrm>
            <a:off x="5753643" y="4253144"/>
            <a:ext cx="283926" cy="283926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4" name="Oval 73">
            <a:hlinkClick r:id="rId3" action="ppaction://hlinksldjump" tooltip="Gulbarga Dakshin: 58.6% out of 200129"/>
          </p:cNvPr>
          <p:cNvSpPr/>
          <p:nvPr/>
        </p:nvSpPr>
        <p:spPr>
          <a:xfrm>
            <a:off x="6870036" y="1355987"/>
            <a:ext cx="225478" cy="225478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5" name="Oval 74">
            <a:hlinkClick r:id="rId3" action="ppaction://hlinksldjump" tooltip="Gulbarga Rural (SC): 60.9% out of 202682"/>
          </p:cNvPr>
          <p:cNvSpPr/>
          <p:nvPr/>
        </p:nvSpPr>
        <p:spPr>
          <a:xfrm>
            <a:off x="7021402" y="1130669"/>
            <a:ext cx="243429" cy="243429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6" name="Oval 75">
            <a:hlinkClick r:id="rId3" action="ppaction://hlinksldjump" tooltip="Gulbarga Uttar: 51.8% out of 202233"/>
          </p:cNvPr>
          <p:cNvSpPr/>
          <p:nvPr/>
        </p:nvSpPr>
        <p:spPr>
          <a:xfrm>
            <a:off x="7128806" y="1389799"/>
            <a:ext cx="228033" cy="228034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7" name="Oval 76">
            <a:hlinkClick r:id="rId3" action="ppaction://hlinksldjump" tooltip="Gundlupet: 87.0% out of 186470"/>
          </p:cNvPr>
          <p:cNvSpPr/>
          <p:nvPr/>
        </p:nvSpPr>
        <p:spPr>
          <a:xfrm>
            <a:off x="4900678" y="5946570"/>
            <a:ext cx="328183" cy="328182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8" name="Oval 77">
            <a:hlinkClick r:id="rId3" action="ppaction://hlinksldjump" tooltip="Gurumitkal: 64.7% out of 199416"/>
          </p:cNvPr>
          <p:cNvSpPr/>
          <p:nvPr/>
        </p:nvSpPr>
        <p:spPr>
          <a:xfrm>
            <a:off x="7531042" y="1999334"/>
            <a:ext cx="227870" cy="227871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9" name="Oval 78">
            <a:hlinkClick r:id="rId3" action="ppaction://hlinksldjump" tooltip="Hadagalli (SC): 76.3% out of 152172"/>
          </p:cNvPr>
          <p:cNvSpPr/>
          <p:nvPr/>
        </p:nvSpPr>
        <p:spPr>
          <a:xfrm>
            <a:off x="5080196" y="2710900"/>
            <a:ext cx="208328" cy="208328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0" name="Oval 79">
            <a:hlinkClick r:id="rId3" action="ppaction://hlinksldjump" tooltip="Hagaribommanahalli (SC): 80.3% out of 180436"/>
          </p:cNvPr>
          <p:cNvSpPr/>
          <p:nvPr/>
        </p:nvSpPr>
        <p:spPr>
          <a:xfrm>
            <a:off x="5587228" y="2836508"/>
            <a:ext cx="260768" cy="260768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1" name="Oval 80">
            <a:hlinkClick r:id="rId3" action="ppaction://hlinksldjump" tooltip="Haliyal: 78.3% out of 153451"/>
          </p:cNvPr>
          <p:cNvSpPr/>
          <p:nvPr/>
        </p:nvSpPr>
        <p:spPr>
          <a:xfrm>
            <a:off x="3960518" y="2089326"/>
            <a:ext cx="227208" cy="227207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2" name="Oval 81">
            <a:hlinkClick r:id="rId3" action="ppaction://hlinksldjump" tooltip="Hangal: 86.0% out of 167845"/>
          </p:cNvPr>
          <p:cNvSpPr/>
          <p:nvPr/>
        </p:nvSpPr>
        <p:spPr>
          <a:xfrm>
            <a:off x="4174372" y="2672722"/>
            <a:ext cx="281732" cy="281731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3" name="Oval 82">
            <a:hlinkClick r:id="rId3" action="ppaction://hlinksldjump" tooltip="Hanur: 78.0% out of 176639"/>
          </p:cNvPr>
          <p:cNvSpPr/>
          <p:nvPr/>
        </p:nvSpPr>
        <p:spPr>
          <a:xfrm>
            <a:off x="5845837" y="6154107"/>
            <a:ext cx="287673" cy="287672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4" name="Oval 83">
            <a:hlinkClick r:id="rId3" action="ppaction://hlinksldjump" tooltip="Harapanahalli: 84.5% out of 177737"/>
          </p:cNvPr>
          <p:cNvSpPr/>
          <p:nvPr/>
        </p:nvSpPr>
        <p:spPr>
          <a:xfrm>
            <a:off x="5275587" y="2827264"/>
            <a:ext cx="281482" cy="281482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5" name="Oval 84">
            <a:hlinkClick r:id="rId3" action="ppaction://hlinksldjump" tooltip="Harihar: 80.6% out of 187016"/>
          </p:cNvPr>
          <p:cNvSpPr/>
          <p:nvPr/>
        </p:nvSpPr>
        <p:spPr>
          <a:xfrm>
            <a:off x="5041622" y="3057154"/>
            <a:ext cx="286530" cy="286529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6" name="Oval 85">
            <a:hlinkClick r:id="rId3" action="ppaction://hlinksldjump" tooltip="Hassan: 76.1% out of 172287"/>
          </p:cNvPr>
          <p:cNvSpPr/>
          <p:nvPr/>
        </p:nvSpPr>
        <p:spPr>
          <a:xfrm>
            <a:off x="4643741" y="4447647"/>
            <a:ext cx="256365" cy="256366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7" name="Oval 86">
            <a:hlinkClick r:id="rId3" action="ppaction://hlinksldjump" tooltip="Haveri (SC): 79.8% out of 188473"/>
          </p:cNvPr>
          <p:cNvSpPr/>
          <p:nvPr/>
        </p:nvSpPr>
        <p:spPr>
          <a:xfrm>
            <a:off x="4486680" y="2678225"/>
            <a:ext cx="259559" cy="259559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8" name="Oval 87">
            <a:hlinkClick r:id="rId3" action="ppaction://hlinksldjump" tooltip="Hebbal: 60.2% out of 191915"/>
          </p:cNvPr>
          <p:cNvSpPr/>
          <p:nvPr/>
        </p:nvSpPr>
        <p:spPr>
          <a:xfrm>
            <a:off x="7478173" y="4951963"/>
            <a:ext cx="218391" cy="218391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9" name="Oval 88">
            <a:hlinkClick r:id="rId3" action="ppaction://hlinksldjump" tooltip="Heggadadevanakote (ST): 78.1% out of 190661"/>
          </p:cNvPr>
          <p:cNvSpPr/>
          <p:nvPr/>
        </p:nvSpPr>
        <p:spPr>
          <a:xfrm>
            <a:off x="4420581" y="5587729"/>
            <a:ext cx="286600" cy="286601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0" name="Oval 89">
            <a:hlinkClick r:id="rId3" action="ppaction://hlinksldjump" tooltip="Hirekerur: 85.3% out of 155971"/>
          </p:cNvPr>
          <p:cNvSpPr/>
          <p:nvPr/>
        </p:nvSpPr>
        <p:spPr>
          <a:xfrm>
            <a:off x="4446896" y="2965939"/>
            <a:ext cx="260741" cy="260741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1" name="Oval 90">
            <a:hlinkClick r:id="rId3" action="ppaction://hlinksldjump" tooltip="Hiriyur: 76.8% out of 208840"/>
          </p:cNvPr>
          <p:cNvSpPr/>
          <p:nvPr/>
        </p:nvSpPr>
        <p:spPr>
          <a:xfrm>
            <a:off x="5693058" y="3621210"/>
            <a:ext cx="309909" cy="309909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2" name="Oval 91">
            <a:hlinkClick r:id="rId3" action="ppaction://hlinksldjump" tooltip="Holalkere (SC): 80.4% out of 202703"/>
          </p:cNvPr>
          <p:cNvSpPr/>
          <p:nvPr/>
        </p:nvSpPr>
        <p:spPr>
          <a:xfrm>
            <a:off x="5271666" y="3611424"/>
            <a:ext cx="305428" cy="305428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3" name="Oval 92">
            <a:hlinkClick r:id="rId3" action="ppaction://hlinksldjump" tooltip="Holenarasipur: 85.4% out of 189986"/>
          </p:cNvPr>
          <p:cNvSpPr/>
          <p:nvPr/>
        </p:nvSpPr>
        <p:spPr>
          <a:xfrm>
            <a:off x="4698650" y="4719923"/>
            <a:ext cx="324359" cy="324358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4" name="Oval 93">
            <a:hlinkClick r:id="rId3" action="ppaction://hlinksldjump" tooltip="Homnabad: 67.2% out of 202520"/>
          </p:cNvPr>
          <p:cNvSpPr/>
          <p:nvPr/>
        </p:nvSpPr>
        <p:spPr>
          <a:xfrm>
            <a:off x="7471148" y="1167216"/>
            <a:ext cx="263909" cy="263910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5" name="Oval 94">
            <a:hlinkClick r:id="rId3" action="ppaction://hlinksldjump" tooltip="Honnali: 88.2% out of 168993"/>
          </p:cNvPr>
          <p:cNvSpPr/>
          <p:nvPr/>
        </p:nvSpPr>
        <p:spPr>
          <a:xfrm>
            <a:off x="4507979" y="3246485"/>
            <a:ext cx="294887" cy="294887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6" name="Oval 95">
            <a:hlinkClick r:id="rId3" action="ppaction://hlinksldjump" tooltip="Hosadurga: 80.9% out of 173000"/>
          </p:cNvPr>
          <p:cNvSpPr/>
          <p:nvPr/>
        </p:nvSpPr>
        <p:spPr>
          <a:xfrm>
            <a:off x="5162388" y="3920468"/>
            <a:ext cx="281720" cy="281720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7" name="Oval 96">
            <a:hlinkClick r:id="rId3" action="ppaction://hlinksldjump" tooltip="Hosakote: 94.4% out of 176311"/>
          </p:cNvPr>
          <p:cNvSpPr/>
          <p:nvPr/>
        </p:nvSpPr>
        <p:spPr>
          <a:xfrm>
            <a:off x="7432838" y="5213291"/>
            <a:ext cx="324504" cy="324505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8" name="Oval 97">
            <a:hlinkClick r:id="rId3" action="ppaction://hlinksldjump" tooltip="Hubli-Dharwad-Central: 58.8% out of 199422"/>
          </p:cNvPr>
          <p:cNvSpPr/>
          <p:nvPr/>
        </p:nvSpPr>
        <p:spPr>
          <a:xfrm>
            <a:off x="4753413" y="2179731"/>
            <a:ext cx="245290" cy="245290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9" name="Oval 98">
            <a:hlinkClick r:id="rId3" action="ppaction://hlinksldjump" tooltip="Hubli-Dharwad-East (SC): 64.7% out of 168523"/>
          </p:cNvPr>
          <p:cNvSpPr/>
          <p:nvPr/>
        </p:nvSpPr>
        <p:spPr>
          <a:xfrm>
            <a:off x="4230312" y="2130846"/>
            <a:ext cx="211432" cy="211432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0" name="Oval 99">
            <a:hlinkClick r:id="rId3" action="ppaction://hlinksldjump" tooltip="Hubli-Dharwad-West: 59.2% out of 214388"/>
          </p:cNvPr>
          <p:cNvSpPr/>
          <p:nvPr/>
        </p:nvSpPr>
        <p:spPr>
          <a:xfrm>
            <a:off x="4473635" y="2152232"/>
            <a:ext cx="248319" cy="248319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1" name="Oval 100">
            <a:hlinkClick r:id="rId3" action="ppaction://hlinksldjump" tooltip="Hukkeri: 79.0% out of 168212"/>
          </p:cNvPr>
          <p:cNvSpPr/>
          <p:nvPr/>
        </p:nvSpPr>
        <p:spPr>
          <a:xfrm>
            <a:off x="4155807" y="1262549"/>
            <a:ext cx="288390" cy="288391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2" name="Oval 101">
            <a:hlinkClick r:id="rId3" action="ppaction://hlinksldjump" tooltip="Hungund: 73.2% out of 187221"/>
          </p:cNvPr>
          <p:cNvSpPr/>
          <p:nvPr/>
        </p:nvSpPr>
        <p:spPr>
          <a:xfrm>
            <a:off x="5687904" y="2023325"/>
            <a:ext cx="256866" cy="256866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3" name="Oval 102">
            <a:hlinkClick r:id="rId3" action="ppaction://hlinksldjump" tooltip="Hunsur: 80.1% out of 201581"/>
          </p:cNvPr>
          <p:cNvSpPr/>
          <p:nvPr/>
        </p:nvSpPr>
        <p:spPr>
          <a:xfrm>
            <a:off x="4252298" y="5262620"/>
            <a:ext cx="332138" cy="332137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4" name="Oval 103">
            <a:hlinkClick r:id="rId3" action="ppaction://hlinksldjump" tooltip="Indi: 71.3% out of 194614"/>
          </p:cNvPr>
          <p:cNvSpPr/>
          <p:nvPr/>
        </p:nvSpPr>
        <p:spPr>
          <a:xfrm>
            <a:off x="5990080" y="1071229"/>
            <a:ext cx="240910" cy="240910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5" name="Oval 104">
            <a:hlinkClick r:id="rId3" action="ppaction://hlinksldjump" tooltip="Jagalur (ST): 81.1% out of 162948"/>
          </p:cNvPr>
          <p:cNvSpPr/>
          <p:nvPr/>
        </p:nvSpPr>
        <p:spPr>
          <a:xfrm>
            <a:off x="5828819" y="3368899"/>
            <a:ext cx="240226" cy="240227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6" name="Oval 105">
            <a:hlinkClick r:id="rId3" action="ppaction://hlinksldjump" tooltip="Jamkhandi: 75.9% out of 173483"/>
          </p:cNvPr>
          <p:cNvSpPr/>
          <p:nvPr/>
        </p:nvSpPr>
        <p:spPr>
          <a:xfrm>
            <a:off x="5071181" y="1216919"/>
            <a:ext cx="249734" cy="249734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7" name="Oval 106">
            <a:hlinkClick r:id="rId3" action="ppaction://hlinksldjump" tooltip="Jayanagar: 58.0% out of 164674"/>
          </p:cNvPr>
          <p:cNvSpPr/>
          <p:nvPr/>
        </p:nvSpPr>
        <p:spPr>
          <a:xfrm>
            <a:off x="6416630" y="5501076"/>
            <a:ext cx="203735" cy="203735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8" name="Oval 107">
            <a:hlinkClick r:id="rId3" action="ppaction://hlinksldjump" tooltip="Jewargi: 77.1% out of 187576"/>
          </p:cNvPr>
          <p:cNvSpPr/>
          <p:nvPr/>
        </p:nvSpPr>
        <p:spPr>
          <a:xfrm>
            <a:off x="6799667" y="1610266"/>
            <a:ext cx="264054" cy="264054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9" name="Oval 108">
            <a:hlinkClick r:id="rId3" action="ppaction://hlinksldjump" tooltip="K.R. Pura: 65.6% out of 305162"/>
          </p:cNvPr>
          <p:cNvSpPr/>
          <p:nvPr/>
        </p:nvSpPr>
        <p:spPr>
          <a:xfrm>
            <a:off x="6918134" y="4801844"/>
            <a:ext cx="311261" cy="311261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0" name="Oval 109">
            <a:hlinkClick r:id="rId3" action="ppaction://hlinksldjump" tooltip="Kadur : 81.1% out of 174431"/>
          </p:cNvPr>
          <p:cNvSpPr/>
          <p:nvPr/>
        </p:nvSpPr>
        <p:spPr>
          <a:xfrm>
            <a:off x="4864717" y="3848029"/>
            <a:ext cx="278902" cy="278902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1" name="Oval 110">
            <a:hlinkClick r:id="rId3" action="ppaction://hlinksldjump" tooltip="Kagwad: 80.5% out of 160446"/>
          </p:cNvPr>
          <p:cNvSpPr/>
          <p:nvPr/>
        </p:nvSpPr>
        <p:spPr>
          <a:xfrm>
            <a:off x="4437020" y="834514"/>
            <a:ext cx="246767" cy="246766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2" name="Oval 111">
            <a:hlinkClick r:id="rId3" action="ppaction://hlinksldjump" tooltip="Kalghatgi: 79.6% out of 165252"/>
          </p:cNvPr>
          <p:cNvSpPr/>
          <p:nvPr/>
        </p:nvSpPr>
        <p:spPr>
          <a:xfrm>
            <a:off x="4050839" y="2328421"/>
            <a:ext cx="261525" cy="261525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3" name="Oval 112">
            <a:hlinkClick r:id="rId3" action="ppaction://hlinksldjump" tooltip="Kampli (ST): 78.5% out of 178665"/>
          </p:cNvPr>
          <p:cNvSpPr/>
          <p:nvPr/>
        </p:nvSpPr>
        <p:spPr>
          <a:xfrm>
            <a:off x="6209305" y="2917781"/>
            <a:ext cx="275404" cy="275404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4" name="Oval 113">
            <a:hlinkClick r:id="rId3" action="ppaction://hlinksldjump" tooltip="Kanakagiri (SC): 76.6% out of 176759"/>
          </p:cNvPr>
          <p:cNvSpPr/>
          <p:nvPr/>
        </p:nvSpPr>
        <p:spPr>
          <a:xfrm>
            <a:off x="5997003" y="2457770"/>
            <a:ext cx="220942" cy="220942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5" name="Oval 114">
            <a:hlinkClick r:id="rId3" action="ppaction://hlinksldjump" tooltip="Kanakapura: 84.0% out of 209800"/>
          </p:cNvPr>
          <p:cNvSpPr/>
          <p:nvPr/>
        </p:nvSpPr>
        <p:spPr>
          <a:xfrm>
            <a:off x="5826671" y="5806569"/>
            <a:ext cx="322035" cy="322036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6" name="Oval 115">
            <a:hlinkClick r:id="rId3" action="ppaction://hlinksldjump" tooltip="Kapu: 74.8% out of 152210"/>
          </p:cNvPr>
          <p:cNvSpPr/>
          <p:nvPr/>
        </p:nvSpPr>
        <p:spPr>
          <a:xfrm>
            <a:off x="3164596" y="3704158"/>
            <a:ext cx="225521" cy="225520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7" name="Oval 116">
            <a:hlinkClick r:id="rId3" action="ppaction://hlinksldjump" tooltip="Karkal: 82.8% out of 157605"/>
          </p:cNvPr>
          <p:cNvSpPr/>
          <p:nvPr/>
        </p:nvSpPr>
        <p:spPr>
          <a:xfrm>
            <a:off x="3668064" y="3583727"/>
            <a:ext cx="254938" cy="254937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8" name="Oval 117">
            <a:hlinkClick r:id="rId3" action="ppaction://hlinksldjump" tooltip="Karwar: 72.7% out of 199955"/>
          </p:cNvPr>
          <p:cNvSpPr/>
          <p:nvPr/>
        </p:nvSpPr>
        <p:spPr>
          <a:xfrm>
            <a:off x="3227676" y="2171017"/>
            <a:ext cx="265631" cy="265631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9" name="Oval 118">
            <a:hlinkClick r:id="rId3" action="ppaction://hlinksldjump" tooltip="Khanapur: 74.3% out of 181483"/>
          </p:cNvPr>
          <p:cNvSpPr/>
          <p:nvPr/>
        </p:nvSpPr>
        <p:spPr>
          <a:xfrm>
            <a:off x="3800911" y="1733490"/>
            <a:ext cx="261633" cy="261633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0" name="Oval 119">
            <a:hlinkClick r:id="rId3" action="ppaction://hlinksldjump" tooltip="Kittur: 77.8% out of 161931"/>
          </p:cNvPr>
          <p:cNvSpPr/>
          <p:nvPr/>
        </p:nvSpPr>
        <p:spPr>
          <a:xfrm>
            <a:off x="4077410" y="1833748"/>
            <a:ext cx="255403" cy="255404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1" name="Oval 120">
            <a:hlinkClick r:id="rId3" action="ppaction://hlinksldjump" tooltip="Kolar: 89.2% out of 183318"/>
          </p:cNvPr>
          <p:cNvSpPr/>
          <p:nvPr/>
        </p:nvSpPr>
        <p:spPr>
          <a:xfrm>
            <a:off x="7643361" y="5501958"/>
            <a:ext cx="289580" cy="289579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2" name="Oval 121">
            <a:hlinkClick r:id="rId3" action="ppaction://hlinksldjump" tooltip="Kolar Gold Field (SC): 73.3% out of 160183"/>
          </p:cNvPr>
          <p:cNvSpPr/>
          <p:nvPr/>
        </p:nvSpPr>
        <p:spPr>
          <a:xfrm>
            <a:off x="7526232" y="5851221"/>
            <a:ext cx="238256" cy="238256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3" name="Oval 122">
            <a:hlinkClick r:id="rId3" action="ppaction://hlinksldjump" tooltip="Kollegal (SC): 77.7% out of 188556"/>
          </p:cNvPr>
          <p:cNvSpPr/>
          <p:nvPr/>
        </p:nvSpPr>
        <p:spPr>
          <a:xfrm>
            <a:off x="5557193" y="5997405"/>
            <a:ext cx="297568" cy="297569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4" name="Oval 123">
            <a:hlinkClick r:id="rId3" action="ppaction://hlinksldjump" tooltip="Koppal: 76.6% out of 197616"/>
          </p:cNvPr>
          <p:cNvSpPr/>
          <p:nvPr/>
        </p:nvSpPr>
        <p:spPr>
          <a:xfrm>
            <a:off x="5728340" y="2571671"/>
            <a:ext cx="272590" cy="272589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5" name="Oval 124">
            <a:hlinkClick r:id="rId3" action="ppaction://hlinksldjump" tooltip="Koratagere (SC): 86.4% out of 176286"/>
          </p:cNvPr>
          <p:cNvSpPr/>
          <p:nvPr/>
        </p:nvSpPr>
        <p:spPr>
          <a:xfrm>
            <a:off x="6476596" y="4564070"/>
            <a:ext cx="291413" cy="291413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6" name="Oval 125">
            <a:hlinkClick r:id="rId3" action="ppaction://hlinksldjump" tooltip="Krishnaraja: 63.5% out of 201302"/>
          </p:cNvPr>
          <p:cNvSpPr/>
          <p:nvPr/>
        </p:nvSpPr>
        <p:spPr>
          <a:xfrm>
            <a:off x="3273473" y="3243309"/>
            <a:ext cx="265272" cy="265273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7" name="Oval 126">
            <a:hlinkClick r:id="rId3" action="ppaction://hlinksldjump" tooltip="Krishnarajanagara: 85.2% out of 184747"/>
          </p:cNvPr>
          <p:cNvSpPr/>
          <p:nvPr/>
        </p:nvSpPr>
        <p:spPr>
          <a:xfrm>
            <a:off x="4492082" y="5002476"/>
            <a:ext cx="329309" cy="329310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8" name="Oval 127">
            <a:hlinkClick r:id="rId3" action="ppaction://hlinksldjump" tooltip="Krishnarajpet: 85.7% out of 179116"/>
          </p:cNvPr>
          <p:cNvSpPr/>
          <p:nvPr/>
        </p:nvSpPr>
        <p:spPr>
          <a:xfrm>
            <a:off x="4843223" y="5045177"/>
            <a:ext cx="310789" cy="310789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9" name="Oval 128">
            <a:hlinkClick r:id="rId3" action="ppaction://hlinksldjump" tooltip="Kudachi (SC): 78.7% out of 146584"/>
          </p:cNvPr>
          <p:cNvSpPr/>
          <p:nvPr/>
        </p:nvSpPr>
        <p:spPr>
          <a:xfrm>
            <a:off x="4651918" y="1028109"/>
            <a:ext cx="212637" cy="212636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0" name="Oval 129">
            <a:hlinkClick r:id="rId3" action="ppaction://hlinksldjump" tooltip="Kudligi (ST): 80.0% out of 166190"/>
          </p:cNvPr>
          <p:cNvSpPr/>
          <p:nvPr/>
        </p:nvSpPr>
        <p:spPr>
          <a:xfrm>
            <a:off x="5696607" y="3108152"/>
            <a:ext cx="256496" cy="256496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1" name="Oval 130">
            <a:hlinkClick r:id="rId3" action="ppaction://hlinksldjump" tooltip="Kumta: 75.5% out of 164585"/>
          </p:cNvPr>
          <p:cNvSpPr/>
          <p:nvPr/>
        </p:nvSpPr>
        <p:spPr>
          <a:xfrm>
            <a:off x="3415469" y="2598638"/>
            <a:ext cx="244750" cy="244750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2" name="Oval 131">
            <a:hlinkClick r:id="rId3" action="ppaction://hlinksldjump" tooltip="Kundapura: 78.2% out of 177710"/>
          </p:cNvPr>
          <p:cNvSpPr/>
          <p:nvPr/>
        </p:nvSpPr>
        <p:spPr>
          <a:xfrm>
            <a:off x="3565252" y="3281313"/>
            <a:ext cx="285101" cy="285101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3" name="Oval 132">
            <a:hlinkClick r:id="rId3" action="ppaction://hlinksldjump" tooltip="Kundgol: 79.2% out of 163542"/>
          </p:cNvPr>
          <p:cNvSpPr/>
          <p:nvPr/>
        </p:nvSpPr>
        <p:spPr>
          <a:xfrm>
            <a:off x="4642193" y="2436024"/>
            <a:ext cx="253650" cy="253650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4" name="Oval 133">
            <a:hlinkClick r:id="rId3" action="ppaction://hlinksldjump" tooltip="Kunigal: 86.3% out of 165177"/>
          </p:cNvPr>
          <p:cNvSpPr/>
          <p:nvPr/>
        </p:nvSpPr>
        <p:spPr>
          <a:xfrm>
            <a:off x="5716463" y="4785324"/>
            <a:ext cx="275812" cy="275812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5" name="Oval 134">
            <a:hlinkClick r:id="rId3" action="ppaction://hlinksldjump" tooltip="Kushtagi: 73.0% out of 189247"/>
          </p:cNvPr>
          <p:cNvSpPr/>
          <p:nvPr/>
        </p:nvSpPr>
        <p:spPr>
          <a:xfrm>
            <a:off x="5769563" y="2304555"/>
            <a:ext cx="235611" cy="235611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6" name="Oval 135">
            <a:hlinkClick r:id="rId3" action="ppaction://hlinksldjump" tooltip="Lingsugur (SC): 67.5% out of 191868"/>
          </p:cNvPr>
          <p:cNvSpPr/>
          <p:nvPr/>
        </p:nvSpPr>
        <p:spPr>
          <a:xfrm>
            <a:off x="6269773" y="2150601"/>
            <a:ext cx="218861" cy="218862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7" name="Oval 136">
            <a:hlinkClick r:id="rId3" action="ppaction://hlinksldjump" tooltip="Maddur: 81.8% out of 191162"/>
          </p:cNvPr>
          <p:cNvSpPr/>
          <p:nvPr/>
        </p:nvSpPr>
        <p:spPr>
          <a:xfrm>
            <a:off x="5384881" y="4819799"/>
            <a:ext cx="309919" cy="309920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8" name="Oval 137">
            <a:hlinkClick r:id="rId3" action="ppaction://hlinksldjump" tooltip="Madhugiri: 83.5% out of 176324"/>
          </p:cNvPr>
          <p:cNvSpPr/>
          <p:nvPr/>
        </p:nvSpPr>
        <p:spPr>
          <a:xfrm>
            <a:off x="6406511" y="4262549"/>
            <a:ext cx="282808" cy="282808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9" name="Oval 138">
            <a:hlinkClick r:id="rId3" action="ppaction://hlinksldjump" tooltip="Madikeri: 78.5% out of 195912"/>
          </p:cNvPr>
          <p:cNvSpPr/>
          <p:nvPr/>
        </p:nvSpPr>
        <p:spPr>
          <a:xfrm>
            <a:off x="4017321" y="4379916"/>
            <a:ext cx="291881" cy="291881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0" name="Oval 139">
            <a:hlinkClick r:id="rId3" action="ppaction://hlinksldjump" tooltip="Magadi: 87.0% out of 195541"/>
          </p:cNvPr>
          <p:cNvSpPr/>
          <p:nvPr/>
        </p:nvSpPr>
        <p:spPr>
          <a:xfrm>
            <a:off x="5844814" y="5043225"/>
            <a:ext cx="329291" cy="329291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1" name="Oval 140">
            <a:hlinkClick r:id="rId3" action="ppaction://hlinksldjump" tooltip="Mahadevapura (SC): 69.9% out of 324525"/>
          </p:cNvPr>
          <p:cNvSpPr/>
          <p:nvPr/>
        </p:nvSpPr>
        <p:spPr>
          <a:xfrm>
            <a:off x="6838793" y="5125903"/>
            <a:ext cx="334702" cy="334702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2" name="Oval 141">
            <a:hlinkClick r:id="rId3" action="ppaction://hlinksldjump" tooltip="Mahalakshmi Layout: 67.5% out of 218963"/>
          </p:cNvPr>
          <p:cNvSpPr/>
          <p:nvPr/>
        </p:nvSpPr>
        <p:spPr>
          <a:xfrm>
            <a:off x="6598744" y="5638456"/>
            <a:ext cx="259200" cy="259201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3" name="Oval 142">
            <a:hlinkClick r:id="rId3" action="ppaction://hlinksldjump" tooltip="Malavalli (SC): 76.6% out of 225168"/>
          </p:cNvPr>
          <p:cNvSpPr/>
          <p:nvPr/>
        </p:nvSpPr>
        <p:spPr>
          <a:xfrm>
            <a:off x="5521693" y="5632355"/>
            <a:ext cx="329712" cy="329712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4" name="Oval 143">
            <a:hlinkClick r:id="rId3" action="ppaction://hlinksldjump" tooltip="Malleshwaram: 67.1% out of 161367"/>
          </p:cNvPr>
          <p:cNvSpPr/>
          <p:nvPr/>
        </p:nvSpPr>
        <p:spPr>
          <a:xfrm>
            <a:off x="6397192" y="5231085"/>
            <a:ext cx="235916" cy="235915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5" name="Oval 144">
            <a:hlinkClick r:id="rId3" action="ppaction://hlinksldjump" tooltip="Malur: 89.3% out of 160339"/>
          </p:cNvPr>
          <p:cNvSpPr/>
          <p:nvPr/>
        </p:nvSpPr>
        <p:spPr>
          <a:xfrm>
            <a:off x="7354297" y="5593042"/>
            <a:ext cx="271838" cy="271838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6" name="Oval 145">
            <a:hlinkClick r:id="rId3" action="ppaction://hlinksldjump" tooltip="Mandya: 74.5% out of 205117"/>
          </p:cNvPr>
          <p:cNvSpPr/>
          <p:nvPr/>
        </p:nvSpPr>
        <p:spPr>
          <a:xfrm>
            <a:off x="5295853" y="5413719"/>
            <a:ext cx="296885" cy="296885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7" name="Oval 146">
            <a:hlinkClick r:id="rId3" action="ppaction://hlinksldjump" tooltip="Mangalore: 76.0% out of 164305"/>
          </p:cNvPr>
          <p:cNvSpPr/>
          <p:nvPr/>
        </p:nvSpPr>
        <p:spPr>
          <a:xfrm>
            <a:off x="3131358" y="3963192"/>
            <a:ext cx="239349" cy="239349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8" name="Oval 147">
            <a:hlinkClick r:id="rId3" action="ppaction://hlinksldjump" tooltip="Mangalore City North: 73.5% out of 198366"/>
          </p:cNvPr>
          <p:cNvSpPr/>
          <p:nvPr/>
        </p:nvSpPr>
        <p:spPr>
          <a:xfrm>
            <a:off x="3379116" y="3818768"/>
            <a:ext cx="301613" cy="301613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9" name="Oval 148">
            <a:hlinkClick r:id="rId3" action="ppaction://hlinksldjump" tooltip="Mangalore City South: 66.7% out of 198382"/>
          </p:cNvPr>
          <p:cNvSpPr/>
          <p:nvPr/>
        </p:nvSpPr>
        <p:spPr>
          <a:xfrm>
            <a:off x="3236925" y="4207789"/>
            <a:ext cx="272084" cy="272084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0" name="Oval 149">
            <a:hlinkClick r:id="rId3" action="ppaction://hlinksldjump" tooltip="Manvi (ST): 63.8% out of 191167"/>
          </p:cNvPr>
          <p:cNvSpPr/>
          <p:nvPr/>
        </p:nvSpPr>
        <p:spPr>
          <a:xfrm>
            <a:off x="6844641" y="2546622"/>
            <a:ext cx="244078" cy="244078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1" name="Oval 150">
            <a:hlinkClick r:id="rId3" action="ppaction://hlinksldjump" tooltip="Maski (ST): 65.0% out of 162666"/>
          </p:cNvPr>
          <p:cNvSpPr/>
          <p:nvPr/>
        </p:nvSpPr>
        <p:spPr>
          <a:xfrm>
            <a:off x="6409355" y="2371897"/>
            <a:ext cx="193188" cy="193188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2" name="Oval 151">
            <a:hlinkClick r:id="rId3" action="ppaction://hlinksldjump" tooltip="Mayakonda (SC): 79.7% out of 169363"/>
          </p:cNvPr>
          <p:cNvSpPr/>
          <p:nvPr/>
        </p:nvSpPr>
        <p:spPr>
          <a:xfrm>
            <a:off x="5172309" y="3351478"/>
            <a:ext cx="256272" cy="256272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3" name="Oval 152">
            <a:hlinkClick r:id="rId3" action="ppaction://hlinksldjump" tooltip="Melukote: 88.3% out of 182247"/>
          </p:cNvPr>
          <p:cNvSpPr/>
          <p:nvPr/>
        </p:nvSpPr>
        <p:spPr>
          <a:xfrm>
            <a:off x="5043536" y="4771601"/>
            <a:ext cx="318636" cy="318636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4" name="Oval 153">
            <a:hlinkClick r:id="rId3" action="ppaction://hlinksldjump" tooltip="Molakalmuru (ST): 80.6% out of 203881"/>
          </p:cNvPr>
          <p:cNvSpPr/>
          <p:nvPr/>
        </p:nvSpPr>
        <p:spPr>
          <a:xfrm>
            <a:off x="6096960" y="3362098"/>
            <a:ext cx="316599" cy="316600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5" name="Oval 154">
            <a:hlinkClick r:id="rId3" action="ppaction://hlinksldjump" tooltip="Moodabidri: 77.1% out of 167136"/>
          </p:cNvPr>
          <p:cNvSpPr/>
          <p:nvPr/>
        </p:nvSpPr>
        <p:spPr>
          <a:xfrm>
            <a:off x="3709292" y="3867704"/>
            <a:ext cx="253753" cy="253753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6" name="Oval 155">
            <a:hlinkClick r:id="rId3" action="ppaction://hlinksldjump" tooltip="Muddebihal: 68.2% out of 168354"/>
          </p:cNvPr>
          <p:cNvSpPr/>
          <p:nvPr/>
        </p:nvSpPr>
        <p:spPr>
          <a:xfrm>
            <a:off x="5905557" y="1855103"/>
            <a:ext cx="220295" cy="220295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7" name="Oval 156">
            <a:hlinkClick r:id="rId3" action="ppaction://hlinksldjump" tooltip="Mudhol (SC): 78.6% out of 164335"/>
          </p:cNvPr>
          <p:cNvSpPr/>
          <p:nvPr/>
        </p:nvSpPr>
        <p:spPr>
          <a:xfrm>
            <a:off x="4997526" y="1489390"/>
            <a:ext cx="245283" cy="245284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8" name="Oval 157">
            <a:hlinkClick r:id="rId3" action="ppaction://hlinksldjump" tooltip="Mudigere (SC): 75.6% out of 145805"/>
          </p:cNvPr>
          <p:cNvSpPr/>
          <p:nvPr/>
        </p:nvSpPr>
        <p:spPr>
          <a:xfrm>
            <a:off x="4188886" y="4155302"/>
            <a:ext cx="228173" cy="228172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9" name="Oval 158">
            <a:hlinkClick r:id="rId3" action="ppaction://hlinksldjump" tooltip="Mulbagal (SC): 81.1% out of 170989"/>
          </p:cNvPr>
          <p:cNvSpPr/>
          <p:nvPr/>
        </p:nvSpPr>
        <p:spPr>
          <a:xfrm>
            <a:off x="7792755" y="5789015"/>
            <a:ext cx="260770" cy="260771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0" name="Oval 159">
            <a:hlinkClick r:id="rId3" action="ppaction://hlinksldjump" tooltip="Nagamangala: 85.8% out of 190678"/>
          </p:cNvPr>
          <p:cNvSpPr/>
          <p:nvPr/>
        </p:nvSpPr>
        <p:spPr>
          <a:xfrm>
            <a:off x="5247219" y="4500354"/>
            <a:ext cx="320486" cy="320485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1" name="Oval 160">
            <a:hlinkClick r:id="rId3" action="ppaction://hlinksldjump" tooltip="Nagthan (SC): 63.4% out of 220832"/>
          </p:cNvPr>
          <p:cNvSpPr/>
          <p:nvPr/>
        </p:nvSpPr>
        <p:spPr>
          <a:xfrm>
            <a:off x="5750964" y="1211082"/>
            <a:ext cx="244156" cy="244157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2" name="Oval 161">
            <a:hlinkClick r:id="rId3" action="ppaction://hlinksldjump" tooltip="Nanjangud (SC): 77.9% out of 181090"/>
          </p:cNvPr>
          <p:cNvSpPr/>
          <p:nvPr/>
        </p:nvSpPr>
        <p:spPr>
          <a:xfrm>
            <a:off x="4719470" y="5689505"/>
            <a:ext cx="281866" cy="281866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3" name="Oval 162">
            <a:hlinkClick r:id="rId3" action="ppaction://hlinksldjump" tooltip="Narasimharaja: 59.2% out of 195376"/>
          </p:cNvPr>
          <p:cNvSpPr/>
          <p:nvPr/>
        </p:nvSpPr>
        <p:spPr>
          <a:xfrm>
            <a:off x="6197281" y="5037892"/>
            <a:ext cx="233126" cy="233127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4" name="Oval 163">
            <a:hlinkClick r:id="rId3" action="ppaction://hlinksldjump" tooltip="Nargund: 78.0% out of 164897"/>
          </p:cNvPr>
          <p:cNvSpPr/>
          <p:nvPr/>
        </p:nvSpPr>
        <p:spPr>
          <a:xfrm>
            <a:off x="4926433" y="1943463"/>
            <a:ext cx="246733" cy="246732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5" name="Oval 164">
            <a:hlinkClick r:id="rId3" action="ppaction://hlinksldjump" tooltip="Navalgund: 75.6% out of 181593"/>
          </p:cNvPr>
          <p:cNvSpPr/>
          <p:nvPr/>
        </p:nvSpPr>
        <p:spPr>
          <a:xfrm>
            <a:off x="5028018" y="2196543"/>
            <a:ext cx="276137" cy="276138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6" name="Oval 165">
            <a:hlinkClick r:id="rId3" action="ppaction://hlinksldjump" tooltip="Nelamangala (SC): 81.7% out of 170950"/>
          </p:cNvPr>
          <p:cNvSpPr/>
          <p:nvPr/>
        </p:nvSpPr>
        <p:spPr>
          <a:xfrm>
            <a:off x="6017999" y="4785642"/>
            <a:ext cx="262822" cy="262822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7" name="Oval 166">
            <a:hlinkClick r:id="rId3" action="ppaction://hlinksldjump" tooltip="Nippani: 82.5% out of 185001"/>
          </p:cNvPr>
          <p:cNvSpPr/>
          <p:nvPr/>
        </p:nvSpPr>
        <p:spPr>
          <a:xfrm>
            <a:off x="3803441" y="906401"/>
            <a:ext cx="294784" cy="294784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8" name="Oval 167">
            <a:hlinkClick r:id="rId3" action="ppaction://hlinksldjump" tooltip="Padmanaba Nagar: 63.2% out of 202925"/>
          </p:cNvPr>
          <p:cNvSpPr/>
          <p:nvPr/>
        </p:nvSpPr>
        <p:spPr>
          <a:xfrm>
            <a:off x="6109331" y="5294067"/>
            <a:ext cx="271291" cy="271291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9" name="Oval 168">
            <a:hlinkClick r:id="rId3" action="ppaction://hlinksldjump" tooltip="Pavagada (SC): 79.5% out of 182897"/>
          </p:cNvPr>
          <p:cNvSpPr/>
          <p:nvPr/>
        </p:nvSpPr>
        <p:spPr>
          <a:xfrm>
            <a:off x="6553226" y="3979656"/>
            <a:ext cx="293408" cy="293408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0" name="Oval 169">
            <a:hlinkClick r:id="rId3" action="ppaction://hlinksldjump" tooltip="Piriyapatna: 0.0% out of 0"/>
          </p:cNvPr>
          <p:cNvSpPr/>
          <p:nvPr/>
        </p:nvSpPr>
        <p:spPr>
          <a:xfrm>
            <a:off x="4203383" y="4976721"/>
            <a:ext cx="268255" cy="268255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1" name="Oval 170">
            <a:hlinkClick r:id="rId3" action="ppaction://hlinksldjump" tooltip="Pulakeshinagar (SC): 62.0% out of 162159"/>
          </p:cNvPr>
          <p:cNvSpPr/>
          <p:nvPr/>
        </p:nvSpPr>
        <p:spPr>
          <a:xfrm>
            <a:off x="6795934" y="4663812"/>
            <a:ext cx="179483" cy="179483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2" name="Oval 171">
            <a:hlinkClick r:id="rId3" action="ppaction://hlinksldjump" tooltip="Puttur: 81.8% out of 174607"/>
          </p:cNvPr>
          <p:cNvSpPr/>
          <p:nvPr/>
        </p:nvSpPr>
        <p:spPr>
          <a:xfrm>
            <a:off x="3706885" y="4399993"/>
            <a:ext cx="282099" cy="282100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3" name="Oval 172">
            <a:hlinkClick r:id="rId3" action="ppaction://hlinksldjump" tooltip="Raibag (SC): 76.8% out of 158991"/>
          </p:cNvPr>
          <p:cNvSpPr/>
          <p:nvPr/>
        </p:nvSpPr>
        <p:spPr>
          <a:xfrm>
            <a:off x="4410502" y="1113092"/>
            <a:ext cx="221221" cy="221221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4" name="Oval 173">
            <a:hlinkClick r:id="rId3" action="ppaction://hlinksldjump" tooltip="Raichur: 56.9% out of 174409"/>
          </p:cNvPr>
          <p:cNvSpPr/>
          <p:nvPr/>
        </p:nvSpPr>
        <p:spPr>
          <a:xfrm>
            <a:off x="7339762" y="2510213"/>
            <a:ext cx="184476" cy="184476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5" name="Oval 174">
            <a:hlinkClick r:id="rId3" action="ppaction://hlinksldjump" tooltip="Raichur Rural (ST): 69.8% out of 193084"/>
          </p:cNvPr>
          <p:cNvSpPr/>
          <p:nvPr/>
        </p:nvSpPr>
        <p:spPr>
          <a:xfrm>
            <a:off x="7115821" y="2635901"/>
            <a:ext cx="239077" cy="239077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6" name="Oval 175">
            <a:hlinkClick r:id="rId3" action="ppaction://hlinksldjump" tooltip="Rajaji Nagar: 64.6% out of 166857"/>
          </p:cNvPr>
          <p:cNvSpPr/>
          <p:nvPr/>
        </p:nvSpPr>
        <p:spPr>
          <a:xfrm>
            <a:off x="6310936" y="4802694"/>
            <a:ext cx="220615" cy="220614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7" name="Oval 176">
            <a:hlinkClick r:id="rId3" action="ppaction://hlinksldjump" tooltip="Rajarajeshwarinagar: 63.2% out of 300482"/>
          </p:cNvPr>
          <p:cNvSpPr/>
          <p:nvPr/>
        </p:nvSpPr>
        <p:spPr>
          <a:xfrm>
            <a:off x="5514218" y="5152896"/>
            <a:ext cx="328979" cy="328978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8" name="Oval 177">
            <a:hlinkClick r:id="rId3" action="ppaction://hlinksldjump" tooltip="Ramanagara: 82.2% out of 181001"/>
          </p:cNvPr>
          <p:cNvSpPr/>
          <p:nvPr/>
        </p:nvSpPr>
        <p:spPr>
          <a:xfrm>
            <a:off x="6075161" y="5585408"/>
            <a:ext cx="292233" cy="292232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9" name="Oval 178">
            <a:hlinkClick r:id="rId3" action="ppaction://hlinksldjump" tooltip="Ramdurg: 77.5% out of 166572"/>
          </p:cNvPr>
          <p:cNvSpPr/>
          <p:nvPr/>
        </p:nvSpPr>
        <p:spPr>
          <a:xfrm>
            <a:off x="4807554" y="1687800"/>
            <a:ext cx="248577" cy="248578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0" name="Oval 179">
            <a:hlinkClick r:id="rId3" action="ppaction://hlinksldjump" tooltip="Ranibennur: 85.1% out of 186938"/>
          </p:cNvPr>
          <p:cNvSpPr/>
          <p:nvPr/>
        </p:nvSpPr>
        <p:spPr>
          <a:xfrm>
            <a:off x="4729331" y="3016898"/>
            <a:ext cx="287128" cy="287129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1" name="Oval 180">
            <a:hlinkClick r:id="rId3" action="ppaction://hlinksldjump" tooltip="Ron: 77.4% out of 188449"/>
          </p:cNvPr>
          <p:cNvSpPr/>
          <p:nvPr/>
        </p:nvSpPr>
        <p:spPr>
          <a:xfrm>
            <a:off x="5334474" y="2197175"/>
            <a:ext cx="272895" cy="272895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2" name="Oval 181">
            <a:hlinkClick r:id="rId3" action="ppaction://hlinksldjump" tooltip="Sagar: 78.5% out of 174976"/>
          </p:cNvPr>
          <p:cNvSpPr/>
          <p:nvPr/>
        </p:nvSpPr>
        <p:spPr>
          <a:xfrm>
            <a:off x="3849936" y="3149985"/>
            <a:ext cx="282994" cy="282993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3" name="Oval 182">
            <a:hlinkClick r:id="rId3" action="ppaction://hlinksldjump" tooltip="Sakleshpur (SC): 80.5% out of 174593"/>
          </p:cNvPr>
          <p:cNvSpPr/>
          <p:nvPr/>
        </p:nvSpPr>
        <p:spPr>
          <a:xfrm>
            <a:off x="4335744" y="4355225"/>
            <a:ext cx="288464" cy="288464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4" name="Oval 183">
            <a:hlinkClick r:id="rId3" action="ppaction://hlinksldjump" tooltip="Sandur (ST): 75.4% out of 170234"/>
          </p:cNvPr>
          <p:cNvSpPr/>
          <p:nvPr/>
        </p:nvSpPr>
        <p:spPr>
          <a:xfrm>
            <a:off x="5985886" y="3099465"/>
            <a:ext cx="242853" cy="242853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5" name="Oval 184">
            <a:hlinkClick r:id="rId3" action="ppaction://hlinksldjump" tooltip="Sarvagnanagar: 53.6% out of 262646"/>
          </p:cNvPr>
          <p:cNvSpPr/>
          <p:nvPr/>
        </p:nvSpPr>
        <p:spPr>
          <a:xfrm>
            <a:off x="6642950" y="4850035"/>
            <a:ext cx="246753" cy="246753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6" name="Oval 185">
            <a:hlinkClick r:id="rId3" action="ppaction://hlinksldjump" tooltip="Saundatti Yellamma: 81.8% out of 162763"/>
          </p:cNvPr>
          <p:cNvSpPr/>
          <p:nvPr/>
        </p:nvSpPr>
        <p:spPr>
          <a:xfrm>
            <a:off x="4644871" y="1918331"/>
            <a:ext cx="249505" cy="249506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7" name="Oval 186">
            <a:hlinkClick r:id="rId3" action="ppaction://hlinksldjump" tooltip="Sedam: 76.1% out of 178697"/>
          </p:cNvPr>
          <p:cNvSpPr/>
          <p:nvPr/>
        </p:nvSpPr>
        <p:spPr>
          <a:xfrm>
            <a:off x="7483938" y="1696964"/>
            <a:ext cx="255988" cy="255988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8" name="Oval 187">
            <a:hlinkClick r:id="rId3" action="ppaction://hlinksldjump" tooltip="Shahapur: 69.3% out of 183495"/>
          </p:cNvPr>
          <p:cNvSpPr/>
          <p:nvPr/>
        </p:nvSpPr>
        <p:spPr>
          <a:xfrm>
            <a:off x="6881835" y="1899741"/>
            <a:ext cx="231702" cy="231702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9" name="Oval 188">
            <a:hlinkClick r:id="rId3" action="ppaction://hlinksldjump" tooltip="Shanti Nagar: 62.8% out of 164902"/>
          </p:cNvPr>
          <p:cNvSpPr/>
          <p:nvPr/>
        </p:nvSpPr>
        <p:spPr>
          <a:xfrm>
            <a:off x="6641610" y="5141081"/>
            <a:ext cx="185255" cy="185255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0" name="Oval 189">
            <a:hlinkClick r:id="rId3" action="ppaction://hlinksldjump" tooltip="Shiggaon: 84.1% out of 178459"/>
          </p:cNvPr>
          <p:cNvSpPr/>
          <p:nvPr/>
        </p:nvSpPr>
        <p:spPr>
          <a:xfrm>
            <a:off x="4330331" y="2403328"/>
            <a:ext cx="281701" cy="281702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1" name="Oval 190">
            <a:hlinkClick r:id="rId3" action="ppaction://hlinksldjump" tooltip="Shikaripura: 82.9% out of 167092"/>
          </p:cNvPr>
          <p:cNvSpPr/>
          <p:nvPr/>
        </p:nvSpPr>
        <p:spPr>
          <a:xfrm>
            <a:off x="4141286" y="3036856"/>
            <a:ext cx="288212" cy="288212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2" name="Oval 191">
            <a:hlinkClick r:id="rId3" action="ppaction://hlinksldjump" tooltip="Shimoga: 68.4% out of 204172"/>
          </p:cNvPr>
          <p:cNvSpPr/>
          <p:nvPr/>
        </p:nvSpPr>
        <p:spPr>
          <a:xfrm>
            <a:off x="4398921" y="3608803"/>
            <a:ext cx="251657" cy="251657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3" name="Oval 192">
            <a:hlinkClick r:id="rId3" action="ppaction://hlinksldjump" tooltip="Shimoga Rural (SC): 78.1% out of 183499"/>
          </p:cNvPr>
          <p:cNvSpPr/>
          <p:nvPr/>
        </p:nvSpPr>
        <p:spPr>
          <a:xfrm>
            <a:off x="4208160" y="3346348"/>
            <a:ext cx="287046" cy="287046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4" name="Oval 193">
            <a:hlinkClick r:id="rId3" action="ppaction://hlinksldjump" tooltip="Shirahatti (SC): 74.1% out of 177055"/>
          </p:cNvPr>
          <p:cNvSpPr/>
          <p:nvPr/>
        </p:nvSpPr>
        <p:spPr>
          <a:xfrm>
            <a:off x="4926825" y="2478365"/>
            <a:ext cx="237238" cy="237239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5" name="Oval 194">
            <a:hlinkClick r:id="rId3" action="ppaction://hlinksldjump" tooltip="Shivajinagar: 57.3% out of 158641"/>
          </p:cNvPr>
          <p:cNvSpPr/>
          <p:nvPr/>
        </p:nvSpPr>
        <p:spPr>
          <a:xfrm>
            <a:off x="6461818" y="5015221"/>
            <a:ext cx="183698" cy="183699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6" name="Oval 195">
            <a:hlinkClick r:id="rId3" action="ppaction://hlinksldjump" tooltip="Shorapur (ST): 67.8% out of 215794"/>
          </p:cNvPr>
          <p:cNvSpPr/>
          <p:nvPr/>
        </p:nvSpPr>
        <p:spPr>
          <a:xfrm>
            <a:off x="6579549" y="1979894"/>
            <a:ext cx="292151" cy="292151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7" name="Oval 196">
            <a:hlinkClick r:id="rId3" action="ppaction://hlinksldjump" tooltip="Shravanabelagola: 85.8% out of 181633"/>
          </p:cNvPr>
          <p:cNvSpPr/>
          <p:nvPr/>
        </p:nvSpPr>
        <p:spPr>
          <a:xfrm>
            <a:off x="4924394" y="4468732"/>
            <a:ext cx="302819" cy="302820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8" name="Oval 197">
            <a:hlinkClick r:id="rId3" action="ppaction://hlinksldjump" tooltip="Shrirangapattana: 83.7% out of 188540"/>
          </p:cNvPr>
          <p:cNvSpPr/>
          <p:nvPr/>
        </p:nvSpPr>
        <p:spPr>
          <a:xfrm>
            <a:off x="5174851" y="5084115"/>
            <a:ext cx="322916" cy="322916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9" name="Oval 198">
            <a:hlinkClick r:id="rId3" action="ppaction://hlinksldjump" tooltip="Sidlaghatta: 90.2% out of 170341"/>
          </p:cNvPr>
          <p:cNvSpPr/>
          <p:nvPr/>
        </p:nvSpPr>
        <p:spPr>
          <a:xfrm>
            <a:off x="7173478" y="5024281"/>
            <a:ext cx="301803" cy="301802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0" name="Oval 199">
            <a:hlinkClick r:id="rId3" action="ppaction://hlinksldjump" tooltip="Sindagi: 71.8% out of 178810"/>
          </p:cNvPr>
          <p:cNvSpPr/>
          <p:nvPr/>
        </p:nvSpPr>
        <p:spPr>
          <a:xfrm>
            <a:off x="6204842" y="1442325"/>
            <a:ext cx="237349" cy="237349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1" name="Oval 200">
            <a:hlinkClick r:id="rId3" action="ppaction://hlinksldjump" tooltip="Sindhanur: 71.9% out of 202026"/>
          </p:cNvPr>
          <p:cNvSpPr/>
          <p:nvPr/>
        </p:nvSpPr>
        <p:spPr>
          <a:xfrm>
            <a:off x="6372792" y="2600806"/>
            <a:ext cx="258599" cy="258599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2" name="Oval 201">
            <a:hlinkClick r:id="rId3" action="ppaction://hlinksldjump" tooltip="Sira: 81.6% out of 195344"/>
          </p:cNvPr>
          <p:cNvSpPr/>
          <p:nvPr/>
        </p:nvSpPr>
        <p:spPr>
          <a:xfrm>
            <a:off x="5819811" y="3929033"/>
            <a:ext cx="308663" cy="308663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3" name="Oval 202">
            <a:hlinkClick r:id="rId3" action="ppaction://hlinksldjump" tooltip="Sirsi: 77.0% out of 170312"/>
          </p:cNvPr>
          <p:cNvSpPr/>
          <p:nvPr/>
        </p:nvSpPr>
        <p:spPr>
          <a:xfrm>
            <a:off x="3852579" y="2548353"/>
            <a:ext cx="269067" cy="269067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4" name="Oval 203">
            <a:hlinkClick r:id="rId3" action="ppaction://hlinksldjump" tooltip="Siruguppa (ST): 75.0% out of 169044"/>
          </p:cNvPr>
          <p:cNvSpPr/>
          <p:nvPr/>
        </p:nvSpPr>
        <p:spPr>
          <a:xfrm>
            <a:off x="6590671" y="2791601"/>
            <a:ext cx="262936" cy="262935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5" name="Oval 204">
            <a:hlinkClick r:id="rId3" action="ppaction://hlinksldjump" tooltip="Sorab: 83.0% out of 169975"/>
          </p:cNvPr>
          <p:cNvSpPr/>
          <p:nvPr/>
        </p:nvSpPr>
        <p:spPr>
          <a:xfrm>
            <a:off x="3900922" y="2842453"/>
            <a:ext cx="282340" cy="282340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6" name="Oval 205">
            <a:hlinkClick r:id="rId3" action="ppaction://hlinksldjump" tooltip="Sringeri: 82.9% out of 144634"/>
          </p:cNvPr>
          <p:cNvSpPr/>
          <p:nvPr/>
        </p:nvSpPr>
        <p:spPr>
          <a:xfrm>
            <a:off x="3998251" y="3839461"/>
            <a:ext cx="247219" cy="247220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7" name="Oval 206">
            <a:hlinkClick r:id="rId3" action="ppaction://hlinksldjump" tooltip="Srinivaspur: 90.5% out of 186661"/>
          </p:cNvPr>
          <p:cNvSpPr/>
          <p:nvPr/>
        </p:nvSpPr>
        <p:spPr>
          <a:xfrm>
            <a:off x="7844456" y="5224694"/>
            <a:ext cx="337645" cy="337645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8" name="Oval 207">
            <a:hlinkClick r:id="rId3" action="ppaction://hlinksldjump" tooltip="Sullia (SC): 82.8% out of 176354"/>
          </p:cNvPr>
          <p:cNvSpPr/>
          <p:nvPr/>
        </p:nvSpPr>
        <p:spPr>
          <a:xfrm>
            <a:off x="3872891" y="4663344"/>
            <a:ext cx="282915" cy="282915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9" name="Oval 208">
            <a:hlinkClick r:id="rId3" action="ppaction://hlinksldjump" tooltip="T.Narasipur (SC): 76.6% out of 176537"/>
          </p:cNvPr>
          <p:cNvSpPr/>
          <p:nvPr/>
        </p:nvSpPr>
        <p:spPr>
          <a:xfrm>
            <a:off x="5292847" y="5863472"/>
            <a:ext cx="272217" cy="272216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0" name="Oval 209">
            <a:hlinkClick r:id="rId3" action="ppaction://hlinksldjump" tooltip="Tarikere: 80.6% out of 154802"/>
          </p:cNvPr>
          <p:cNvSpPr/>
          <p:nvPr/>
        </p:nvSpPr>
        <p:spPr>
          <a:xfrm>
            <a:off x="4585992" y="3822888"/>
            <a:ext cx="251679" cy="251680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1" name="Oval 210">
            <a:hlinkClick r:id="rId3" action="ppaction://hlinksldjump" tooltip="Terdal: 79.9% out of 189716"/>
          </p:cNvPr>
          <p:cNvSpPr/>
          <p:nvPr/>
        </p:nvSpPr>
        <p:spPr>
          <a:xfrm>
            <a:off x="4757573" y="1235915"/>
            <a:ext cx="284495" cy="284495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2" name="Oval 211">
            <a:hlinkClick r:id="rId3" action="ppaction://hlinksldjump" tooltip="Tiptur: 85.0% out of 165048"/>
          </p:cNvPr>
          <p:cNvSpPr/>
          <p:nvPr/>
        </p:nvSpPr>
        <p:spPr>
          <a:xfrm>
            <a:off x="5129106" y="4227843"/>
            <a:ext cx="277595" cy="277596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3" name="Oval 212">
            <a:hlinkClick r:id="rId3" action="ppaction://hlinksldjump" tooltip="Tirthahalli: 84.5% out of 164714"/>
          </p:cNvPr>
          <p:cNvSpPr/>
          <p:nvPr/>
        </p:nvSpPr>
        <p:spPr>
          <a:xfrm>
            <a:off x="3950530" y="3525815"/>
            <a:ext cx="284098" cy="284097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4" name="Oval 213">
            <a:hlinkClick r:id="rId3" action="ppaction://hlinksldjump" tooltip="Tumkur City: 72.3% out of 191236"/>
          </p:cNvPr>
          <p:cNvSpPr/>
          <p:nvPr/>
        </p:nvSpPr>
        <p:spPr>
          <a:xfrm>
            <a:off x="5894751" y="4546717"/>
            <a:ext cx="240469" cy="240469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5" name="Oval 214">
            <a:hlinkClick r:id="rId3" action="ppaction://hlinksldjump" tooltip="Tumkur Rural: 88.0% out of 166745"/>
          </p:cNvPr>
          <p:cNvSpPr/>
          <p:nvPr/>
        </p:nvSpPr>
        <p:spPr>
          <a:xfrm>
            <a:off x="5588021" y="4513288"/>
            <a:ext cx="278017" cy="278016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6" name="Oval 215">
            <a:hlinkClick r:id="rId3" action="ppaction://hlinksldjump" tooltip="Turuvekere: 82.1% out of 170640"/>
          </p:cNvPr>
          <p:cNvSpPr/>
          <p:nvPr/>
        </p:nvSpPr>
        <p:spPr>
          <a:xfrm>
            <a:off x="5434168" y="4230079"/>
            <a:ext cx="291783" cy="291783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7" name="Oval 216">
            <a:hlinkClick r:id="rId3" action="ppaction://hlinksldjump" tooltip="Udupi: 78.8% out of 175606"/>
          </p:cNvPr>
          <p:cNvSpPr/>
          <p:nvPr/>
        </p:nvSpPr>
        <p:spPr>
          <a:xfrm>
            <a:off x="3372675" y="3521709"/>
            <a:ext cx="269300" cy="269300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8" name="Oval 217">
            <a:hlinkClick r:id="rId3" action="ppaction://hlinksldjump" tooltip="Varuna: 83.8% out of 191581"/>
          </p:cNvPr>
          <p:cNvSpPr/>
          <p:nvPr/>
        </p:nvSpPr>
        <p:spPr>
          <a:xfrm>
            <a:off x="5023724" y="5617341"/>
            <a:ext cx="327240" cy="327241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9" name="Oval 218">
            <a:hlinkClick r:id="rId3" action="ppaction://hlinksldjump" tooltip="Vijay Nagar: 62.4% out of 213344"/>
          </p:cNvPr>
          <p:cNvSpPr/>
          <p:nvPr/>
        </p:nvSpPr>
        <p:spPr>
          <a:xfrm>
            <a:off x="6628773" y="5361437"/>
            <a:ext cx="249992" cy="249993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0" name="Oval 219">
            <a:hlinkClick r:id="rId3" action="ppaction://hlinksldjump" tooltip="Vijayanagara: 76.2% out of 163641"/>
          </p:cNvPr>
          <p:cNvSpPr/>
          <p:nvPr/>
        </p:nvSpPr>
        <p:spPr>
          <a:xfrm>
            <a:off x="5891798" y="2834389"/>
            <a:ext cx="247109" cy="247110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1" name="Oval 220">
            <a:hlinkClick r:id="rId3" action="ppaction://hlinksldjump" tooltip="Virajpet: 73.3% out of 194227"/>
          </p:cNvPr>
          <p:cNvSpPr/>
          <p:nvPr/>
        </p:nvSpPr>
        <p:spPr>
          <a:xfrm>
            <a:off x="3906515" y="4975564"/>
            <a:ext cx="265967" cy="265967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2" name="Oval 221">
            <a:hlinkClick r:id="rId3" action="ppaction://hlinksldjump" tooltip="Yadgir: 65.3% out of 183537"/>
          </p:cNvPr>
          <p:cNvSpPr/>
          <p:nvPr/>
        </p:nvSpPr>
        <p:spPr>
          <a:xfrm>
            <a:off x="7205823" y="1974901"/>
            <a:ext cx="212964" cy="212964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3" name="Oval 222">
            <a:hlinkClick r:id="rId3" action="ppaction://hlinksldjump" tooltip="Yamkanamardi (ST): 78.7% out of 158300"/>
          </p:cNvPr>
          <p:cNvSpPr/>
          <p:nvPr/>
        </p:nvSpPr>
        <p:spPr>
          <a:xfrm>
            <a:off x="3882329" y="1226334"/>
            <a:ext cx="248337" cy="248337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4" name="Oval 223">
            <a:hlinkClick r:id="rId3" action="ppaction://hlinksldjump" tooltip="Yelahanka: 71.1% out of 276038"/>
          </p:cNvPr>
          <p:cNvSpPr/>
          <p:nvPr/>
        </p:nvSpPr>
        <p:spPr>
          <a:xfrm>
            <a:off x="6981795" y="4449620"/>
            <a:ext cx="337036" cy="337036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5" name="Oval 224">
            <a:hlinkClick r:id="rId3" action="ppaction://hlinksldjump" tooltip="Yelburga: 78.3% out of 174536"/>
          </p:cNvPr>
          <p:cNvSpPr/>
          <p:nvPr/>
        </p:nvSpPr>
        <p:spPr>
          <a:xfrm>
            <a:off x="5477027" y="2472959"/>
            <a:ext cx="242245" cy="242245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6" name="Oval 225">
            <a:hlinkClick r:id="rId3" action="ppaction://hlinksldjump" tooltip="Yellapur: 81.0% out of 149094"/>
          </p:cNvPr>
          <p:cNvSpPr/>
          <p:nvPr/>
        </p:nvSpPr>
        <p:spPr>
          <a:xfrm>
            <a:off x="3783702" y="2289787"/>
            <a:ext cx="238663" cy="238663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7" name="Oval 226">
            <a:hlinkClick r:id="rId3" action="ppaction://hlinksldjump" tooltip="Yeshvanthapura: 75.1% out of 308365"/>
          </p:cNvPr>
          <p:cNvSpPr/>
          <p:nvPr/>
        </p:nvSpPr>
        <p:spPr>
          <a:xfrm>
            <a:off x="6051821" y="4153510"/>
            <a:ext cx="344144" cy="344143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8" name="Oval 227"/>
          <p:cNvSpPr/>
          <p:nvPr/>
        </p:nvSpPr>
        <p:spPr>
          <a:xfrm>
            <a:off x="406400" y="4978400"/>
            <a:ext cx="203200" cy="203200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9" name="TextBox 228"/>
          <p:cNvSpPr txBox="1"/>
          <p:nvPr/>
        </p:nvSpPr>
        <p:spPr>
          <a:xfrm>
            <a:off x="762000" y="4889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dirty="0" smtClean="0"/>
              <a:t>&lt;= </a:t>
            </a:r>
            <a:r>
              <a:rPr lang="en-IN" dirty="0" smtClean="0"/>
              <a:t>100</a:t>
            </a:r>
            <a:r>
              <a:rPr lang="en-IN" dirty="0" smtClean="0"/>
              <a:t> </a:t>
            </a:r>
            <a:r>
              <a:rPr lang="en-IN" dirty="0" smtClean="0"/>
              <a:t>%</a:t>
            </a:r>
            <a:endParaRPr lang="en-IN" dirty="0"/>
          </a:p>
        </p:txBody>
      </p:sp>
      <p:sp>
        <p:nvSpPr>
          <p:cNvPr id="230" name="Oval 229"/>
          <p:cNvSpPr/>
          <p:nvPr/>
        </p:nvSpPr>
        <p:spPr>
          <a:xfrm>
            <a:off x="406400" y="5486400"/>
            <a:ext cx="203200" cy="203200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1" name="TextBox 230"/>
          <p:cNvSpPr txBox="1"/>
          <p:nvPr/>
        </p:nvSpPr>
        <p:spPr>
          <a:xfrm>
            <a:off x="762000" y="5397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dirty="0" smtClean="0"/>
              <a:t>&lt;= </a:t>
            </a:r>
            <a:r>
              <a:rPr lang="en-IN" dirty="0" smtClean="0"/>
              <a:t>50 %</a:t>
            </a:r>
            <a:endParaRPr lang="en-IN" dirty="0"/>
          </a:p>
        </p:txBody>
      </p:sp>
      <p:sp>
        <p:nvSpPr>
          <p:cNvPr id="232" name="Oval 231"/>
          <p:cNvSpPr/>
          <p:nvPr/>
        </p:nvSpPr>
        <p:spPr>
          <a:xfrm>
            <a:off x="406400" y="5994400"/>
            <a:ext cx="203200" cy="203200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3" name="TextBox 232"/>
          <p:cNvSpPr txBox="1"/>
          <p:nvPr/>
        </p:nvSpPr>
        <p:spPr>
          <a:xfrm>
            <a:off x="762000" y="5905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dirty="0" smtClean="0"/>
              <a:t>&lt;= </a:t>
            </a:r>
            <a:r>
              <a:rPr lang="en-IN" dirty="0" smtClean="0"/>
              <a:t>0.4 %</a:t>
            </a:r>
            <a:endParaRPr lang="en-IN" dirty="0"/>
          </a:p>
        </p:txBody>
      </p:sp>
      <p:sp>
        <p:nvSpPr>
          <p:cNvPr id="234" name="TextBox 233"/>
          <p:cNvSpPr txBox="1"/>
          <p:nvPr/>
        </p:nvSpPr>
        <p:spPr>
          <a:xfrm>
            <a:off x="179512" y="908720"/>
            <a:ext cx="216024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dirty="0" smtClean="0"/>
              <a:t>2008 Similarities</a:t>
            </a:r>
            <a:endParaRPr lang="en-IN" sz="1600" b="1" dirty="0" smtClean="0"/>
          </a:p>
          <a:p>
            <a:r>
              <a:rPr lang="en-IN" sz="1200" dirty="0" smtClean="0"/>
              <a:t>Almost same number of constituencies having more than 50% turnout. Southern and North Eastern regions continue to have less than 0.4% of voters.</a:t>
            </a:r>
            <a:endParaRPr lang="en-IN" sz="1200" dirty="0" smtClean="0"/>
          </a:p>
          <a:p>
            <a:endParaRPr lang="en-IN" sz="1200" dirty="0" smtClean="0"/>
          </a:p>
          <a:p>
            <a:r>
              <a:rPr lang="en-IN" sz="1600" b="1" dirty="0" smtClean="0"/>
              <a:t>High Turnout Regions</a:t>
            </a:r>
          </a:p>
          <a:p>
            <a:r>
              <a:rPr lang="en-IN" sz="1200" dirty="0" smtClean="0"/>
              <a:t>JD(S) and INC control almost equal number of constituencies with polling percentage over 50%. Also, 3 out of the 6 KJP wards, have had </a:t>
            </a:r>
            <a:r>
              <a:rPr lang="en-IN" sz="1200" dirty="0" smtClean="0"/>
              <a:t>more than 50% voters.</a:t>
            </a:r>
            <a:endParaRPr lang="en-IN" sz="1200" dirty="0" smtClean="0"/>
          </a:p>
        </p:txBody>
      </p:sp>
    </p:spTree>
    <p:extLst>
      <p:ext uri="{BB962C8B-B14F-4D97-AF65-F5344CB8AC3E}">
        <p14:creationId xmlns:p14="http://schemas.microsoft.com/office/powerpoint/2010/main" xmlns="" val="2243538687"/>
      </p:ext>
    </p:extLst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27000"/>
            <a:ext cx="8890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3200" b="1" dirty="0" smtClean="0">
                <a:solidFill>
                  <a:schemeClr val="tx1"/>
                </a:solidFill>
              </a:rPr>
              <a:t>MLA assets 2008</a:t>
            </a:r>
            <a:endParaRPr lang="en-IN" sz="3200" b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93000" y="6477000"/>
            <a:ext cx="1397000" cy="254000"/>
          </a:xfrm>
          <a:prstGeom prst="rect">
            <a:avLst/>
          </a:prstGeom>
        </p:spPr>
      </p:pic>
      <p:sp>
        <p:nvSpPr>
          <p:cNvPr id="4" name="Oval 3">
            <a:hlinkClick r:id="rId3" action="ppaction://hlinksldjump" tooltip="Afzalpur: 36427255.0"/>
          </p:cNvPr>
          <p:cNvSpPr/>
          <p:nvPr/>
        </p:nvSpPr>
        <p:spPr>
          <a:xfrm>
            <a:off x="6980329" y="1015855"/>
            <a:ext cx="87261" cy="87261"/>
          </a:xfrm>
          <a:prstGeom prst="ellipse">
            <a:avLst/>
          </a:prstGeom>
          <a:solidFill>
            <a:srgbClr val="FF61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>
            <a:hlinkClick r:id="rId3" action="ppaction://hlinksldjump" tooltip="Aland: 158807784.0"/>
          </p:cNvPr>
          <p:cNvSpPr/>
          <p:nvPr/>
        </p:nvSpPr>
        <p:spPr>
          <a:xfrm>
            <a:off x="7296623" y="760639"/>
            <a:ext cx="182197" cy="182197"/>
          </a:xfrm>
          <a:prstGeom prst="ellipse">
            <a:avLst/>
          </a:prstGeom>
          <a:solidFill>
            <a:srgbClr val="FFCB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>
            <a:hlinkClick r:id="rId3" action="ppaction://hlinksldjump" tooltip="Anekal (SC): 87960255.0"/>
          </p:cNvPr>
          <p:cNvSpPr/>
          <p:nvPr/>
        </p:nvSpPr>
        <p:spPr>
          <a:xfrm>
            <a:off x="7160569" y="5404789"/>
            <a:ext cx="135597" cy="135597"/>
          </a:xfrm>
          <a:prstGeom prst="ellipse">
            <a:avLst/>
          </a:prstGeom>
          <a:solidFill>
            <a:srgbClr val="FF97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>
            <a:hlinkClick r:id="rId3" action="ppaction://hlinksldjump" tooltip="Arabhavi: 174998714.0"/>
          </p:cNvPr>
          <p:cNvSpPr/>
          <p:nvPr/>
        </p:nvSpPr>
        <p:spPr>
          <a:xfrm>
            <a:off x="4939497" y="1017753"/>
            <a:ext cx="191259" cy="191260"/>
          </a:xfrm>
          <a:prstGeom prst="ellipse">
            <a:avLst/>
          </a:prstGeom>
          <a:solidFill>
            <a:srgbClr val="FFD5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>
            <a:hlinkClick r:id="rId3" action="ppaction://hlinksldjump" tooltip="Arakalgud: 123422257.0"/>
          </p:cNvPr>
          <p:cNvSpPr/>
          <p:nvPr/>
        </p:nvSpPr>
        <p:spPr>
          <a:xfrm>
            <a:off x="4970301" y="4384284"/>
            <a:ext cx="160621" cy="160622"/>
          </a:xfrm>
          <a:prstGeom prst="ellipse">
            <a:avLst/>
          </a:prstGeom>
          <a:solidFill>
            <a:srgbClr val="FFB3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>
            <a:hlinkClick r:id="rId3" action="ppaction://hlinksldjump" tooltip="Arsikere: 23822719.0"/>
          </p:cNvPr>
          <p:cNvSpPr/>
          <p:nvPr/>
        </p:nvSpPr>
        <p:spPr>
          <a:xfrm>
            <a:off x="5945034" y="3553217"/>
            <a:ext cx="70567" cy="70567"/>
          </a:xfrm>
          <a:prstGeom prst="ellipse">
            <a:avLst/>
          </a:prstGeom>
          <a:solidFill>
            <a:srgbClr val="FF4E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Oval 9">
            <a:hlinkClick r:id="rId3" action="ppaction://hlinksldjump" tooltip="Athani: 53864875.0"/>
          </p:cNvPr>
          <p:cNvSpPr/>
          <p:nvPr/>
        </p:nvSpPr>
        <p:spPr>
          <a:xfrm>
            <a:off x="5321264" y="830065"/>
            <a:ext cx="106110" cy="106111"/>
          </a:xfrm>
          <a:prstGeom prst="ellipse">
            <a:avLst/>
          </a:prstGeom>
          <a:solidFill>
            <a:srgbClr val="FF76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Oval 10">
            <a:hlinkClick r:id="rId3" action="ppaction://hlinksldjump" tooltip="Aurad (SC): 31702727.0"/>
          </p:cNvPr>
          <p:cNvSpPr/>
          <p:nvPr/>
        </p:nvSpPr>
        <p:spPr>
          <a:xfrm>
            <a:off x="8598399" y="619229"/>
            <a:ext cx="81406" cy="81405"/>
          </a:xfrm>
          <a:prstGeom prst="ellipse">
            <a:avLst/>
          </a:prstGeom>
          <a:solidFill>
            <a:srgbClr val="FF5A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Oval 11">
            <a:hlinkClick r:id="rId3" action="ppaction://hlinksldjump" tooltip="B.T.M. Layout: 1014620094.0"/>
          </p:cNvPr>
          <p:cNvSpPr/>
          <p:nvPr/>
        </p:nvSpPr>
        <p:spPr>
          <a:xfrm>
            <a:off x="6773173" y="5790410"/>
            <a:ext cx="460530" cy="460530"/>
          </a:xfrm>
          <a:prstGeom prst="ellipse">
            <a:avLst/>
          </a:prstGeom>
          <a:solidFill>
            <a:srgbClr val="00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Oval 12">
            <a:hlinkClick r:id="rId3" action="ppaction://hlinksldjump" tooltip="Babaleshwar: 408818694.0"/>
          </p:cNvPr>
          <p:cNvSpPr/>
          <p:nvPr/>
        </p:nvSpPr>
        <p:spPr>
          <a:xfrm>
            <a:off x="5792744" y="987438"/>
            <a:ext cx="292328" cy="292328"/>
          </a:xfrm>
          <a:prstGeom prst="ellipse">
            <a:avLst/>
          </a:prstGeom>
          <a:solidFill>
            <a:srgbClr val="B7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Oval 13">
            <a:hlinkClick r:id="rId3" action="ppaction://hlinksldjump" tooltip="Badami: 34179110.0"/>
          </p:cNvPr>
          <p:cNvSpPr/>
          <p:nvPr/>
        </p:nvSpPr>
        <p:spPr>
          <a:xfrm>
            <a:off x="5777345" y="1766234"/>
            <a:ext cx="84525" cy="84525"/>
          </a:xfrm>
          <a:prstGeom prst="ellipse">
            <a:avLst/>
          </a:prstGeom>
          <a:solidFill>
            <a:srgbClr val="FF5E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Oval 14">
            <a:hlinkClick r:id="rId3" action="ppaction://hlinksldjump" tooltip="Bagalkot: 38732525.0"/>
          </p:cNvPr>
          <p:cNvSpPr/>
          <p:nvPr/>
        </p:nvSpPr>
        <p:spPr>
          <a:xfrm>
            <a:off x="5889993" y="1584203"/>
            <a:ext cx="89980" cy="89980"/>
          </a:xfrm>
          <a:prstGeom prst="ellipse">
            <a:avLst/>
          </a:prstGeom>
          <a:solidFill>
            <a:srgbClr val="FF64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Oval 15">
            <a:hlinkClick r:id="rId3" action="ppaction://hlinksldjump" tooltip="Bagepalli: 32464770.0"/>
          </p:cNvPr>
          <p:cNvSpPr/>
          <p:nvPr/>
        </p:nvSpPr>
        <p:spPr>
          <a:xfrm>
            <a:off x="7685292" y="4545469"/>
            <a:ext cx="82378" cy="82379"/>
          </a:xfrm>
          <a:prstGeom prst="ellipse">
            <a:avLst/>
          </a:prstGeom>
          <a:solidFill>
            <a:srgbClr val="FF5B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Oval 16">
            <a:hlinkClick r:id="rId3" action="ppaction://hlinksldjump" tooltip="Bailhongal: 55322796.0"/>
          </p:cNvPr>
          <p:cNvSpPr/>
          <p:nvPr/>
        </p:nvSpPr>
        <p:spPr>
          <a:xfrm>
            <a:off x="4818286" y="1477535"/>
            <a:ext cx="107537" cy="107537"/>
          </a:xfrm>
          <a:prstGeom prst="ellipse">
            <a:avLst/>
          </a:prstGeom>
          <a:solidFill>
            <a:srgbClr val="FF77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Oval 17">
            <a:hlinkClick r:id="rId3" action="ppaction://hlinksldjump" tooltip="Bangalore South: 234556639.0"/>
          </p:cNvPr>
          <p:cNvSpPr/>
          <p:nvPr/>
        </p:nvSpPr>
        <p:spPr>
          <a:xfrm>
            <a:off x="6905792" y="5399658"/>
            <a:ext cx="221427" cy="221427"/>
          </a:xfrm>
          <a:prstGeom prst="ellipse">
            <a:avLst/>
          </a:prstGeom>
          <a:solidFill>
            <a:srgbClr val="FFF6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Oval 18">
            <a:hlinkClick r:id="rId3" action="ppaction://hlinksldjump" tooltip="Bangarpet (SC): 10922200.0"/>
          </p:cNvPr>
          <p:cNvSpPr/>
          <p:nvPr/>
        </p:nvSpPr>
        <p:spPr>
          <a:xfrm>
            <a:off x="7857315" y="5402350"/>
            <a:ext cx="47782" cy="47782"/>
          </a:xfrm>
          <a:prstGeom prst="ellipse">
            <a:avLst/>
          </a:prstGeom>
          <a:solidFill>
            <a:srgbClr val="FF35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Oval 19">
            <a:hlinkClick r:id="rId3" action="ppaction://hlinksldjump" tooltip="Bantval: 177439662.0"/>
          </p:cNvPr>
          <p:cNvSpPr/>
          <p:nvPr/>
        </p:nvSpPr>
        <p:spPr>
          <a:xfrm>
            <a:off x="4000731" y="3886824"/>
            <a:ext cx="192589" cy="192589"/>
          </a:xfrm>
          <a:prstGeom prst="ellipse">
            <a:avLst/>
          </a:prstGeom>
          <a:solidFill>
            <a:srgbClr val="FFD6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Oval 20">
            <a:hlinkClick r:id="rId3" action="ppaction://hlinksldjump" tooltip="Basavakalyan: 80343481.0"/>
          </p:cNvPr>
          <p:cNvSpPr/>
          <p:nvPr/>
        </p:nvSpPr>
        <p:spPr>
          <a:xfrm>
            <a:off x="7882768" y="709605"/>
            <a:ext cx="129593" cy="129593"/>
          </a:xfrm>
          <a:prstGeom prst="ellipse">
            <a:avLst/>
          </a:prstGeom>
          <a:solidFill>
            <a:srgbClr val="FF90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Oval 21">
            <a:hlinkClick r:id="rId3" action="ppaction://hlinksldjump" tooltip="Basavana Bagevadi: 57800256.0"/>
          </p:cNvPr>
          <p:cNvSpPr/>
          <p:nvPr/>
        </p:nvSpPr>
        <p:spPr>
          <a:xfrm>
            <a:off x="6313255" y="1353309"/>
            <a:ext cx="109918" cy="109918"/>
          </a:xfrm>
          <a:prstGeom prst="ellipse">
            <a:avLst/>
          </a:prstGeom>
          <a:solidFill>
            <a:srgbClr val="FF7A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Oval 22">
            <a:hlinkClick r:id="rId3" action="ppaction://hlinksldjump" tooltip="Basavanagudi: 84074798.0"/>
          </p:cNvPr>
          <p:cNvSpPr/>
          <p:nvPr/>
        </p:nvSpPr>
        <p:spPr>
          <a:xfrm>
            <a:off x="6876795" y="5638365"/>
            <a:ext cx="132568" cy="132568"/>
          </a:xfrm>
          <a:prstGeom prst="ellipse">
            <a:avLst/>
          </a:prstGeom>
          <a:solidFill>
            <a:srgbClr val="FF93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Oval 23">
            <a:hlinkClick r:id="rId3" action="ppaction://hlinksldjump" tooltip="Belgaum Dakshin: 145176833.0"/>
          </p:cNvPr>
          <p:cNvSpPr/>
          <p:nvPr/>
        </p:nvSpPr>
        <p:spPr>
          <a:xfrm>
            <a:off x="4224518" y="1409215"/>
            <a:ext cx="174203" cy="174203"/>
          </a:xfrm>
          <a:prstGeom prst="ellipse">
            <a:avLst/>
          </a:prstGeom>
          <a:solidFill>
            <a:srgbClr val="FFC2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Oval 24">
            <a:hlinkClick r:id="rId3" action="ppaction://hlinksldjump" tooltip="Belgaum Rural: 103419033.0"/>
          </p:cNvPr>
          <p:cNvSpPr/>
          <p:nvPr/>
        </p:nvSpPr>
        <p:spPr>
          <a:xfrm>
            <a:off x="4353422" y="1255605"/>
            <a:ext cx="147030" cy="147030"/>
          </a:xfrm>
          <a:prstGeom prst="ellipse">
            <a:avLst/>
          </a:prstGeom>
          <a:solidFill>
            <a:srgbClr val="FFA4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Oval 25">
            <a:hlinkClick r:id="rId3" action="ppaction://hlinksldjump" tooltip="Belgaum Uttar: 14658080.0"/>
          </p:cNvPr>
          <p:cNvSpPr/>
          <p:nvPr/>
        </p:nvSpPr>
        <p:spPr>
          <a:xfrm>
            <a:off x="4538878" y="1244990"/>
            <a:ext cx="55354" cy="55353"/>
          </a:xfrm>
          <a:prstGeom prst="ellipse">
            <a:avLst/>
          </a:prstGeom>
          <a:solidFill>
            <a:srgbClr val="FF3D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Oval 26">
            <a:hlinkClick r:id="rId3" action="ppaction://hlinksldjump" tooltip="Bellary (ST): 192596627.0"/>
          </p:cNvPr>
          <p:cNvSpPr/>
          <p:nvPr/>
        </p:nvSpPr>
        <p:spPr>
          <a:xfrm>
            <a:off x="7275846" y="2802738"/>
            <a:ext cx="200646" cy="200646"/>
          </a:xfrm>
          <a:prstGeom prst="ellipse">
            <a:avLst/>
          </a:prstGeom>
          <a:solidFill>
            <a:srgbClr val="FFD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Oval 27">
            <a:hlinkClick r:id="rId3" action="ppaction://hlinksldjump" tooltip="Bellary City: 3172310497.0"/>
          </p:cNvPr>
          <p:cNvSpPr/>
          <p:nvPr/>
        </p:nvSpPr>
        <p:spPr>
          <a:xfrm>
            <a:off x="6551020" y="2787741"/>
            <a:ext cx="814317" cy="814318"/>
          </a:xfrm>
          <a:prstGeom prst="ellipse">
            <a:avLst/>
          </a:prstGeom>
          <a:solidFill>
            <a:srgbClr val="00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Oval 28">
            <a:hlinkClick r:id="rId3" action="ppaction://hlinksldjump" tooltip="Belthangady: 16741827.0"/>
          </p:cNvPr>
          <p:cNvSpPr/>
          <p:nvPr/>
        </p:nvSpPr>
        <p:spPr>
          <a:xfrm>
            <a:off x="4372015" y="3954142"/>
            <a:ext cx="59157" cy="59157"/>
          </a:xfrm>
          <a:prstGeom prst="ellipse">
            <a:avLst/>
          </a:prstGeom>
          <a:solidFill>
            <a:srgbClr val="FF41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Oval 29">
            <a:hlinkClick r:id="rId3" action="ppaction://hlinksldjump" tooltip="Belur: 82281963.0"/>
          </p:cNvPr>
          <p:cNvSpPr/>
          <p:nvPr/>
        </p:nvSpPr>
        <p:spPr>
          <a:xfrm>
            <a:off x="4942561" y="4059520"/>
            <a:ext cx="131147" cy="131147"/>
          </a:xfrm>
          <a:prstGeom prst="ellipse">
            <a:avLst/>
          </a:prstGeom>
          <a:solidFill>
            <a:srgbClr val="FF92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Oval 30">
            <a:hlinkClick r:id="rId3" action="ppaction://hlinksldjump" tooltip="Bhadravati: 96005798.0"/>
          </p:cNvPr>
          <p:cNvSpPr/>
          <p:nvPr/>
        </p:nvSpPr>
        <p:spPr>
          <a:xfrm>
            <a:off x="5089956" y="3416720"/>
            <a:ext cx="141662" cy="141663"/>
          </a:xfrm>
          <a:prstGeom prst="ellipse">
            <a:avLst/>
          </a:prstGeom>
          <a:solidFill>
            <a:srgbClr val="FF9E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Oval 31">
            <a:hlinkClick r:id="rId3" action="ppaction://hlinksldjump" tooltip="Bhalki: 54313975.0"/>
          </p:cNvPr>
          <p:cNvSpPr/>
          <p:nvPr/>
        </p:nvSpPr>
        <p:spPr>
          <a:xfrm>
            <a:off x="8263948" y="691145"/>
            <a:ext cx="106552" cy="106552"/>
          </a:xfrm>
          <a:prstGeom prst="ellipse">
            <a:avLst/>
          </a:prstGeom>
          <a:solidFill>
            <a:srgbClr val="FF76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Oval 32">
            <a:hlinkClick r:id="rId3" action="ppaction://hlinksldjump" tooltip="Bhatkal: 135223745.0"/>
          </p:cNvPr>
          <p:cNvSpPr/>
          <p:nvPr/>
        </p:nvSpPr>
        <p:spPr>
          <a:xfrm>
            <a:off x="3832218" y="2729072"/>
            <a:ext cx="168125" cy="168125"/>
          </a:xfrm>
          <a:prstGeom prst="ellipse">
            <a:avLst/>
          </a:prstGeom>
          <a:solidFill>
            <a:srgbClr val="FFBB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" name="Oval 33">
            <a:hlinkClick r:id="rId3" action="ppaction://hlinksldjump" tooltip="Bidar: 41069735.0"/>
          </p:cNvPr>
          <p:cNvSpPr/>
          <p:nvPr/>
        </p:nvSpPr>
        <p:spPr>
          <a:xfrm>
            <a:off x="8627253" y="943504"/>
            <a:ext cx="92655" cy="92655"/>
          </a:xfrm>
          <a:prstGeom prst="ellipse">
            <a:avLst/>
          </a:prstGeom>
          <a:solidFill>
            <a:srgbClr val="FF67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Oval 34">
            <a:hlinkClick r:id="rId3" action="ppaction://hlinksldjump" tooltip="Bidar South: 69557707.0"/>
          </p:cNvPr>
          <p:cNvSpPr/>
          <p:nvPr/>
        </p:nvSpPr>
        <p:spPr>
          <a:xfrm>
            <a:off x="8450236" y="1138652"/>
            <a:ext cx="120581" cy="120581"/>
          </a:xfrm>
          <a:prstGeom prst="ellipse">
            <a:avLst/>
          </a:prstGeom>
          <a:solidFill>
            <a:srgbClr val="FF86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" name="Oval 35">
            <a:hlinkClick r:id="rId3" action="ppaction://hlinksldjump" tooltip="Bijapur City: 11915929.0"/>
          </p:cNvPr>
          <p:cNvSpPr/>
          <p:nvPr/>
        </p:nvSpPr>
        <p:spPr>
          <a:xfrm>
            <a:off x="6124451" y="1059803"/>
            <a:ext cx="49908" cy="49908"/>
          </a:xfrm>
          <a:prstGeom prst="ellipse">
            <a:avLst/>
          </a:prstGeom>
          <a:solidFill>
            <a:srgbClr val="FF37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Oval 36">
            <a:hlinkClick r:id="rId3" action="ppaction://hlinksldjump" tooltip="Bilgi: 277719899.0"/>
          </p:cNvPr>
          <p:cNvSpPr/>
          <p:nvPr/>
        </p:nvSpPr>
        <p:spPr>
          <a:xfrm>
            <a:off x="5766807" y="1306394"/>
            <a:ext cx="240940" cy="240940"/>
          </a:xfrm>
          <a:prstGeom prst="ellipse">
            <a:avLst/>
          </a:prstGeom>
          <a:solidFill>
            <a:srgbClr val="F1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8" name="Oval 37">
            <a:hlinkClick r:id="rId3" action="ppaction://hlinksldjump" tooltip="Bommanahalli: 295210986.0"/>
          </p:cNvPr>
          <p:cNvSpPr/>
          <p:nvPr/>
        </p:nvSpPr>
        <p:spPr>
          <a:xfrm>
            <a:off x="7068141" y="5573863"/>
            <a:ext cx="248412" cy="248412"/>
          </a:xfrm>
          <a:prstGeom prst="ellipse">
            <a:avLst/>
          </a:prstGeom>
          <a:solidFill>
            <a:srgbClr val="E8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Oval 38">
            <a:hlinkClick r:id="rId3" action="ppaction://hlinksldjump" tooltip="Byadgi: 96040942.0"/>
          </p:cNvPr>
          <p:cNvSpPr/>
          <p:nvPr/>
        </p:nvSpPr>
        <p:spPr>
          <a:xfrm>
            <a:off x="5127933" y="2674736"/>
            <a:ext cx="141688" cy="141688"/>
          </a:xfrm>
          <a:prstGeom prst="ellipse">
            <a:avLst/>
          </a:prstGeom>
          <a:solidFill>
            <a:srgbClr val="FF9E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0" name="Oval 39">
            <a:hlinkClick r:id="rId3" action="ppaction://hlinksldjump" tooltip="Byatarayanapura: 106753998.0"/>
          </p:cNvPr>
          <p:cNvSpPr/>
          <p:nvPr/>
        </p:nvSpPr>
        <p:spPr>
          <a:xfrm>
            <a:off x="7534223" y="4860909"/>
            <a:ext cx="149382" cy="149382"/>
          </a:xfrm>
          <a:prstGeom prst="ellipse">
            <a:avLst/>
          </a:prstGeom>
          <a:solidFill>
            <a:srgbClr val="FFA6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1" name="Oval 40">
            <a:hlinkClick r:id="rId3" action="ppaction://hlinksldjump" tooltip="Byndoor: 139851828.0"/>
          </p:cNvPr>
          <p:cNvSpPr/>
          <p:nvPr/>
        </p:nvSpPr>
        <p:spPr>
          <a:xfrm>
            <a:off x="3913683" y="2921942"/>
            <a:ext cx="170978" cy="170978"/>
          </a:xfrm>
          <a:prstGeom prst="ellipse">
            <a:avLst/>
          </a:prstGeom>
          <a:solidFill>
            <a:srgbClr val="FFBE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2" name="Oval 41">
            <a:hlinkClick r:id="rId3" action="ppaction://hlinksldjump" tooltip="C.V. Raman Nagar (SC): 16373475.0"/>
          </p:cNvPr>
          <p:cNvSpPr/>
          <p:nvPr/>
        </p:nvSpPr>
        <p:spPr>
          <a:xfrm>
            <a:off x="7252243" y="5187526"/>
            <a:ext cx="58502" cy="58502"/>
          </a:xfrm>
          <a:prstGeom prst="ellipse">
            <a:avLst/>
          </a:prstGeom>
          <a:solidFill>
            <a:srgbClr val="FF41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" name="Oval 42">
            <a:hlinkClick r:id="rId3" action="ppaction://hlinksldjump" tooltip="Challakere (ST): 55277844.0"/>
          </p:cNvPr>
          <p:cNvSpPr/>
          <p:nvPr/>
        </p:nvSpPr>
        <p:spPr>
          <a:xfrm>
            <a:off x="6388397" y="3517945"/>
            <a:ext cx="107494" cy="107493"/>
          </a:xfrm>
          <a:prstGeom prst="ellipse">
            <a:avLst/>
          </a:prstGeom>
          <a:solidFill>
            <a:srgbClr val="FF77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4" name="Oval 43">
            <a:hlinkClick r:id="rId3" action="ppaction://hlinksldjump" tooltip="Chamaraja: 145201089.0"/>
          </p:cNvPr>
          <p:cNvSpPr/>
          <p:nvPr/>
        </p:nvSpPr>
        <p:spPr>
          <a:xfrm>
            <a:off x="5488696" y="5256270"/>
            <a:ext cx="174217" cy="174218"/>
          </a:xfrm>
          <a:prstGeom prst="ellipse">
            <a:avLst/>
          </a:prstGeom>
          <a:solidFill>
            <a:srgbClr val="FFC2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5" name="Oval 44">
            <a:hlinkClick r:id="rId3" action="ppaction://hlinksldjump" tooltip="Chamarajanagar: 61192516.0"/>
          </p:cNvPr>
          <p:cNvSpPr/>
          <p:nvPr/>
        </p:nvSpPr>
        <p:spPr>
          <a:xfrm>
            <a:off x="5921923" y="5644646"/>
            <a:ext cx="113099" cy="113098"/>
          </a:xfrm>
          <a:prstGeom prst="ellipse">
            <a:avLst/>
          </a:prstGeom>
          <a:solidFill>
            <a:srgbClr val="FF7E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" name="Oval 45">
            <a:hlinkClick r:id="rId3" action="ppaction://hlinksldjump" tooltip="Chamrajpet: 38642487.0"/>
          </p:cNvPr>
          <p:cNvSpPr/>
          <p:nvPr/>
        </p:nvSpPr>
        <p:spPr>
          <a:xfrm>
            <a:off x="7265148" y="5292830"/>
            <a:ext cx="89875" cy="89876"/>
          </a:xfrm>
          <a:prstGeom prst="ellipse">
            <a:avLst/>
          </a:prstGeom>
          <a:solidFill>
            <a:srgbClr val="FF64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7" name="Oval 46">
            <a:hlinkClick r:id="rId3" action="ppaction://hlinksldjump" tooltip="Chamundeshwari: 145790162.0"/>
          </p:cNvPr>
          <p:cNvSpPr/>
          <p:nvPr/>
        </p:nvSpPr>
        <p:spPr>
          <a:xfrm>
            <a:off x="5526799" y="5046261"/>
            <a:ext cx="174571" cy="174570"/>
          </a:xfrm>
          <a:prstGeom prst="ellipse">
            <a:avLst/>
          </a:prstGeom>
          <a:solidFill>
            <a:srgbClr val="FFC2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Oval 47">
            <a:hlinkClick r:id="rId3" action="ppaction://hlinksldjump" tooltip="Channagiri: 147976554.0"/>
          </p:cNvPr>
          <p:cNvSpPr/>
          <p:nvPr/>
        </p:nvSpPr>
        <p:spPr>
          <a:xfrm>
            <a:off x="5423572" y="3404666"/>
            <a:ext cx="175874" cy="175875"/>
          </a:xfrm>
          <a:prstGeom prst="ellipse">
            <a:avLst/>
          </a:prstGeom>
          <a:solidFill>
            <a:srgbClr val="FFC4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9" name="Oval 48">
            <a:hlinkClick r:id="rId3" action="ppaction://hlinksldjump" tooltip="Channapatna: 219799119.0"/>
          </p:cNvPr>
          <p:cNvSpPr/>
          <p:nvPr/>
        </p:nvSpPr>
        <p:spPr>
          <a:xfrm>
            <a:off x="5981048" y="5342713"/>
            <a:ext cx="214347" cy="214348"/>
          </a:xfrm>
          <a:prstGeom prst="ellipse">
            <a:avLst/>
          </a:prstGeom>
          <a:solidFill>
            <a:srgbClr val="FFE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0" name="Oval 49">
            <a:hlinkClick r:id="rId3" action="ppaction://hlinksldjump" tooltip="Chickpet: 740443585.0"/>
          </p:cNvPr>
          <p:cNvSpPr/>
          <p:nvPr/>
        </p:nvSpPr>
        <p:spPr>
          <a:xfrm>
            <a:off x="7241839" y="5736868"/>
            <a:ext cx="393417" cy="393416"/>
          </a:xfrm>
          <a:prstGeom prst="ellipse">
            <a:avLst/>
          </a:prstGeom>
          <a:solidFill>
            <a:srgbClr val="47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Oval 50">
            <a:hlinkClick r:id="rId3" action="ppaction://hlinksldjump" tooltip="Chikkaballapur: 128385043.0"/>
          </p:cNvPr>
          <p:cNvSpPr/>
          <p:nvPr/>
        </p:nvSpPr>
        <p:spPr>
          <a:xfrm>
            <a:off x="7596970" y="4668155"/>
            <a:ext cx="163818" cy="163818"/>
          </a:xfrm>
          <a:prstGeom prst="ellipse">
            <a:avLst/>
          </a:prstGeom>
          <a:solidFill>
            <a:srgbClr val="FFB6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2" name="Oval 51">
            <a:hlinkClick r:id="rId3" action="ppaction://hlinksldjump" tooltip="Chikkodi-Sadalga: 75655781.0"/>
          </p:cNvPr>
          <p:cNvSpPr/>
          <p:nvPr/>
        </p:nvSpPr>
        <p:spPr>
          <a:xfrm>
            <a:off x="4692667" y="850499"/>
            <a:ext cx="125756" cy="125756"/>
          </a:xfrm>
          <a:prstGeom prst="ellipse">
            <a:avLst/>
          </a:prstGeom>
          <a:solidFill>
            <a:srgbClr val="FF8C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Oval 52">
            <a:hlinkClick r:id="rId3" action="ppaction://hlinksldjump" tooltip="Chikmagalur: 146802626.0"/>
          </p:cNvPr>
          <p:cNvSpPr/>
          <p:nvPr/>
        </p:nvSpPr>
        <p:spPr>
          <a:xfrm>
            <a:off x="4944875" y="3841939"/>
            <a:ext cx="175175" cy="175175"/>
          </a:xfrm>
          <a:prstGeom prst="ellipse">
            <a:avLst/>
          </a:prstGeom>
          <a:solidFill>
            <a:srgbClr val="FFC3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4" name="Oval 53">
            <a:hlinkClick r:id="rId3" action="ppaction://hlinksldjump" tooltip="Chiknayakanhalli: 17119294.0"/>
          </p:cNvPr>
          <p:cNvSpPr/>
          <p:nvPr/>
        </p:nvSpPr>
        <p:spPr>
          <a:xfrm>
            <a:off x="6299021" y="4385847"/>
            <a:ext cx="59820" cy="59820"/>
          </a:xfrm>
          <a:prstGeom prst="ellipse">
            <a:avLst/>
          </a:prstGeom>
          <a:solidFill>
            <a:srgbClr val="FF42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5" name="Oval 54">
            <a:hlinkClick r:id="rId3" action="ppaction://hlinksldjump" tooltip="Chincholi (SC): 73772827.0"/>
          </p:cNvPr>
          <p:cNvSpPr/>
          <p:nvPr/>
        </p:nvSpPr>
        <p:spPr>
          <a:xfrm>
            <a:off x="8339182" y="1266720"/>
            <a:ext cx="124181" cy="124181"/>
          </a:xfrm>
          <a:prstGeom prst="ellipse">
            <a:avLst/>
          </a:prstGeom>
          <a:solidFill>
            <a:srgbClr val="FF8A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6" name="Oval 55">
            <a:hlinkClick r:id="rId3" action="ppaction://hlinksldjump" tooltip="Chintamani: 74152788.0"/>
          </p:cNvPr>
          <p:cNvSpPr/>
          <p:nvPr/>
        </p:nvSpPr>
        <p:spPr>
          <a:xfrm>
            <a:off x="7871878" y="4909176"/>
            <a:ext cx="124501" cy="124500"/>
          </a:xfrm>
          <a:prstGeom prst="ellipse">
            <a:avLst/>
          </a:prstGeom>
          <a:solidFill>
            <a:srgbClr val="FF8A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7" name="Oval 56">
            <a:hlinkClick r:id="rId3" action="ppaction://hlinksldjump" tooltip="Chitradurga: 162514128.0"/>
          </p:cNvPr>
          <p:cNvSpPr/>
          <p:nvPr/>
        </p:nvSpPr>
        <p:spPr>
          <a:xfrm>
            <a:off x="6045156" y="3422068"/>
            <a:ext cx="184311" cy="184311"/>
          </a:xfrm>
          <a:prstGeom prst="ellipse">
            <a:avLst/>
          </a:prstGeom>
          <a:solidFill>
            <a:srgbClr val="FFCD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8" name="Oval 57">
            <a:hlinkClick r:id="rId3" action="ppaction://hlinksldjump" tooltip="Chittapur: 70876401.0"/>
          </p:cNvPr>
          <p:cNvSpPr/>
          <p:nvPr/>
        </p:nvSpPr>
        <p:spPr>
          <a:xfrm>
            <a:off x="7818300" y="1401044"/>
            <a:ext cx="121718" cy="121718"/>
          </a:xfrm>
          <a:prstGeom prst="ellipse">
            <a:avLst/>
          </a:prstGeom>
          <a:solidFill>
            <a:srgbClr val="FF87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9" name="Oval 58">
            <a:hlinkClick r:id="rId3" action="ppaction://hlinksldjump" tooltip="Dasarahalli: 321035688.0"/>
          </p:cNvPr>
          <p:cNvSpPr/>
          <p:nvPr/>
        </p:nvSpPr>
        <p:spPr>
          <a:xfrm>
            <a:off x="6970497" y="4403912"/>
            <a:ext cx="259049" cy="259050"/>
          </a:xfrm>
          <a:prstGeom prst="ellipse">
            <a:avLst/>
          </a:prstGeom>
          <a:solidFill>
            <a:srgbClr val="DD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0" name="Oval 59">
            <a:hlinkClick r:id="rId3" action="ppaction://hlinksldjump" tooltip="Davanagere North: 28169621.0"/>
          </p:cNvPr>
          <p:cNvSpPr/>
          <p:nvPr/>
        </p:nvSpPr>
        <p:spPr>
          <a:xfrm>
            <a:off x="5633010" y="3033437"/>
            <a:ext cx="76736" cy="76735"/>
          </a:xfrm>
          <a:prstGeom prst="ellipse">
            <a:avLst/>
          </a:prstGeom>
          <a:solidFill>
            <a:srgbClr val="FF55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1" name="Oval 60">
            <a:hlinkClick r:id="rId3" action="ppaction://hlinksldjump" tooltip="Davanagere South: 476211889.0"/>
          </p:cNvPr>
          <p:cNvSpPr/>
          <p:nvPr/>
        </p:nvSpPr>
        <p:spPr>
          <a:xfrm>
            <a:off x="5327223" y="3057284"/>
            <a:ext cx="315505" cy="315505"/>
          </a:xfrm>
          <a:prstGeom prst="ellipse">
            <a:avLst/>
          </a:prstGeom>
          <a:solidFill>
            <a:srgbClr val="9E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2" name="Oval 61">
            <a:hlinkClick r:id="rId3" action="ppaction://hlinksldjump" tooltip="Devadurga (ST): 45442775.0"/>
          </p:cNvPr>
          <p:cNvSpPr/>
          <p:nvPr/>
        </p:nvSpPr>
        <p:spPr>
          <a:xfrm>
            <a:off x="7429405" y="1921434"/>
            <a:ext cx="97463" cy="97463"/>
          </a:xfrm>
          <a:prstGeom prst="ellipse">
            <a:avLst/>
          </a:prstGeom>
          <a:solidFill>
            <a:srgbClr val="FF6C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3" name="Oval 62">
            <a:hlinkClick r:id="rId3" action="ppaction://hlinksldjump" tooltip="Devanahalli (SC): 91201750.0"/>
          </p:cNvPr>
          <p:cNvSpPr/>
          <p:nvPr/>
        </p:nvSpPr>
        <p:spPr>
          <a:xfrm>
            <a:off x="7419177" y="4725007"/>
            <a:ext cx="138073" cy="138073"/>
          </a:xfrm>
          <a:prstGeom prst="ellipse">
            <a:avLst/>
          </a:prstGeom>
          <a:solidFill>
            <a:srgbClr val="FF9A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4" name="Oval 63">
            <a:hlinkClick r:id="rId3" action="ppaction://hlinksldjump" tooltip="Devar Hippargi: 214813471.0"/>
          </p:cNvPr>
          <p:cNvSpPr/>
          <p:nvPr/>
        </p:nvSpPr>
        <p:spPr>
          <a:xfrm>
            <a:off x="6448332" y="1141129"/>
            <a:ext cx="211903" cy="211903"/>
          </a:xfrm>
          <a:prstGeom prst="ellipse">
            <a:avLst/>
          </a:prstGeom>
          <a:solidFill>
            <a:srgbClr val="FFEC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5" name="Oval 64">
            <a:hlinkClick r:id="rId3" action="ppaction://hlinksldjump" tooltip="Dharwad: 143137078.0"/>
          </p:cNvPr>
          <p:cNvSpPr/>
          <p:nvPr/>
        </p:nvSpPr>
        <p:spPr>
          <a:xfrm>
            <a:off x="4843567" y="1681495"/>
            <a:ext cx="172974" cy="172974"/>
          </a:xfrm>
          <a:prstGeom prst="ellipse">
            <a:avLst/>
          </a:prstGeom>
          <a:solidFill>
            <a:srgbClr val="FFC0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6" name="Oval 65">
            <a:hlinkClick r:id="rId3" action="ppaction://hlinksldjump" tooltip="Doddaballapur: 103953745.0"/>
          </p:cNvPr>
          <p:cNvSpPr/>
          <p:nvPr/>
        </p:nvSpPr>
        <p:spPr>
          <a:xfrm>
            <a:off x="6965465" y="4688222"/>
            <a:ext cx="147409" cy="147410"/>
          </a:xfrm>
          <a:prstGeom prst="ellipse">
            <a:avLst/>
          </a:prstGeom>
          <a:solidFill>
            <a:srgbClr val="FFA4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7" name="Oval 66">
            <a:hlinkClick r:id="rId3" action="ppaction://hlinksldjump" tooltip="Gadag: 22554945.0"/>
          </p:cNvPr>
          <p:cNvSpPr/>
          <p:nvPr/>
        </p:nvSpPr>
        <p:spPr>
          <a:xfrm>
            <a:off x="5577502" y="2148380"/>
            <a:ext cx="68664" cy="68664"/>
          </a:xfrm>
          <a:prstGeom prst="ellipse">
            <a:avLst/>
          </a:prstGeom>
          <a:solidFill>
            <a:srgbClr val="FF4C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8" name="Oval 67">
            <a:hlinkClick r:id="rId3" action="ppaction://hlinksldjump" tooltip="Gandhi Nagar: 382290152.0"/>
          </p:cNvPr>
          <p:cNvSpPr/>
          <p:nvPr/>
        </p:nvSpPr>
        <p:spPr>
          <a:xfrm>
            <a:off x="7313636" y="5421477"/>
            <a:ext cx="282685" cy="282685"/>
          </a:xfrm>
          <a:prstGeom prst="ellipse">
            <a:avLst/>
          </a:prstGeom>
          <a:solidFill>
            <a:srgbClr val="C2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9" name="Oval 68">
            <a:hlinkClick r:id="rId3" action="ppaction://hlinksldjump" tooltip="Gangawati: 873773241.0"/>
          </p:cNvPr>
          <p:cNvSpPr/>
          <p:nvPr/>
        </p:nvSpPr>
        <p:spPr>
          <a:xfrm>
            <a:off x="6618498" y="2290176"/>
            <a:ext cx="427371" cy="427371"/>
          </a:xfrm>
          <a:prstGeom prst="ellipse">
            <a:avLst/>
          </a:prstGeom>
          <a:solidFill>
            <a:srgbClr val="21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0" name="Oval 69">
            <a:hlinkClick r:id="rId3" action="ppaction://hlinksldjump" tooltip="Gauribidanur: 56178008.0"/>
          </p:cNvPr>
          <p:cNvSpPr/>
          <p:nvPr/>
        </p:nvSpPr>
        <p:spPr>
          <a:xfrm>
            <a:off x="7265095" y="4443879"/>
            <a:ext cx="108365" cy="108365"/>
          </a:xfrm>
          <a:prstGeom prst="ellipse">
            <a:avLst/>
          </a:prstGeom>
          <a:solidFill>
            <a:srgbClr val="FF7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1" name="Oval 70">
            <a:hlinkClick r:id="rId3" action="ppaction://hlinksldjump" tooltip="Gokak: 373374194.0"/>
          </p:cNvPr>
          <p:cNvSpPr/>
          <p:nvPr/>
        </p:nvSpPr>
        <p:spPr>
          <a:xfrm>
            <a:off x="4712010" y="1171244"/>
            <a:ext cx="279369" cy="279369"/>
          </a:xfrm>
          <a:prstGeom prst="ellipse">
            <a:avLst/>
          </a:prstGeom>
          <a:solidFill>
            <a:srgbClr val="C6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2" name="Oval 71">
            <a:hlinkClick r:id="rId3" action="ppaction://hlinksldjump" tooltip="Govindaraj Nagar: 7982116833.0"/>
          </p:cNvPr>
          <p:cNvSpPr/>
          <p:nvPr/>
        </p:nvSpPr>
        <p:spPr>
          <a:xfrm>
            <a:off x="5074346" y="3559737"/>
            <a:ext cx="1245991" cy="1245990"/>
          </a:xfrm>
          <a:prstGeom prst="ellipse">
            <a:avLst/>
          </a:prstGeom>
          <a:solidFill>
            <a:srgbClr val="00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3" name="Oval 72">
            <a:hlinkClick r:id="rId3" action="ppaction://hlinksldjump" tooltip="Gubbi: 37802531.0"/>
          </p:cNvPr>
          <p:cNvSpPr/>
          <p:nvPr/>
        </p:nvSpPr>
        <p:spPr>
          <a:xfrm>
            <a:off x="6373426" y="4432083"/>
            <a:ext cx="88893" cy="88893"/>
          </a:xfrm>
          <a:prstGeom prst="ellipse">
            <a:avLst/>
          </a:prstGeom>
          <a:solidFill>
            <a:srgbClr val="FF63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4" name="Oval 73">
            <a:hlinkClick r:id="rId3" action="ppaction://hlinksldjump" tooltip="Gulbarga Dakshin: 112614524.0"/>
          </p:cNvPr>
          <p:cNvSpPr/>
          <p:nvPr/>
        </p:nvSpPr>
        <p:spPr>
          <a:xfrm>
            <a:off x="7469537" y="1143659"/>
            <a:ext cx="153428" cy="153428"/>
          </a:xfrm>
          <a:prstGeom prst="ellipse">
            <a:avLst/>
          </a:prstGeom>
          <a:solidFill>
            <a:srgbClr val="FFAB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5" name="Oval 74">
            <a:hlinkClick r:id="rId3" action="ppaction://hlinksldjump" tooltip="Gulbarga Rural (SC): 22473371.0"/>
          </p:cNvPr>
          <p:cNvSpPr/>
          <p:nvPr/>
        </p:nvSpPr>
        <p:spPr>
          <a:xfrm>
            <a:off x="7597299" y="948971"/>
            <a:ext cx="68539" cy="68539"/>
          </a:xfrm>
          <a:prstGeom prst="ellipse">
            <a:avLst/>
          </a:prstGeom>
          <a:solidFill>
            <a:srgbClr val="FF4C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6" name="Oval 75">
            <a:hlinkClick r:id="rId3" action="ppaction://hlinksldjump" tooltip="Gulbarga Uttar: 155958110.0"/>
          </p:cNvPr>
          <p:cNvSpPr/>
          <p:nvPr/>
        </p:nvSpPr>
        <p:spPr>
          <a:xfrm>
            <a:off x="7640973" y="1032708"/>
            <a:ext cx="180556" cy="180555"/>
          </a:xfrm>
          <a:prstGeom prst="ellipse">
            <a:avLst/>
          </a:prstGeom>
          <a:solidFill>
            <a:srgbClr val="FFC9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7" name="Oval 76">
            <a:hlinkClick r:id="rId3" action="ppaction://hlinksldjump" tooltip="Gundlupet: 54151238.0"/>
          </p:cNvPr>
          <p:cNvSpPr/>
          <p:nvPr/>
        </p:nvSpPr>
        <p:spPr>
          <a:xfrm>
            <a:off x="5568297" y="5585570"/>
            <a:ext cx="106393" cy="106392"/>
          </a:xfrm>
          <a:prstGeom prst="ellipse">
            <a:avLst/>
          </a:prstGeom>
          <a:solidFill>
            <a:srgbClr val="FF76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8" name="Oval 77">
            <a:hlinkClick r:id="rId3" action="ppaction://hlinksldjump" tooltip="Gurumitkal: 49953924.0"/>
          </p:cNvPr>
          <p:cNvSpPr/>
          <p:nvPr/>
        </p:nvSpPr>
        <p:spPr>
          <a:xfrm>
            <a:off x="8131515" y="1764061"/>
            <a:ext cx="102186" cy="102186"/>
          </a:xfrm>
          <a:prstGeom prst="ellipse">
            <a:avLst/>
          </a:prstGeom>
          <a:solidFill>
            <a:srgbClr val="FF71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9" name="Oval 78">
            <a:hlinkClick r:id="rId3" action="ppaction://hlinksldjump" tooltip="Hadagalli (SC): 35000400.0"/>
          </p:cNvPr>
          <p:cNvSpPr/>
          <p:nvPr/>
        </p:nvSpPr>
        <p:spPr>
          <a:xfrm>
            <a:off x="5778143" y="2602551"/>
            <a:ext cx="85535" cy="85534"/>
          </a:xfrm>
          <a:prstGeom prst="ellipse">
            <a:avLst/>
          </a:prstGeom>
          <a:solidFill>
            <a:srgbClr val="FF5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0" name="Oval 79">
            <a:hlinkClick r:id="rId3" action="ppaction://hlinksldjump" tooltip="Hagaribommanahalli (SC): 22558291.0"/>
          </p:cNvPr>
          <p:cNvSpPr/>
          <p:nvPr/>
        </p:nvSpPr>
        <p:spPr>
          <a:xfrm>
            <a:off x="6119001" y="2728835"/>
            <a:ext cx="68669" cy="68669"/>
          </a:xfrm>
          <a:prstGeom prst="ellipse">
            <a:avLst/>
          </a:prstGeom>
          <a:solidFill>
            <a:srgbClr val="FF4C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1" name="Oval 80">
            <a:hlinkClick r:id="rId3" action="ppaction://hlinksldjump" tooltip="Haliyal: 1474713745.0"/>
          </p:cNvPr>
          <p:cNvSpPr/>
          <p:nvPr/>
        </p:nvSpPr>
        <p:spPr>
          <a:xfrm>
            <a:off x="4237541" y="1545578"/>
            <a:ext cx="555214" cy="555214"/>
          </a:xfrm>
          <a:prstGeom prst="ellipse">
            <a:avLst/>
          </a:prstGeom>
          <a:solidFill>
            <a:srgbClr val="00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2" name="Oval 81">
            <a:hlinkClick r:id="rId3" action="ppaction://hlinksldjump" tooltip="Hangal: 55181535.0"/>
          </p:cNvPr>
          <p:cNvSpPr/>
          <p:nvPr/>
        </p:nvSpPr>
        <p:spPr>
          <a:xfrm>
            <a:off x="4779457" y="2437177"/>
            <a:ext cx="107400" cy="107400"/>
          </a:xfrm>
          <a:prstGeom prst="ellipse">
            <a:avLst/>
          </a:prstGeom>
          <a:solidFill>
            <a:srgbClr val="FF77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3" name="Oval 82">
            <a:hlinkClick r:id="rId3" action="ppaction://hlinksldjump" tooltip="Hanur: 33527347.0"/>
          </p:cNvPr>
          <p:cNvSpPr/>
          <p:nvPr/>
        </p:nvSpPr>
        <p:spPr>
          <a:xfrm>
            <a:off x="6341804" y="5654833"/>
            <a:ext cx="83715" cy="83715"/>
          </a:xfrm>
          <a:prstGeom prst="ellipse">
            <a:avLst/>
          </a:prstGeom>
          <a:solidFill>
            <a:srgbClr val="FF5D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4" name="Oval 83">
            <a:hlinkClick r:id="rId3" action="ppaction://hlinksldjump" tooltip="Harapanahalli: 394158872.0"/>
          </p:cNvPr>
          <p:cNvSpPr/>
          <p:nvPr/>
        </p:nvSpPr>
        <p:spPr>
          <a:xfrm>
            <a:off x="5662532" y="2727802"/>
            <a:ext cx="287040" cy="287040"/>
          </a:xfrm>
          <a:prstGeom prst="ellipse">
            <a:avLst/>
          </a:prstGeom>
          <a:solidFill>
            <a:srgbClr val="BD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5" name="Oval 84">
            <a:hlinkClick r:id="rId3" action="ppaction://hlinksldjump" tooltip="Harihar: 99678205.0"/>
          </p:cNvPr>
          <p:cNvSpPr/>
          <p:nvPr/>
        </p:nvSpPr>
        <p:spPr>
          <a:xfrm>
            <a:off x="5446536" y="2879939"/>
            <a:ext cx="144346" cy="144347"/>
          </a:xfrm>
          <a:prstGeom prst="ellipse">
            <a:avLst/>
          </a:prstGeom>
          <a:solidFill>
            <a:srgbClr val="FFA1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6" name="Oval 85">
            <a:hlinkClick r:id="rId3" action="ppaction://hlinksldjump" tooltip="Hassan: 18149631.0"/>
          </p:cNvPr>
          <p:cNvSpPr/>
          <p:nvPr/>
        </p:nvSpPr>
        <p:spPr>
          <a:xfrm>
            <a:off x="5134458" y="4543810"/>
            <a:ext cx="61594" cy="61595"/>
          </a:xfrm>
          <a:prstGeom prst="ellipse">
            <a:avLst/>
          </a:prstGeom>
          <a:solidFill>
            <a:srgbClr val="FF44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7" name="Oval 86">
            <a:hlinkClick r:id="rId3" action="ppaction://hlinksldjump" tooltip="Haveri (SC): 104849564.0"/>
          </p:cNvPr>
          <p:cNvSpPr/>
          <p:nvPr/>
        </p:nvSpPr>
        <p:spPr>
          <a:xfrm>
            <a:off x="5063704" y="2492025"/>
            <a:ext cx="148044" cy="148044"/>
          </a:xfrm>
          <a:prstGeom prst="ellipse">
            <a:avLst/>
          </a:prstGeom>
          <a:solidFill>
            <a:srgbClr val="FFA5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8" name="Oval 87">
            <a:hlinkClick r:id="rId3" action="ppaction://hlinksldjump" tooltip="Hebbal: 278608995.0"/>
          </p:cNvPr>
          <p:cNvSpPr/>
          <p:nvPr/>
        </p:nvSpPr>
        <p:spPr>
          <a:xfrm>
            <a:off x="7402476" y="4446913"/>
            <a:ext cx="241326" cy="241326"/>
          </a:xfrm>
          <a:prstGeom prst="ellipse">
            <a:avLst/>
          </a:prstGeom>
          <a:solidFill>
            <a:srgbClr val="F0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9" name="Oval 88">
            <a:hlinkClick r:id="rId3" action="ppaction://hlinksldjump" tooltip="Heggadadevanakote (ST): 96656520.0"/>
          </p:cNvPr>
          <p:cNvSpPr/>
          <p:nvPr/>
        </p:nvSpPr>
        <p:spPr>
          <a:xfrm>
            <a:off x="5227625" y="5167335"/>
            <a:ext cx="142142" cy="142142"/>
          </a:xfrm>
          <a:prstGeom prst="ellipse">
            <a:avLst/>
          </a:prstGeom>
          <a:solidFill>
            <a:srgbClr val="FF9E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0" name="Oval 89">
            <a:hlinkClick r:id="rId3" action="ppaction://hlinksldjump" tooltip="Hirekerur: 83214943.0"/>
          </p:cNvPr>
          <p:cNvSpPr/>
          <p:nvPr/>
        </p:nvSpPr>
        <p:spPr>
          <a:xfrm>
            <a:off x="4961909" y="2795052"/>
            <a:ext cx="131889" cy="131889"/>
          </a:xfrm>
          <a:prstGeom prst="ellipse">
            <a:avLst/>
          </a:prstGeom>
          <a:solidFill>
            <a:srgbClr val="FF93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1" name="Oval 90">
            <a:hlinkClick r:id="rId3" action="ppaction://hlinksldjump" tooltip="Hiriyur: 156291640.0"/>
          </p:cNvPr>
          <p:cNvSpPr/>
          <p:nvPr/>
        </p:nvSpPr>
        <p:spPr>
          <a:xfrm>
            <a:off x="6230405" y="3742105"/>
            <a:ext cx="180749" cy="180749"/>
          </a:xfrm>
          <a:prstGeom prst="ellipse">
            <a:avLst/>
          </a:prstGeom>
          <a:solidFill>
            <a:srgbClr val="FFC9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2" name="Oval 91">
            <a:hlinkClick r:id="rId3" action="ppaction://hlinksldjump" tooltip="Holalkere (SC): 49153521.0"/>
          </p:cNvPr>
          <p:cNvSpPr/>
          <p:nvPr/>
        </p:nvSpPr>
        <p:spPr>
          <a:xfrm>
            <a:off x="5689679" y="3454757"/>
            <a:ext cx="101364" cy="101364"/>
          </a:xfrm>
          <a:prstGeom prst="ellipse">
            <a:avLst/>
          </a:prstGeom>
          <a:solidFill>
            <a:srgbClr val="FF71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3" name="Oval 92">
            <a:hlinkClick r:id="rId3" action="ppaction://hlinksldjump" tooltip="Holenarasipur: 163039432.0"/>
          </p:cNvPr>
          <p:cNvSpPr/>
          <p:nvPr/>
        </p:nvSpPr>
        <p:spPr>
          <a:xfrm>
            <a:off x="5141687" y="4636893"/>
            <a:ext cx="184609" cy="184608"/>
          </a:xfrm>
          <a:prstGeom prst="ellipse">
            <a:avLst/>
          </a:prstGeom>
          <a:solidFill>
            <a:srgbClr val="FFCD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4" name="Oval 93">
            <a:hlinkClick r:id="rId3" action="ppaction://hlinksldjump" tooltip="Homnabad: 69187391.0"/>
          </p:cNvPr>
          <p:cNvSpPr/>
          <p:nvPr/>
        </p:nvSpPr>
        <p:spPr>
          <a:xfrm>
            <a:off x="8083441" y="876560"/>
            <a:ext cx="120260" cy="120260"/>
          </a:xfrm>
          <a:prstGeom prst="ellipse">
            <a:avLst/>
          </a:prstGeom>
          <a:solidFill>
            <a:srgbClr val="FF86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5" name="Oval 94">
            <a:hlinkClick r:id="rId3" action="ppaction://hlinksldjump" tooltip="Honnali: 105835489.0"/>
          </p:cNvPr>
          <p:cNvSpPr/>
          <p:nvPr/>
        </p:nvSpPr>
        <p:spPr>
          <a:xfrm>
            <a:off x="5151687" y="3074949"/>
            <a:ext cx="148738" cy="148738"/>
          </a:xfrm>
          <a:prstGeom prst="ellipse">
            <a:avLst/>
          </a:prstGeom>
          <a:solidFill>
            <a:srgbClr val="FFA5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6" name="Oval 95">
            <a:hlinkClick r:id="rId3" action="ppaction://hlinksldjump" tooltip="Hosadurga: 19447327.0"/>
          </p:cNvPr>
          <p:cNvSpPr/>
          <p:nvPr/>
        </p:nvSpPr>
        <p:spPr>
          <a:xfrm>
            <a:off x="5836203" y="3513425"/>
            <a:ext cx="63758" cy="63758"/>
          </a:xfrm>
          <a:prstGeom prst="ellipse">
            <a:avLst/>
          </a:prstGeom>
          <a:solidFill>
            <a:srgbClr val="FF47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7" name="Oval 96">
            <a:hlinkClick r:id="rId3" action="ppaction://hlinksldjump" tooltip="Hosakote: 71561148.0"/>
          </p:cNvPr>
          <p:cNvSpPr/>
          <p:nvPr/>
        </p:nvSpPr>
        <p:spPr>
          <a:xfrm>
            <a:off x="7630300" y="5035976"/>
            <a:ext cx="122305" cy="122306"/>
          </a:xfrm>
          <a:prstGeom prst="ellipse">
            <a:avLst/>
          </a:prstGeom>
          <a:solidFill>
            <a:srgbClr val="FF8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8" name="Oval 97">
            <a:hlinkClick r:id="rId3" action="ppaction://hlinksldjump" tooltip="Hubli-Dharwad-Central: 79702345.0"/>
          </p:cNvPr>
          <p:cNvSpPr/>
          <p:nvPr/>
        </p:nvSpPr>
        <p:spPr>
          <a:xfrm>
            <a:off x="5012801" y="1885898"/>
            <a:ext cx="129075" cy="129075"/>
          </a:xfrm>
          <a:prstGeom prst="ellipse">
            <a:avLst/>
          </a:prstGeom>
          <a:solidFill>
            <a:srgbClr val="FF8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9" name="Oval 98">
            <a:hlinkClick r:id="rId3" action="ppaction://hlinksldjump" tooltip="Hubli-Dharwad-East (SC): 34790797.0"/>
          </p:cNvPr>
          <p:cNvSpPr/>
          <p:nvPr/>
        </p:nvSpPr>
        <p:spPr>
          <a:xfrm>
            <a:off x="4957142" y="2043180"/>
            <a:ext cx="85279" cy="85278"/>
          </a:xfrm>
          <a:prstGeom prst="ellipse">
            <a:avLst/>
          </a:prstGeom>
          <a:solidFill>
            <a:srgbClr val="FF5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0" name="Oval 99">
            <a:hlinkClick r:id="rId3" action="ppaction://hlinksldjump" tooltip="Hubli-Dharwad-West: 86805411.0"/>
          </p:cNvPr>
          <p:cNvSpPr/>
          <p:nvPr/>
        </p:nvSpPr>
        <p:spPr>
          <a:xfrm>
            <a:off x="4832443" y="1895433"/>
            <a:ext cx="134704" cy="134704"/>
          </a:xfrm>
          <a:prstGeom prst="ellipse">
            <a:avLst/>
          </a:prstGeom>
          <a:solidFill>
            <a:srgbClr val="FF96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1" name="Oval 100">
            <a:hlinkClick r:id="rId3" action="ppaction://hlinksldjump" tooltip="Hukkeri: 63453849.0"/>
          </p:cNvPr>
          <p:cNvSpPr/>
          <p:nvPr/>
        </p:nvSpPr>
        <p:spPr>
          <a:xfrm>
            <a:off x="4689729" y="1023600"/>
            <a:ext cx="115169" cy="115169"/>
          </a:xfrm>
          <a:prstGeom prst="ellipse">
            <a:avLst/>
          </a:prstGeom>
          <a:solidFill>
            <a:srgbClr val="FF80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2" name="Oval 101">
            <a:hlinkClick r:id="rId3" action="ppaction://hlinksldjump" tooltip="Hungund: 79701592.0"/>
          </p:cNvPr>
          <p:cNvSpPr/>
          <p:nvPr/>
        </p:nvSpPr>
        <p:spPr>
          <a:xfrm>
            <a:off x="6241647" y="1796106"/>
            <a:ext cx="129075" cy="129075"/>
          </a:xfrm>
          <a:prstGeom prst="ellipse">
            <a:avLst/>
          </a:prstGeom>
          <a:solidFill>
            <a:srgbClr val="FF8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3" name="Oval 102">
            <a:hlinkClick r:id="rId3" action="ppaction://hlinksldjump" tooltip="Hunsur: 104200490.0"/>
          </p:cNvPr>
          <p:cNvSpPr/>
          <p:nvPr/>
        </p:nvSpPr>
        <p:spPr>
          <a:xfrm>
            <a:off x="5124757" y="5003570"/>
            <a:ext cx="147585" cy="147585"/>
          </a:xfrm>
          <a:prstGeom prst="ellipse">
            <a:avLst/>
          </a:prstGeom>
          <a:solidFill>
            <a:srgbClr val="FFA4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4" name="Oval 103">
            <a:hlinkClick r:id="rId3" action="ppaction://hlinksldjump" tooltip="Indi: 82913750.0"/>
          </p:cNvPr>
          <p:cNvSpPr/>
          <p:nvPr/>
        </p:nvSpPr>
        <p:spPr>
          <a:xfrm>
            <a:off x="6470345" y="834798"/>
            <a:ext cx="131650" cy="131650"/>
          </a:xfrm>
          <a:prstGeom prst="ellipse">
            <a:avLst/>
          </a:prstGeom>
          <a:solidFill>
            <a:srgbClr val="FF92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5" name="Oval 104">
            <a:hlinkClick r:id="rId3" action="ppaction://hlinksldjump" tooltip="Jagalur (ST): 21796000.0"/>
          </p:cNvPr>
          <p:cNvSpPr/>
          <p:nvPr/>
        </p:nvSpPr>
        <p:spPr>
          <a:xfrm>
            <a:off x="6104994" y="3220452"/>
            <a:ext cx="67499" cy="67499"/>
          </a:xfrm>
          <a:prstGeom prst="ellipse">
            <a:avLst/>
          </a:prstGeom>
          <a:solidFill>
            <a:srgbClr val="FF4B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6" name="Oval 105">
            <a:hlinkClick r:id="rId3" action="ppaction://hlinksldjump" tooltip="Jamkhandi: 47276376.0"/>
          </p:cNvPr>
          <p:cNvSpPr/>
          <p:nvPr/>
        </p:nvSpPr>
        <p:spPr>
          <a:xfrm>
            <a:off x="5514143" y="1109690"/>
            <a:ext cx="99409" cy="99409"/>
          </a:xfrm>
          <a:prstGeom prst="ellipse">
            <a:avLst/>
          </a:prstGeom>
          <a:solidFill>
            <a:srgbClr val="FF6E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7" name="Oval 106">
            <a:hlinkClick r:id="rId3" action="ppaction://hlinksldjump" tooltip="Jayanagar: 226701216.0"/>
          </p:cNvPr>
          <p:cNvSpPr/>
          <p:nvPr/>
        </p:nvSpPr>
        <p:spPr>
          <a:xfrm>
            <a:off x="7010628" y="5181183"/>
            <a:ext cx="217687" cy="217688"/>
          </a:xfrm>
          <a:prstGeom prst="ellipse">
            <a:avLst/>
          </a:prstGeom>
          <a:solidFill>
            <a:srgbClr val="FFF2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8" name="Oval 107">
            <a:hlinkClick r:id="rId3" action="ppaction://hlinksldjump" tooltip="Jewargi: 26136579.0"/>
          </p:cNvPr>
          <p:cNvSpPr/>
          <p:nvPr/>
        </p:nvSpPr>
        <p:spPr>
          <a:xfrm>
            <a:off x="7431787" y="1369444"/>
            <a:ext cx="73915" cy="73915"/>
          </a:xfrm>
          <a:prstGeom prst="ellipse">
            <a:avLst/>
          </a:prstGeom>
          <a:solidFill>
            <a:srgbClr val="FF52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9" name="Oval 108">
            <a:hlinkClick r:id="rId3" action="ppaction://hlinksldjump" tooltip="K.R. Pura: 428033320.0"/>
          </p:cNvPr>
          <p:cNvSpPr/>
          <p:nvPr/>
        </p:nvSpPr>
        <p:spPr>
          <a:xfrm>
            <a:off x="7533432" y="5195420"/>
            <a:ext cx="299120" cy="299120"/>
          </a:xfrm>
          <a:prstGeom prst="ellipse">
            <a:avLst/>
          </a:prstGeom>
          <a:solidFill>
            <a:srgbClr val="B0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0" name="Oval 109">
            <a:hlinkClick r:id="rId3" action="ppaction://hlinksldjump" tooltip="Kadur : 120777161.0"/>
          </p:cNvPr>
          <p:cNvSpPr/>
          <p:nvPr/>
        </p:nvSpPr>
        <p:spPr>
          <a:xfrm>
            <a:off x="5246269" y="3510031"/>
            <a:ext cx="158890" cy="158891"/>
          </a:xfrm>
          <a:prstGeom prst="ellipse">
            <a:avLst/>
          </a:prstGeom>
          <a:solidFill>
            <a:srgbClr val="FFB1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1" name="Oval 110">
            <a:hlinkClick r:id="rId3" action="ppaction://hlinksldjump" tooltip="Kagwad: 14233970.0"/>
          </p:cNvPr>
          <p:cNvSpPr/>
          <p:nvPr/>
        </p:nvSpPr>
        <p:spPr>
          <a:xfrm>
            <a:off x="4957343" y="735690"/>
            <a:ext cx="54546" cy="54547"/>
          </a:xfrm>
          <a:prstGeom prst="ellipse">
            <a:avLst/>
          </a:prstGeom>
          <a:solidFill>
            <a:srgbClr val="FF3C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2" name="Oval 111">
            <a:hlinkClick r:id="rId3" action="ppaction://hlinksldjump" tooltip="Kalghatgi: 640621711.0"/>
          </p:cNvPr>
          <p:cNvSpPr/>
          <p:nvPr/>
        </p:nvSpPr>
        <p:spPr>
          <a:xfrm>
            <a:off x="4590108" y="2033046"/>
            <a:ext cx="365938" cy="365938"/>
          </a:xfrm>
          <a:prstGeom prst="ellipse">
            <a:avLst/>
          </a:prstGeom>
          <a:solidFill>
            <a:srgbClr val="65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3" name="Oval 112">
            <a:hlinkClick r:id="rId3" action="ppaction://hlinksldjump" tooltip="Kampli (ST): 29615875.0"/>
          </p:cNvPr>
          <p:cNvSpPr/>
          <p:nvPr/>
        </p:nvSpPr>
        <p:spPr>
          <a:xfrm>
            <a:off x="6678413" y="2725991"/>
            <a:ext cx="78681" cy="78681"/>
          </a:xfrm>
          <a:prstGeom prst="ellipse">
            <a:avLst/>
          </a:prstGeom>
          <a:solidFill>
            <a:srgbClr val="FF57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4" name="Oval 113">
            <a:hlinkClick r:id="rId3" action="ppaction://hlinksldjump" tooltip="Kanakagiri (SC): 127333103.0"/>
          </p:cNvPr>
          <p:cNvSpPr/>
          <p:nvPr/>
        </p:nvSpPr>
        <p:spPr>
          <a:xfrm>
            <a:off x="6452517" y="2297855"/>
            <a:ext cx="163146" cy="163147"/>
          </a:xfrm>
          <a:prstGeom prst="ellipse">
            <a:avLst/>
          </a:prstGeom>
          <a:solidFill>
            <a:srgbClr val="FFB5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5" name="Oval 114">
            <a:hlinkClick r:id="rId3" action="ppaction://hlinksldjump" tooltip="Kanakapura: 814442627.0"/>
          </p:cNvPr>
          <p:cNvSpPr/>
          <p:nvPr/>
        </p:nvSpPr>
        <p:spPr>
          <a:xfrm>
            <a:off x="6355853" y="5707866"/>
            <a:ext cx="412607" cy="412607"/>
          </a:xfrm>
          <a:prstGeom prst="ellipse">
            <a:avLst/>
          </a:prstGeom>
          <a:solidFill>
            <a:srgbClr val="31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6" name="Oval 115">
            <a:hlinkClick r:id="rId3" action="ppaction://hlinksldjump" tooltip="Kapu: 27090951.0"/>
          </p:cNvPr>
          <p:cNvSpPr/>
          <p:nvPr/>
        </p:nvSpPr>
        <p:spPr>
          <a:xfrm>
            <a:off x="3809926" y="3536318"/>
            <a:ext cx="75252" cy="75252"/>
          </a:xfrm>
          <a:prstGeom prst="ellipse">
            <a:avLst/>
          </a:prstGeom>
          <a:solidFill>
            <a:srgbClr val="FF53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7" name="Oval 116">
            <a:hlinkClick r:id="rId3" action="ppaction://hlinksldjump" tooltip="Karkal: 7314978.0"/>
          </p:cNvPr>
          <p:cNvSpPr/>
          <p:nvPr/>
        </p:nvSpPr>
        <p:spPr>
          <a:xfrm>
            <a:off x="4137513" y="3624834"/>
            <a:ext cx="39104" cy="39103"/>
          </a:xfrm>
          <a:prstGeom prst="ellipse">
            <a:avLst/>
          </a:prstGeom>
          <a:solidFill>
            <a:srgbClr val="FF2B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8" name="Oval 117">
            <a:hlinkClick r:id="rId3" action="ppaction://hlinksldjump" tooltip="Karwar: 96540420.0"/>
          </p:cNvPr>
          <p:cNvSpPr/>
          <p:nvPr/>
        </p:nvSpPr>
        <p:spPr>
          <a:xfrm>
            <a:off x="3684279" y="1941040"/>
            <a:ext cx="142056" cy="142057"/>
          </a:xfrm>
          <a:prstGeom prst="ellipse">
            <a:avLst/>
          </a:prstGeom>
          <a:solidFill>
            <a:srgbClr val="FF9E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9" name="Oval 118">
            <a:hlinkClick r:id="rId3" action="ppaction://hlinksldjump" tooltip="Khanapur: 23488022.0"/>
          </p:cNvPr>
          <p:cNvSpPr/>
          <p:nvPr/>
        </p:nvSpPr>
        <p:spPr>
          <a:xfrm>
            <a:off x="4445551" y="1451223"/>
            <a:ext cx="70070" cy="70069"/>
          </a:xfrm>
          <a:prstGeom prst="ellipse">
            <a:avLst/>
          </a:prstGeom>
          <a:solidFill>
            <a:srgbClr val="FF4E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0" name="Oval 119">
            <a:hlinkClick r:id="rId3" action="ppaction://hlinksldjump" tooltip="Kittur: 9411833.0"/>
          </p:cNvPr>
          <p:cNvSpPr/>
          <p:nvPr/>
        </p:nvSpPr>
        <p:spPr>
          <a:xfrm>
            <a:off x="4761748" y="1614557"/>
            <a:ext cx="44355" cy="44355"/>
          </a:xfrm>
          <a:prstGeom prst="ellipse">
            <a:avLst/>
          </a:prstGeom>
          <a:solidFill>
            <a:srgbClr val="FF31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1" name="Oval 120">
            <a:hlinkClick r:id="rId3" action="ppaction://hlinksldjump" tooltip="Kolar: 55720692.0"/>
          </p:cNvPr>
          <p:cNvSpPr/>
          <p:nvPr/>
        </p:nvSpPr>
        <p:spPr>
          <a:xfrm>
            <a:off x="7902884" y="5266982"/>
            <a:ext cx="107922" cy="107923"/>
          </a:xfrm>
          <a:prstGeom prst="ellipse">
            <a:avLst/>
          </a:prstGeom>
          <a:solidFill>
            <a:srgbClr val="FF7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2" name="Oval 121">
            <a:hlinkClick r:id="rId3" action="ppaction://hlinksldjump" tooltip="Kolar Gold Field (SC): 17056626.0"/>
          </p:cNvPr>
          <p:cNvSpPr/>
          <p:nvPr/>
        </p:nvSpPr>
        <p:spPr>
          <a:xfrm>
            <a:off x="7989372" y="5442686"/>
            <a:ext cx="59711" cy="59710"/>
          </a:xfrm>
          <a:prstGeom prst="ellipse">
            <a:avLst/>
          </a:prstGeom>
          <a:solidFill>
            <a:srgbClr val="FF42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3" name="Oval 122">
            <a:hlinkClick r:id="rId3" action="ppaction://hlinksldjump" tooltip="Kollegal (SC): 24795875.0"/>
          </p:cNvPr>
          <p:cNvSpPr/>
          <p:nvPr/>
        </p:nvSpPr>
        <p:spPr>
          <a:xfrm>
            <a:off x="6243492" y="5738377"/>
            <a:ext cx="71994" cy="71994"/>
          </a:xfrm>
          <a:prstGeom prst="ellipse">
            <a:avLst/>
          </a:prstGeom>
          <a:solidFill>
            <a:srgbClr val="FF50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4" name="Oval 123">
            <a:hlinkClick r:id="rId3" action="ppaction://hlinksldjump" tooltip="Koppal: 49169350.0"/>
          </p:cNvPr>
          <p:cNvSpPr/>
          <p:nvPr/>
        </p:nvSpPr>
        <p:spPr>
          <a:xfrm>
            <a:off x="6305611" y="2342742"/>
            <a:ext cx="101380" cy="101381"/>
          </a:xfrm>
          <a:prstGeom prst="ellipse">
            <a:avLst/>
          </a:prstGeom>
          <a:solidFill>
            <a:srgbClr val="FF71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5" name="Oval 124">
            <a:hlinkClick r:id="rId3" action="ppaction://hlinksldjump" tooltip="Koratagere (SC): 16812200.0"/>
          </p:cNvPr>
          <p:cNvSpPr/>
          <p:nvPr/>
        </p:nvSpPr>
        <p:spPr>
          <a:xfrm>
            <a:off x="6868957" y="4532626"/>
            <a:ext cx="59281" cy="59282"/>
          </a:xfrm>
          <a:prstGeom prst="ellipse">
            <a:avLst/>
          </a:prstGeom>
          <a:solidFill>
            <a:srgbClr val="FF42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6" name="Oval 125">
            <a:hlinkClick r:id="rId3" action="ppaction://hlinksldjump" tooltip="Krishnaraja: 91219721.0"/>
          </p:cNvPr>
          <p:cNvSpPr/>
          <p:nvPr/>
        </p:nvSpPr>
        <p:spPr>
          <a:xfrm>
            <a:off x="3813478" y="3226760"/>
            <a:ext cx="138086" cy="138086"/>
          </a:xfrm>
          <a:prstGeom prst="ellipse">
            <a:avLst/>
          </a:prstGeom>
          <a:solidFill>
            <a:srgbClr val="FF9A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7" name="Oval 126">
            <a:hlinkClick r:id="rId3" action="ppaction://hlinksldjump" tooltip="Krishnarajanagara: 463500182.0"/>
          </p:cNvPr>
          <p:cNvSpPr/>
          <p:nvPr/>
        </p:nvSpPr>
        <p:spPr>
          <a:xfrm>
            <a:off x="5266626" y="4781216"/>
            <a:ext cx="311266" cy="311265"/>
          </a:xfrm>
          <a:prstGeom prst="ellipse">
            <a:avLst/>
          </a:prstGeom>
          <a:solidFill>
            <a:srgbClr val="A2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8" name="Oval 127">
            <a:hlinkClick r:id="rId3" action="ppaction://hlinksldjump" tooltip="Krishnarajpet: 115623263.0"/>
          </p:cNvPr>
          <p:cNvSpPr/>
          <p:nvPr/>
        </p:nvSpPr>
        <p:spPr>
          <a:xfrm>
            <a:off x="5605981" y="4807815"/>
            <a:ext cx="155463" cy="155463"/>
          </a:xfrm>
          <a:prstGeom prst="ellipse">
            <a:avLst/>
          </a:prstGeom>
          <a:solidFill>
            <a:srgbClr val="FFAD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9" name="Oval 128">
            <a:hlinkClick r:id="rId3" action="ppaction://hlinksldjump" tooltip="Kudachi (SC): 6877000.0"/>
          </p:cNvPr>
          <p:cNvSpPr/>
          <p:nvPr/>
        </p:nvSpPr>
        <p:spPr>
          <a:xfrm>
            <a:off x="5088424" y="846330"/>
            <a:ext cx="37915" cy="37914"/>
          </a:xfrm>
          <a:prstGeom prst="ellipse">
            <a:avLst/>
          </a:prstGeom>
          <a:solidFill>
            <a:srgbClr val="FF2A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0" name="Oval 129">
            <a:hlinkClick r:id="rId3" action="ppaction://hlinksldjump" tooltip="Kudligi (ST): 28815013.0"/>
          </p:cNvPr>
          <p:cNvSpPr/>
          <p:nvPr/>
        </p:nvSpPr>
        <p:spPr>
          <a:xfrm>
            <a:off x="6280297" y="2922460"/>
            <a:ext cx="77609" cy="77610"/>
          </a:xfrm>
          <a:prstGeom prst="ellipse">
            <a:avLst/>
          </a:prstGeom>
          <a:solidFill>
            <a:srgbClr val="FF56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1" name="Oval 130">
            <a:hlinkClick r:id="rId3" action="ppaction://hlinksldjump" tooltip="Kumta: 56346669.0"/>
          </p:cNvPr>
          <p:cNvSpPr/>
          <p:nvPr/>
        </p:nvSpPr>
        <p:spPr>
          <a:xfrm>
            <a:off x="3884304" y="2388899"/>
            <a:ext cx="108527" cy="108527"/>
          </a:xfrm>
          <a:prstGeom prst="ellipse">
            <a:avLst/>
          </a:prstGeom>
          <a:solidFill>
            <a:srgbClr val="FF79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2" name="Oval 131">
            <a:hlinkClick r:id="rId3" action="ppaction://hlinksldjump" tooltip="Kundapura: 41740565.0"/>
          </p:cNvPr>
          <p:cNvSpPr/>
          <p:nvPr/>
        </p:nvSpPr>
        <p:spPr>
          <a:xfrm>
            <a:off x="3956920" y="3139053"/>
            <a:ext cx="93408" cy="93409"/>
          </a:xfrm>
          <a:prstGeom prst="ellipse">
            <a:avLst/>
          </a:prstGeom>
          <a:solidFill>
            <a:srgbClr val="FF6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3" name="Oval 132">
            <a:hlinkClick r:id="rId3" action="ppaction://hlinksldjump" tooltip="Kundgol: 60187881.0"/>
          </p:cNvPr>
          <p:cNvSpPr/>
          <p:nvPr/>
        </p:nvSpPr>
        <p:spPr>
          <a:xfrm>
            <a:off x="5075195" y="2099003"/>
            <a:ext cx="112166" cy="112166"/>
          </a:xfrm>
          <a:prstGeom prst="ellipse">
            <a:avLst/>
          </a:prstGeom>
          <a:solidFill>
            <a:srgbClr val="FF7D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4" name="Oval 133">
            <a:hlinkClick r:id="rId3" action="ppaction://hlinksldjump" tooltip="Kunigal: 360915179.0"/>
          </p:cNvPr>
          <p:cNvSpPr/>
          <p:nvPr/>
        </p:nvSpPr>
        <p:spPr>
          <a:xfrm>
            <a:off x="6107304" y="4679936"/>
            <a:ext cx="274669" cy="274669"/>
          </a:xfrm>
          <a:prstGeom prst="ellipse">
            <a:avLst/>
          </a:prstGeom>
          <a:solidFill>
            <a:srgbClr val="CB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5" name="Oval 134">
            <a:hlinkClick r:id="rId3" action="ppaction://hlinksldjump" tooltip="Kushtagi: 26455882.0"/>
          </p:cNvPr>
          <p:cNvSpPr/>
          <p:nvPr/>
        </p:nvSpPr>
        <p:spPr>
          <a:xfrm>
            <a:off x="6325775" y="2133412"/>
            <a:ext cx="74365" cy="74365"/>
          </a:xfrm>
          <a:prstGeom prst="ellipse">
            <a:avLst/>
          </a:prstGeom>
          <a:solidFill>
            <a:srgbClr val="FF52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6" name="Oval 135">
            <a:hlinkClick r:id="rId3" action="ppaction://hlinksldjump" tooltip="Lingsugur (SC): 29349292.0"/>
          </p:cNvPr>
          <p:cNvSpPr/>
          <p:nvPr/>
        </p:nvSpPr>
        <p:spPr>
          <a:xfrm>
            <a:off x="6851906" y="1954932"/>
            <a:ext cx="78325" cy="78326"/>
          </a:xfrm>
          <a:prstGeom prst="ellipse">
            <a:avLst/>
          </a:prstGeom>
          <a:solidFill>
            <a:srgbClr val="FF57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7" name="Oval 136">
            <a:hlinkClick r:id="rId3" action="ppaction://hlinksldjump" tooltip="Maddur: 604562004.0"/>
          </p:cNvPr>
          <p:cNvSpPr/>
          <p:nvPr/>
        </p:nvSpPr>
        <p:spPr>
          <a:xfrm>
            <a:off x="5991654" y="4972021"/>
            <a:ext cx="355490" cy="355490"/>
          </a:xfrm>
          <a:prstGeom prst="ellipse">
            <a:avLst/>
          </a:prstGeom>
          <a:solidFill>
            <a:srgbClr val="71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8" name="Oval 137">
            <a:hlinkClick r:id="rId3" action="ppaction://hlinksldjump" tooltip="Madhugiri: 642923642.0"/>
          </p:cNvPr>
          <p:cNvSpPr/>
          <p:nvPr/>
        </p:nvSpPr>
        <p:spPr>
          <a:xfrm>
            <a:off x="7072236" y="4050069"/>
            <a:ext cx="366594" cy="366595"/>
          </a:xfrm>
          <a:prstGeom prst="ellipse">
            <a:avLst/>
          </a:prstGeom>
          <a:solidFill>
            <a:srgbClr val="65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9" name="Oval 138">
            <a:hlinkClick r:id="rId3" action="ppaction://hlinksldjump" tooltip="Madikeri: 63373827.0"/>
          </p:cNvPr>
          <p:cNvSpPr/>
          <p:nvPr/>
        </p:nvSpPr>
        <p:spPr>
          <a:xfrm>
            <a:off x="4633001" y="4613414"/>
            <a:ext cx="115096" cy="115096"/>
          </a:xfrm>
          <a:prstGeom prst="ellipse">
            <a:avLst/>
          </a:prstGeom>
          <a:solidFill>
            <a:srgbClr val="FF80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0" name="Oval 139">
            <a:hlinkClick r:id="rId3" action="ppaction://hlinksldjump" tooltip="Magadi: 259802314.0"/>
          </p:cNvPr>
          <p:cNvSpPr/>
          <p:nvPr/>
        </p:nvSpPr>
        <p:spPr>
          <a:xfrm>
            <a:off x="6370953" y="4549718"/>
            <a:ext cx="233039" cy="233038"/>
          </a:xfrm>
          <a:prstGeom prst="ellipse">
            <a:avLst/>
          </a:prstGeom>
          <a:solidFill>
            <a:srgbClr val="FA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1" name="Oval 140">
            <a:hlinkClick r:id="rId3" action="ppaction://hlinksldjump" tooltip="Mahadevapura (SC): 27945418.0"/>
          </p:cNvPr>
          <p:cNvSpPr/>
          <p:nvPr/>
        </p:nvSpPr>
        <p:spPr>
          <a:xfrm>
            <a:off x="7404298" y="5305648"/>
            <a:ext cx="76429" cy="76430"/>
          </a:xfrm>
          <a:prstGeom prst="ellipse">
            <a:avLst/>
          </a:prstGeom>
          <a:solidFill>
            <a:srgbClr val="FF55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2" name="Oval 141">
            <a:hlinkClick r:id="rId3" action="ppaction://hlinksldjump" tooltip="Mahalakshmi Layout: 61390960.0"/>
          </p:cNvPr>
          <p:cNvSpPr/>
          <p:nvPr/>
        </p:nvSpPr>
        <p:spPr>
          <a:xfrm>
            <a:off x="6991689" y="4878760"/>
            <a:ext cx="113281" cy="113281"/>
          </a:xfrm>
          <a:prstGeom prst="ellipse">
            <a:avLst/>
          </a:prstGeom>
          <a:solidFill>
            <a:srgbClr val="FF7E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3" name="Oval 142">
            <a:hlinkClick r:id="rId3" action="ppaction://hlinksldjump" tooltip="Malavalli (SC): 102388428.0"/>
          </p:cNvPr>
          <p:cNvSpPr/>
          <p:nvPr/>
        </p:nvSpPr>
        <p:spPr>
          <a:xfrm>
            <a:off x="6122499" y="5568346"/>
            <a:ext cx="146295" cy="146296"/>
          </a:xfrm>
          <a:prstGeom prst="ellipse">
            <a:avLst/>
          </a:prstGeom>
          <a:solidFill>
            <a:srgbClr val="FFA3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4" name="Oval 143">
            <a:hlinkClick r:id="rId3" action="ppaction://hlinksldjump" tooltip="Malleshwaram: 1138525947.0"/>
          </p:cNvPr>
          <p:cNvSpPr/>
          <p:nvPr/>
        </p:nvSpPr>
        <p:spPr>
          <a:xfrm>
            <a:off x="6574900" y="4025385"/>
            <a:ext cx="487840" cy="487841"/>
          </a:xfrm>
          <a:prstGeom prst="ellipse">
            <a:avLst/>
          </a:prstGeom>
          <a:solidFill>
            <a:srgbClr val="00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5" name="Oval 144">
            <a:hlinkClick r:id="rId3" action="ppaction://hlinksldjump" tooltip="Malur: 144751484.0"/>
          </p:cNvPr>
          <p:cNvSpPr/>
          <p:nvPr/>
        </p:nvSpPr>
        <p:spPr>
          <a:xfrm>
            <a:off x="7786944" y="5067745"/>
            <a:ext cx="173948" cy="173947"/>
          </a:xfrm>
          <a:prstGeom prst="ellipse">
            <a:avLst/>
          </a:prstGeom>
          <a:solidFill>
            <a:srgbClr val="FFC2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6" name="Oval 145">
            <a:hlinkClick r:id="rId3" action="ppaction://hlinksldjump" tooltip="Mandya: 50265500.0"/>
          </p:cNvPr>
          <p:cNvSpPr/>
          <p:nvPr/>
        </p:nvSpPr>
        <p:spPr>
          <a:xfrm>
            <a:off x="5903106" y="5247955"/>
            <a:ext cx="102504" cy="102504"/>
          </a:xfrm>
          <a:prstGeom prst="ellipse">
            <a:avLst/>
          </a:prstGeom>
          <a:solidFill>
            <a:srgbClr val="FF72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7" name="Oval 146">
            <a:hlinkClick r:id="rId3" action="ppaction://hlinksldjump" tooltip="Mangalore: 35119380.0"/>
          </p:cNvPr>
          <p:cNvSpPr/>
          <p:nvPr/>
        </p:nvSpPr>
        <p:spPr>
          <a:xfrm>
            <a:off x="3755363" y="3833108"/>
            <a:ext cx="85680" cy="85680"/>
          </a:xfrm>
          <a:prstGeom prst="ellipse">
            <a:avLst/>
          </a:prstGeom>
          <a:solidFill>
            <a:srgbClr val="FF5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8" name="Oval 147">
            <a:hlinkClick r:id="rId3" action="ppaction://hlinksldjump" tooltip="Mangalore City North: 291988376.0"/>
          </p:cNvPr>
          <p:cNvSpPr/>
          <p:nvPr/>
        </p:nvSpPr>
        <p:spPr>
          <a:xfrm>
            <a:off x="3847663" y="3636318"/>
            <a:ext cx="247052" cy="247053"/>
          </a:xfrm>
          <a:prstGeom prst="ellipse">
            <a:avLst/>
          </a:prstGeom>
          <a:solidFill>
            <a:srgbClr val="EA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9" name="Oval 148">
            <a:hlinkClick r:id="rId3" action="ppaction://hlinksldjump" tooltip="Mangalore City South: 39945188.0"/>
          </p:cNvPr>
          <p:cNvSpPr/>
          <p:nvPr/>
        </p:nvSpPr>
        <p:spPr>
          <a:xfrm>
            <a:off x="3862617" y="3915897"/>
            <a:ext cx="91378" cy="91378"/>
          </a:xfrm>
          <a:prstGeom prst="ellipse">
            <a:avLst/>
          </a:prstGeom>
          <a:solidFill>
            <a:srgbClr val="FF65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0" name="Oval 149">
            <a:hlinkClick r:id="rId3" action="ppaction://hlinksldjump" tooltip="Manvi (ST): 10825812.0"/>
          </p:cNvPr>
          <p:cNvSpPr/>
          <p:nvPr/>
        </p:nvSpPr>
        <p:spPr>
          <a:xfrm>
            <a:off x="7457917" y="2365274"/>
            <a:ext cx="47571" cy="47570"/>
          </a:xfrm>
          <a:prstGeom prst="ellipse">
            <a:avLst/>
          </a:prstGeom>
          <a:solidFill>
            <a:srgbClr val="FF35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1" name="Oval 150">
            <a:hlinkClick r:id="rId3" action="ppaction://hlinksldjump" tooltip="Maski (ST): 32651016.0"/>
          </p:cNvPr>
          <p:cNvSpPr/>
          <p:nvPr/>
        </p:nvSpPr>
        <p:spPr>
          <a:xfrm>
            <a:off x="6947260" y="2183379"/>
            <a:ext cx="82615" cy="82614"/>
          </a:xfrm>
          <a:prstGeom prst="ellipse">
            <a:avLst/>
          </a:prstGeom>
          <a:solidFill>
            <a:srgbClr val="FF5C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2" name="Oval 151">
            <a:hlinkClick r:id="rId3" action="ppaction://hlinksldjump" tooltip="Mayakonda (SC): 43862614.0"/>
          </p:cNvPr>
          <p:cNvSpPr/>
          <p:nvPr/>
        </p:nvSpPr>
        <p:spPr>
          <a:xfrm>
            <a:off x="5701820" y="3189506"/>
            <a:ext cx="95753" cy="95753"/>
          </a:xfrm>
          <a:prstGeom prst="ellipse">
            <a:avLst/>
          </a:prstGeom>
          <a:solidFill>
            <a:srgbClr val="FF6A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3" name="Oval 152">
            <a:hlinkClick r:id="rId3" action="ppaction://hlinksldjump" tooltip="Melukote: 39954343.0"/>
          </p:cNvPr>
          <p:cNvSpPr/>
          <p:nvPr/>
        </p:nvSpPr>
        <p:spPr>
          <a:xfrm>
            <a:off x="5717169" y="4989837"/>
            <a:ext cx="91388" cy="91388"/>
          </a:xfrm>
          <a:prstGeom prst="ellipse">
            <a:avLst/>
          </a:prstGeom>
          <a:solidFill>
            <a:srgbClr val="FF65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4" name="Oval 153">
            <a:hlinkClick r:id="rId3" action="ppaction://hlinksldjump" tooltip="Molakalmuru (ST): 9414351.0"/>
          </p:cNvPr>
          <p:cNvSpPr/>
          <p:nvPr/>
        </p:nvSpPr>
        <p:spPr>
          <a:xfrm>
            <a:off x="6526284" y="3337910"/>
            <a:ext cx="44361" cy="44361"/>
          </a:xfrm>
          <a:prstGeom prst="ellipse">
            <a:avLst/>
          </a:prstGeom>
          <a:solidFill>
            <a:srgbClr val="FF31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5" name="Oval 154">
            <a:hlinkClick r:id="rId3" action="ppaction://hlinksldjump" tooltip="Moodabidri: 164911241.0"/>
          </p:cNvPr>
          <p:cNvSpPr/>
          <p:nvPr/>
        </p:nvSpPr>
        <p:spPr>
          <a:xfrm>
            <a:off x="4129287" y="3698549"/>
            <a:ext cx="185666" cy="185665"/>
          </a:xfrm>
          <a:prstGeom prst="ellipse">
            <a:avLst/>
          </a:prstGeom>
          <a:solidFill>
            <a:srgbClr val="FFC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6" name="Oval 155">
            <a:hlinkClick r:id="rId3" action="ppaction://hlinksldjump" tooltip="Muddebihal: 135179532.0"/>
          </p:cNvPr>
          <p:cNvSpPr/>
          <p:nvPr/>
        </p:nvSpPr>
        <p:spPr>
          <a:xfrm>
            <a:off x="6405671" y="1586796"/>
            <a:ext cx="168098" cy="168097"/>
          </a:xfrm>
          <a:prstGeom prst="ellipse">
            <a:avLst/>
          </a:prstGeom>
          <a:solidFill>
            <a:srgbClr val="FFBB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7" name="Oval 156">
            <a:hlinkClick r:id="rId3" action="ppaction://hlinksldjump" tooltip="Mudhol (SC): 21776889.0"/>
          </p:cNvPr>
          <p:cNvSpPr/>
          <p:nvPr/>
        </p:nvSpPr>
        <p:spPr>
          <a:xfrm>
            <a:off x="5471104" y="1262068"/>
            <a:ext cx="67470" cy="67469"/>
          </a:xfrm>
          <a:prstGeom prst="ellipse">
            <a:avLst/>
          </a:prstGeom>
          <a:solidFill>
            <a:srgbClr val="FF4B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8" name="Oval 157">
            <a:hlinkClick r:id="rId3" action="ppaction://hlinksldjump" tooltip="Mudigere (SC): 47239426.0"/>
          </p:cNvPr>
          <p:cNvSpPr/>
          <p:nvPr/>
        </p:nvSpPr>
        <p:spPr>
          <a:xfrm>
            <a:off x="4616278" y="4079787"/>
            <a:ext cx="99371" cy="99371"/>
          </a:xfrm>
          <a:prstGeom prst="ellipse">
            <a:avLst/>
          </a:prstGeom>
          <a:solidFill>
            <a:srgbClr val="FF6E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9" name="Oval 158">
            <a:hlinkClick r:id="rId3" action="ppaction://hlinksldjump" tooltip="Mulbagal (SC): 49671127.0"/>
          </p:cNvPr>
          <p:cNvSpPr/>
          <p:nvPr/>
        </p:nvSpPr>
        <p:spPr>
          <a:xfrm>
            <a:off x="8146613" y="5376686"/>
            <a:ext cx="101896" cy="101896"/>
          </a:xfrm>
          <a:prstGeom prst="ellipse">
            <a:avLst/>
          </a:prstGeom>
          <a:solidFill>
            <a:srgbClr val="FF71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0" name="Oval 159">
            <a:hlinkClick r:id="rId3" action="ppaction://hlinksldjump" tooltip="Nagamangala: 99174161.0"/>
          </p:cNvPr>
          <p:cNvSpPr/>
          <p:nvPr/>
        </p:nvSpPr>
        <p:spPr>
          <a:xfrm>
            <a:off x="5818270" y="5067303"/>
            <a:ext cx="143981" cy="143981"/>
          </a:xfrm>
          <a:prstGeom prst="ellipse">
            <a:avLst/>
          </a:prstGeom>
          <a:solidFill>
            <a:srgbClr val="FFA0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1" name="Oval 160">
            <a:hlinkClick r:id="rId3" action="ppaction://hlinksldjump" tooltip="Nagthan (SC): 22738347.0"/>
          </p:cNvPr>
          <p:cNvSpPr/>
          <p:nvPr/>
        </p:nvSpPr>
        <p:spPr>
          <a:xfrm>
            <a:off x="6299860" y="1021817"/>
            <a:ext cx="68942" cy="68943"/>
          </a:xfrm>
          <a:prstGeom prst="ellipse">
            <a:avLst/>
          </a:prstGeom>
          <a:solidFill>
            <a:srgbClr val="FF4C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2" name="Oval 161">
            <a:hlinkClick r:id="rId3" action="ppaction://hlinksldjump" tooltip="Nanjangud (SC): 32915042.0"/>
          </p:cNvPr>
          <p:cNvSpPr/>
          <p:nvPr/>
        </p:nvSpPr>
        <p:spPr>
          <a:xfrm>
            <a:off x="5649071" y="5432429"/>
            <a:ext cx="82948" cy="82948"/>
          </a:xfrm>
          <a:prstGeom prst="ellipse">
            <a:avLst/>
          </a:prstGeom>
          <a:solidFill>
            <a:srgbClr val="FF5C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3" name="Oval 162">
            <a:hlinkClick r:id="rId3" action="ppaction://hlinksldjump" tooltip="Narasimharaja: 156291548.0"/>
          </p:cNvPr>
          <p:cNvSpPr/>
          <p:nvPr/>
        </p:nvSpPr>
        <p:spPr>
          <a:xfrm>
            <a:off x="6884291" y="5015484"/>
            <a:ext cx="180748" cy="180748"/>
          </a:xfrm>
          <a:prstGeom prst="ellipse">
            <a:avLst/>
          </a:prstGeom>
          <a:solidFill>
            <a:srgbClr val="FFC9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4" name="Oval 163">
            <a:hlinkClick r:id="rId3" action="ppaction://hlinksldjump" tooltip="Nargund: 36426615.0"/>
          </p:cNvPr>
          <p:cNvSpPr/>
          <p:nvPr/>
        </p:nvSpPr>
        <p:spPr>
          <a:xfrm>
            <a:off x="5378804" y="1792236"/>
            <a:ext cx="87260" cy="87261"/>
          </a:xfrm>
          <a:prstGeom prst="ellipse">
            <a:avLst/>
          </a:prstGeom>
          <a:solidFill>
            <a:srgbClr val="FF61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5" name="Oval 164">
            <a:hlinkClick r:id="rId3" action="ppaction://hlinksldjump" tooltip="Navalgund: 56896224.0"/>
          </p:cNvPr>
          <p:cNvSpPr/>
          <p:nvPr/>
        </p:nvSpPr>
        <p:spPr>
          <a:xfrm>
            <a:off x="5275223" y="1896994"/>
            <a:ext cx="109055" cy="109056"/>
          </a:xfrm>
          <a:prstGeom prst="ellipse">
            <a:avLst/>
          </a:prstGeom>
          <a:solidFill>
            <a:srgbClr val="FF79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6" name="Oval 165">
            <a:hlinkClick r:id="rId3" action="ppaction://hlinksldjump" tooltip="Nelamangala (SC): 143712999.0"/>
          </p:cNvPr>
          <p:cNvSpPr/>
          <p:nvPr/>
        </p:nvSpPr>
        <p:spPr>
          <a:xfrm>
            <a:off x="6736638" y="4620602"/>
            <a:ext cx="173322" cy="173322"/>
          </a:xfrm>
          <a:prstGeom prst="ellipse">
            <a:avLst/>
          </a:prstGeom>
          <a:solidFill>
            <a:srgbClr val="FFC1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7" name="Oval 166">
            <a:hlinkClick r:id="rId3" action="ppaction://hlinksldjump" tooltip="Nippani: 49062723.0"/>
          </p:cNvPr>
          <p:cNvSpPr/>
          <p:nvPr/>
        </p:nvSpPr>
        <p:spPr>
          <a:xfrm>
            <a:off x="4468092" y="805655"/>
            <a:ext cx="101270" cy="101271"/>
          </a:xfrm>
          <a:prstGeom prst="ellipse">
            <a:avLst/>
          </a:prstGeom>
          <a:solidFill>
            <a:srgbClr val="FF70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8" name="Oval 167">
            <a:hlinkClick r:id="rId3" action="ppaction://hlinksldjump" tooltip="Padmanaba Nagar: 501914543.0"/>
          </p:cNvPr>
          <p:cNvSpPr/>
          <p:nvPr/>
        </p:nvSpPr>
        <p:spPr>
          <a:xfrm>
            <a:off x="6560469" y="5401893"/>
            <a:ext cx="323907" cy="323908"/>
          </a:xfrm>
          <a:prstGeom prst="ellipse">
            <a:avLst/>
          </a:prstGeom>
          <a:solidFill>
            <a:srgbClr val="94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9" name="Oval 168">
            <a:hlinkClick r:id="rId3" action="ppaction://hlinksldjump" tooltip="Pavagada (SC): 24630430.0"/>
          </p:cNvPr>
          <p:cNvSpPr/>
          <p:nvPr/>
        </p:nvSpPr>
        <p:spPr>
          <a:xfrm>
            <a:off x="7063023" y="3995464"/>
            <a:ext cx="71753" cy="71754"/>
          </a:xfrm>
          <a:prstGeom prst="ellipse">
            <a:avLst/>
          </a:prstGeom>
          <a:solidFill>
            <a:srgbClr val="FF50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0" name="Oval 169">
            <a:hlinkClick r:id="rId3" action="ppaction://hlinksldjump" tooltip="Piriyapatna: 27532000.0"/>
          </p:cNvPr>
          <p:cNvSpPr/>
          <p:nvPr/>
        </p:nvSpPr>
        <p:spPr>
          <a:xfrm>
            <a:off x="5072990" y="4869428"/>
            <a:ext cx="75862" cy="75862"/>
          </a:xfrm>
          <a:prstGeom prst="ellipse">
            <a:avLst/>
          </a:prstGeom>
          <a:solidFill>
            <a:srgbClr val="FF54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1" name="Oval 170">
            <a:hlinkClick r:id="rId3" action="ppaction://hlinksldjump" tooltip="Pulakeshinagar (SC): 83419729.0"/>
          </p:cNvPr>
          <p:cNvSpPr/>
          <p:nvPr/>
        </p:nvSpPr>
        <p:spPr>
          <a:xfrm>
            <a:off x="7286947" y="4846741"/>
            <a:ext cx="132051" cy="132051"/>
          </a:xfrm>
          <a:prstGeom prst="ellipse">
            <a:avLst/>
          </a:prstGeom>
          <a:solidFill>
            <a:srgbClr val="FF93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2" name="Oval 171">
            <a:hlinkClick r:id="rId3" action="ppaction://hlinksldjump" tooltip="Puttur: 17707038.0"/>
          </p:cNvPr>
          <p:cNvSpPr/>
          <p:nvPr/>
        </p:nvSpPr>
        <p:spPr>
          <a:xfrm>
            <a:off x="4229144" y="4099053"/>
            <a:ext cx="60838" cy="60838"/>
          </a:xfrm>
          <a:prstGeom prst="ellipse">
            <a:avLst/>
          </a:prstGeom>
          <a:solidFill>
            <a:srgbClr val="FF43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3" name="Oval 172">
            <a:hlinkClick r:id="rId3" action="ppaction://hlinksldjump" tooltip="Raibag (SC): 45599432.0"/>
          </p:cNvPr>
          <p:cNvSpPr/>
          <p:nvPr/>
        </p:nvSpPr>
        <p:spPr>
          <a:xfrm>
            <a:off x="4925419" y="885356"/>
            <a:ext cx="97630" cy="97630"/>
          </a:xfrm>
          <a:prstGeom prst="ellipse">
            <a:avLst/>
          </a:prstGeom>
          <a:solidFill>
            <a:srgbClr val="FF6C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4" name="Oval 173">
            <a:hlinkClick r:id="rId3" action="ppaction://hlinksldjump" tooltip="Raichur: 143642147.0"/>
          </p:cNvPr>
          <p:cNvSpPr/>
          <p:nvPr/>
        </p:nvSpPr>
        <p:spPr>
          <a:xfrm>
            <a:off x="7847044" y="2256443"/>
            <a:ext cx="173279" cy="173279"/>
          </a:xfrm>
          <a:prstGeom prst="ellipse">
            <a:avLst/>
          </a:prstGeom>
          <a:solidFill>
            <a:srgbClr val="FFC1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5" name="Oval 174">
            <a:hlinkClick r:id="rId3" action="ppaction://hlinksldjump" tooltip="Raichur Rural (ST): 52208754.0"/>
          </p:cNvPr>
          <p:cNvSpPr/>
          <p:nvPr/>
        </p:nvSpPr>
        <p:spPr>
          <a:xfrm>
            <a:off x="7735951" y="2404055"/>
            <a:ext cx="104467" cy="104467"/>
          </a:xfrm>
          <a:prstGeom prst="ellipse">
            <a:avLst/>
          </a:prstGeom>
          <a:solidFill>
            <a:srgbClr val="FF74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6" name="Oval 175">
            <a:hlinkClick r:id="rId3" action="ppaction://hlinksldjump" tooltip="Rajaji Nagar: 64563085.0"/>
          </p:cNvPr>
          <p:cNvSpPr/>
          <p:nvPr/>
        </p:nvSpPr>
        <p:spPr>
          <a:xfrm>
            <a:off x="6846729" y="4816921"/>
            <a:ext cx="116172" cy="116172"/>
          </a:xfrm>
          <a:prstGeom prst="ellipse">
            <a:avLst/>
          </a:prstGeom>
          <a:solidFill>
            <a:srgbClr val="FF81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7" name="Oval 176">
            <a:hlinkClick r:id="rId3" action="ppaction://hlinksldjump" tooltip="Rajarajeshwarinagar: 215058328.0"/>
          </p:cNvPr>
          <p:cNvSpPr/>
          <p:nvPr/>
        </p:nvSpPr>
        <p:spPr>
          <a:xfrm>
            <a:off x="6770044" y="5209745"/>
            <a:ext cx="212024" cy="212023"/>
          </a:xfrm>
          <a:prstGeom prst="ellipse">
            <a:avLst/>
          </a:prstGeom>
          <a:solidFill>
            <a:srgbClr val="FFEC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8" name="Oval 177">
            <a:hlinkClick r:id="rId3" action="ppaction://hlinksldjump" tooltip="Ramanagara: 576032335.0"/>
          </p:cNvPr>
          <p:cNvSpPr/>
          <p:nvPr/>
        </p:nvSpPr>
        <p:spPr>
          <a:xfrm>
            <a:off x="6220239" y="5271733"/>
            <a:ext cx="347000" cy="347000"/>
          </a:xfrm>
          <a:prstGeom prst="ellipse">
            <a:avLst/>
          </a:prstGeom>
          <a:solidFill>
            <a:srgbClr val="7A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9" name="Oval 178">
            <a:hlinkClick r:id="rId3" action="ppaction://hlinksldjump" tooltip="Ramdurg: 40181384.0"/>
          </p:cNvPr>
          <p:cNvSpPr/>
          <p:nvPr/>
        </p:nvSpPr>
        <p:spPr>
          <a:xfrm>
            <a:off x="5348827" y="1567394"/>
            <a:ext cx="91647" cy="91647"/>
          </a:xfrm>
          <a:prstGeom prst="ellipse">
            <a:avLst/>
          </a:prstGeom>
          <a:solidFill>
            <a:srgbClr val="FF66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0" name="Oval 179">
            <a:hlinkClick r:id="rId3" action="ppaction://hlinksldjump" tooltip="Ranibennur: 57853061.0"/>
          </p:cNvPr>
          <p:cNvSpPr/>
          <p:nvPr/>
        </p:nvSpPr>
        <p:spPr>
          <a:xfrm>
            <a:off x="5287266" y="2786830"/>
            <a:ext cx="109969" cy="109969"/>
          </a:xfrm>
          <a:prstGeom prst="ellipse">
            <a:avLst/>
          </a:prstGeom>
          <a:solidFill>
            <a:srgbClr val="FF7A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1" name="Oval 180">
            <a:hlinkClick r:id="rId3" action="ppaction://hlinksldjump" tooltip="Ron: 47610063.0"/>
          </p:cNvPr>
          <p:cNvSpPr/>
          <p:nvPr/>
        </p:nvSpPr>
        <p:spPr>
          <a:xfrm>
            <a:off x="5763660" y="1963784"/>
            <a:ext cx="99760" cy="99760"/>
          </a:xfrm>
          <a:prstGeom prst="ellipse">
            <a:avLst/>
          </a:prstGeom>
          <a:solidFill>
            <a:srgbClr val="FF6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2" name="Oval 181">
            <a:hlinkClick r:id="rId3" action="ppaction://hlinksldjump" tooltip="Sagar: 28493150.0"/>
          </p:cNvPr>
          <p:cNvSpPr/>
          <p:nvPr/>
        </p:nvSpPr>
        <p:spPr>
          <a:xfrm>
            <a:off x="4494311" y="2891056"/>
            <a:ext cx="77175" cy="77175"/>
          </a:xfrm>
          <a:prstGeom prst="ellipse">
            <a:avLst/>
          </a:prstGeom>
          <a:solidFill>
            <a:srgbClr val="FF56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3" name="Oval 182">
            <a:hlinkClick r:id="rId3" action="ppaction://hlinksldjump" tooltip="Sakleshpur (SC): 25529933.0"/>
          </p:cNvPr>
          <p:cNvSpPr/>
          <p:nvPr/>
        </p:nvSpPr>
        <p:spPr>
          <a:xfrm>
            <a:off x="4923784" y="4232506"/>
            <a:ext cx="73051" cy="73052"/>
          </a:xfrm>
          <a:prstGeom prst="ellipse">
            <a:avLst/>
          </a:prstGeom>
          <a:solidFill>
            <a:srgbClr val="FF51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4" name="Oval 183">
            <a:hlinkClick r:id="rId3" action="ppaction://hlinksldjump" tooltip="Sandur (ST): 25366853.0"/>
          </p:cNvPr>
          <p:cNvSpPr/>
          <p:nvPr/>
        </p:nvSpPr>
        <p:spPr>
          <a:xfrm>
            <a:off x="6554157" y="2890099"/>
            <a:ext cx="72818" cy="72818"/>
          </a:xfrm>
          <a:prstGeom prst="ellipse">
            <a:avLst/>
          </a:prstGeom>
          <a:solidFill>
            <a:srgbClr val="FF51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5" name="Oval 184">
            <a:hlinkClick r:id="rId3" action="ppaction://hlinksldjump" tooltip="Sarvagnanagar: 361628997.0"/>
          </p:cNvPr>
          <p:cNvSpPr/>
          <p:nvPr/>
        </p:nvSpPr>
        <p:spPr>
          <a:xfrm>
            <a:off x="7321359" y="4991089"/>
            <a:ext cx="274940" cy="274940"/>
          </a:xfrm>
          <a:prstGeom prst="ellipse">
            <a:avLst/>
          </a:prstGeom>
          <a:solidFill>
            <a:srgbClr val="CB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6" name="Oval 185">
            <a:hlinkClick r:id="rId3" action="ppaction://hlinksldjump" tooltip="Saundatti Yellamma: 73136391.0"/>
          </p:cNvPr>
          <p:cNvSpPr/>
          <p:nvPr/>
        </p:nvSpPr>
        <p:spPr>
          <a:xfrm>
            <a:off x="5073578" y="1621504"/>
            <a:ext cx="123644" cy="123644"/>
          </a:xfrm>
          <a:prstGeom prst="ellipse">
            <a:avLst/>
          </a:prstGeom>
          <a:solidFill>
            <a:srgbClr val="FF89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7" name="Oval 186">
            <a:hlinkClick r:id="rId3" action="ppaction://hlinksldjump" tooltip="Sedam: 95260680.0"/>
          </p:cNvPr>
          <p:cNvSpPr/>
          <p:nvPr/>
        </p:nvSpPr>
        <p:spPr>
          <a:xfrm>
            <a:off x="8083093" y="1438295"/>
            <a:ext cx="141111" cy="141112"/>
          </a:xfrm>
          <a:prstGeom prst="ellipse">
            <a:avLst/>
          </a:prstGeom>
          <a:solidFill>
            <a:srgbClr val="FF9D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8" name="Oval 187">
            <a:hlinkClick r:id="rId3" action="ppaction://hlinksldjump" tooltip="Shahapur: 37266673.0"/>
          </p:cNvPr>
          <p:cNvSpPr/>
          <p:nvPr/>
        </p:nvSpPr>
        <p:spPr>
          <a:xfrm>
            <a:off x="7402839" y="1651813"/>
            <a:ext cx="88260" cy="88260"/>
          </a:xfrm>
          <a:prstGeom prst="ellipse">
            <a:avLst/>
          </a:prstGeom>
          <a:solidFill>
            <a:srgbClr val="FF62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9" name="Oval 188">
            <a:hlinkClick r:id="rId3" action="ppaction://hlinksldjump" tooltip="Shanti Nagar: 1410477796.0"/>
          </p:cNvPr>
          <p:cNvSpPr/>
          <p:nvPr/>
        </p:nvSpPr>
        <p:spPr>
          <a:xfrm>
            <a:off x="6328585" y="4771227"/>
            <a:ext cx="542987" cy="542987"/>
          </a:xfrm>
          <a:prstGeom prst="ellipse">
            <a:avLst/>
          </a:prstGeom>
          <a:solidFill>
            <a:srgbClr val="00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0" name="Oval 189">
            <a:hlinkClick r:id="rId3" action="ppaction://hlinksldjump" tooltip="Shiggaon: 83774851.0"/>
          </p:cNvPr>
          <p:cNvSpPr/>
          <p:nvPr/>
        </p:nvSpPr>
        <p:spPr>
          <a:xfrm>
            <a:off x="4951259" y="2291315"/>
            <a:ext cx="132331" cy="132332"/>
          </a:xfrm>
          <a:prstGeom prst="ellipse">
            <a:avLst/>
          </a:prstGeom>
          <a:solidFill>
            <a:srgbClr val="FF93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1" name="Oval 190">
            <a:hlinkClick r:id="rId3" action="ppaction://hlinksldjump" tooltip="Shikaripura: 26686456.0"/>
          </p:cNvPr>
          <p:cNvSpPr/>
          <p:nvPr/>
        </p:nvSpPr>
        <p:spPr>
          <a:xfrm>
            <a:off x="4880335" y="2954169"/>
            <a:ext cx="74689" cy="74688"/>
          </a:xfrm>
          <a:prstGeom prst="ellipse">
            <a:avLst/>
          </a:prstGeom>
          <a:solidFill>
            <a:srgbClr val="FF53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2" name="Oval 191">
            <a:hlinkClick r:id="rId3" action="ppaction://hlinksldjump" tooltip="Shimoga: 85708657.0"/>
          </p:cNvPr>
          <p:cNvSpPr/>
          <p:nvPr/>
        </p:nvSpPr>
        <p:spPr>
          <a:xfrm>
            <a:off x="4970116" y="3285894"/>
            <a:ext cx="133850" cy="133850"/>
          </a:xfrm>
          <a:prstGeom prst="ellipse">
            <a:avLst/>
          </a:prstGeom>
          <a:solidFill>
            <a:srgbClr val="FF95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3" name="Oval 192">
            <a:hlinkClick r:id="rId3" action="ppaction://hlinksldjump" tooltip="Shimoga Rural (SC): 41918331.0"/>
          </p:cNvPr>
          <p:cNvSpPr/>
          <p:nvPr/>
        </p:nvSpPr>
        <p:spPr>
          <a:xfrm>
            <a:off x="4876033" y="3191526"/>
            <a:ext cx="93607" cy="93607"/>
          </a:xfrm>
          <a:prstGeom prst="ellipse">
            <a:avLst/>
          </a:prstGeom>
          <a:solidFill>
            <a:srgbClr val="FF6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4" name="Oval 193">
            <a:hlinkClick r:id="rId3" action="ppaction://hlinksldjump" tooltip="Shirahatti (SC): 34881640.0"/>
          </p:cNvPr>
          <p:cNvSpPr/>
          <p:nvPr/>
        </p:nvSpPr>
        <p:spPr>
          <a:xfrm>
            <a:off x="5444984" y="2276559"/>
            <a:ext cx="85389" cy="85390"/>
          </a:xfrm>
          <a:prstGeom prst="ellipse">
            <a:avLst/>
          </a:prstGeom>
          <a:solidFill>
            <a:srgbClr val="FF5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5" name="Oval 194">
            <a:hlinkClick r:id="rId3" action="ppaction://hlinksldjump" tooltip="Shivajinagar: 203764825.0"/>
          </p:cNvPr>
          <p:cNvSpPr/>
          <p:nvPr/>
        </p:nvSpPr>
        <p:spPr>
          <a:xfrm>
            <a:off x="7099019" y="4956277"/>
            <a:ext cx="206382" cy="206381"/>
          </a:xfrm>
          <a:prstGeom prst="ellipse">
            <a:avLst/>
          </a:prstGeom>
          <a:solidFill>
            <a:srgbClr val="FFE6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6" name="Oval 195">
            <a:hlinkClick r:id="rId3" action="ppaction://hlinksldjump" tooltip="Shorapur (ST): 85942490.0"/>
          </p:cNvPr>
          <p:cNvSpPr/>
          <p:nvPr/>
        </p:nvSpPr>
        <p:spPr>
          <a:xfrm>
            <a:off x="7227182" y="1741561"/>
            <a:ext cx="134032" cy="134032"/>
          </a:xfrm>
          <a:prstGeom prst="ellipse">
            <a:avLst/>
          </a:prstGeom>
          <a:solidFill>
            <a:srgbClr val="FF95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7" name="Oval 196">
            <a:hlinkClick r:id="rId3" action="ppaction://hlinksldjump" tooltip="Shravanabelagola: 404356124.0"/>
          </p:cNvPr>
          <p:cNvSpPr/>
          <p:nvPr/>
        </p:nvSpPr>
        <p:spPr>
          <a:xfrm>
            <a:off x="5796702" y="4746487"/>
            <a:ext cx="290729" cy="290729"/>
          </a:xfrm>
          <a:prstGeom prst="ellipse">
            <a:avLst/>
          </a:prstGeom>
          <a:solidFill>
            <a:srgbClr val="B9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8" name="Oval 197">
            <a:hlinkClick r:id="rId3" action="ppaction://hlinksldjump" tooltip="Shrirangapattana: 7722427.0"/>
          </p:cNvPr>
          <p:cNvSpPr/>
          <p:nvPr/>
        </p:nvSpPr>
        <p:spPr>
          <a:xfrm>
            <a:off x="5738663" y="5169242"/>
            <a:ext cx="40177" cy="40178"/>
          </a:xfrm>
          <a:prstGeom prst="ellipse">
            <a:avLst/>
          </a:prstGeom>
          <a:solidFill>
            <a:srgbClr val="FF2C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9" name="Oval 198">
            <a:hlinkClick r:id="rId3" action="ppaction://hlinksldjump" tooltip="Sidlaghatta: 45137000.0"/>
          </p:cNvPr>
          <p:cNvSpPr/>
          <p:nvPr/>
        </p:nvSpPr>
        <p:spPr>
          <a:xfrm>
            <a:off x="7726990" y="4914522"/>
            <a:ext cx="97135" cy="97134"/>
          </a:xfrm>
          <a:prstGeom prst="ellipse">
            <a:avLst/>
          </a:prstGeom>
          <a:solidFill>
            <a:srgbClr val="FF6C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0" name="Oval 199">
            <a:hlinkClick r:id="rId3" action="ppaction://hlinksldjump" tooltip="Sindagi: 97594971.0"/>
          </p:cNvPr>
          <p:cNvSpPr/>
          <p:nvPr/>
        </p:nvSpPr>
        <p:spPr>
          <a:xfrm>
            <a:off x="6715282" y="1167896"/>
            <a:ext cx="142830" cy="142830"/>
          </a:xfrm>
          <a:prstGeom prst="ellipse">
            <a:avLst/>
          </a:prstGeom>
          <a:solidFill>
            <a:srgbClr val="FF9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1" name="Oval 200">
            <a:hlinkClick r:id="rId3" action="ppaction://hlinksldjump" tooltip="Sindhanur: 42540387.0"/>
          </p:cNvPr>
          <p:cNvSpPr/>
          <p:nvPr/>
        </p:nvSpPr>
        <p:spPr>
          <a:xfrm>
            <a:off x="7060353" y="2358835"/>
            <a:ext cx="94299" cy="94299"/>
          </a:xfrm>
          <a:prstGeom prst="ellipse">
            <a:avLst/>
          </a:prstGeom>
          <a:solidFill>
            <a:srgbClr val="FF69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2" name="Oval 201">
            <a:hlinkClick r:id="rId3" action="ppaction://hlinksldjump" tooltip="Sira: 186451537.0"/>
          </p:cNvPr>
          <p:cNvSpPr/>
          <p:nvPr/>
        </p:nvSpPr>
        <p:spPr>
          <a:xfrm>
            <a:off x="6382790" y="4032388"/>
            <a:ext cx="197419" cy="197419"/>
          </a:xfrm>
          <a:prstGeom prst="ellipse">
            <a:avLst/>
          </a:prstGeom>
          <a:solidFill>
            <a:srgbClr val="FFDC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3" name="Oval 202">
            <a:hlinkClick r:id="rId3" action="ppaction://hlinksldjump" tooltip="Sirsi: 125647411.0"/>
          </p:cNvPr>
          <p:cNvSpPr/>
          <p:nvPr/>
        </p:nvSpPr>
        <p:spPr>
          <a:xfrm>
            <a:off x="4388832" y="2402471"/>
            <a:ext cx="162063" cy="162063"/>
          </a:xfrm>
          <a:prstGeom prst="ellipse">
            <a:avLst/>
          </a:prstGeom>
          <a:solidFill>
            <a:srgbClr val="FFB4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4" name="Oval 203">
            <a:hlinkClick r:id="rId3" action="ppaction://hlinksldjump" tooltip="Siruguppa (ST): 9998718.0"/>
          </p:cNvPr>
          <p:cNvSpPr/>
          <p:nvPr/>
        </p:nvSpPr>
        <p:spPr>
          <a:xfrm>
            <a:off x="7157033" y="2585676"/>
            <a:ext cx="45717" cy="45716"/>
          </a:xfrm>
          <a:prstGeom prst="ellipse">
            <a:avLst/>
          </a:prstGeom>
          <a:solidFill>
            <a:srgbClr val="FF32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5" name="Oval 204">
            <a:hlinkClick r:id="rId3" action="ppaction://hlinksldjump" tooltip="Sorab: 231358196.0"/>
          </p:cNvPr>
          <p:cNvSpPr/>
          <p:nvPr/>
        </p:nvSpPr>
        <p:spPr>
          <a:xfrm>
            <a:off x="4549004" y="2673553"/>
            <a:ext cx="219912" cy="219911"/>
          </a:xfrm>
          <a:prstGeom prst="ellipse">
            <a:avLst/>
          </a:prstGeom>
          <a:solidFill>
            <a:srgbClr val="FFF5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6" name="Oval 205">
            <a:hlinkClick r:id="rId3" action="ppaction://hlinksldjump" tooltip="Sringeri: 35350380.0"/>
          </p:cNvPr>
          <p:cNvSpPr/>
          <p:nvPr/>
        </p:nvSpPr>
        <p:spPr>
          <a:xfrm>
            <a:off x="4476595" y="3582525"/>
            <a:ext cx="85962" cy="85961"/>
          </a:xfrm>
          <a:prstGeom prst="ellipse">
            <a:avLst/>
          </a:prstGeom>
          <a:solidFill>
            <a:srgbClr val="FF5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7" name="Oval 206">
            <a:hlinkClick r:id="rId3" action="ppaction://hlinksldjump" tooltip="Srinivaspur: 111843682.0"/>
          </p:cNvPr>
          <p:cNvSpPr/>
          <p:nvPr/>
        </p:nvSpPr>
        <p:spPr>
          <a:xfrm>
            <a:off x="8000291" y="5113829"/>
            <a:ext cx="152901" cy="152901"/>
          </a:xfrm>
          <a:prstGeom prst="ellipse">
            <a:avLst/>
          </a:prstGeom>
          <a:solidFill>
            <a:srgbClr val="FFAA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8" name="Oval 207">
            <a:hlinkClick r:id="rId3" action="ppaction://hlinksldjump" tooltip="Sullia (SC): 11560400.0"/>
          </p:cNvPr>
          <p:cNvSpPr/>
          <p:nvPr/>
        </p:nvSpPr>
        <p:spPr>
          <a:xfrm>
            <a:off x="4356103" y="4355299"/>
            <a:ext cx="49158" cy="49158"/>
          </a:xfrm>
          <a:prstGeom prst="ellipse">
            <a:avLst/>
          </a:prstGeom>
          <a:solidFill>
            <a:srgbClr val="FF36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9" name="Oval 208">
            <a:hlinkClick r:id="rId3" action="ppaction://hlinksldjump" tooltip="T.Narasipur (SC): 185301698.0"/>
          </p:cNvPr>
          <p:cNvSpPr/>
          <p:nvPr/>
        </p:nvSpPr>
        <p:spPr>
          <a:xfrm>
            <a:off x="5764824" y="5441059"/>
            <a:ext cx="196809" cy="196809"/>
          </a:xfrm>
          <a:prstGeom prst="ellipse">
            <a:avLst/>
          </a:prstGeom>
          <a:solidFill>
            <a:srgbClr val="FFDB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0" name="Oval 209">
            <a:hlinkClick r:id="rId3" action="ppaction://hlinksldjump" tooltip="Tarikere: 73320340.0"/>
          </p:cNvPr>
          <p:cNvSpPr/>
          <p:nvPr/>
        </p:nvSpPr>
        <p:spPr>
          <a:xfrm>
            <a:off x="5109626" y="3632077"/>
            <a:ext cx="123800" cy="123799"/>
          </a:xfrm>
          <a:prstGeom prst="ellipse">
            <a:avLst/>
          </a:prstGeom>
          <a:solidFill>
            <a:srgbClr val="FF8A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1" name="Oval 210">
            <a:hlinkClick r:id="rId3" action="ppaction://hlinksldjump" tooltip="Terdal: 60984268.0"/>
          </p:cNvPr>
          <p:cNvSpPr/>
          <p:nvPr/>
        </p:nvSpPr>
        <p:spPr>
          <a:xfrm>
            <a:off x="5233145" y="1001820"/>
            <a:ext cx="112905" cy="112905"/>
          </a:xfrm>
          <a:prstGeom prst="ellipse">
            <a:avLst/>
          </a:prstGeom>
          <a:solidFill>
            <a:srgbClr val="FF7D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2" name="Oval 211">
            <a:hlinkClick r:id="rId3" action="ppaction://hlinksldjump" tooltip="Tiptur: 59921427.0"/>
          </p:cNvPr>
          <p:cNvSpPr/>
          <p:nvPr/>
        </p:nvSpPr>
        <p:spPr>
          <a:xfrm>
            <a:off x="6313649" y="4239566"/>
            <a:ext cx="111917" cy="111917"/>
          </a:xfrm>
          <a:prstGeom prst="ellipse">
            <a:avLst/>
          </a:prstGeom>
          <a:solidFill>
            <a:srgbClr val="FF7C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3" name="Oval 212">
            <a:hlinkClick r:id="rId3" action="ppaction://hlinksldjump" tooltip="Tirthahalli: 37038449.0"/>
          </p:cNvPr>
          <p:cNvSpPr/>
          <p:nvPr/>
        </p:nvSpPr>
        <p:spPr>
          <a:xfrm>
            <a:off x="4560268" y="3363246"/>
            <a:ext cx="87990" cy="87990"/>
          </a:xfrm>
          <a:prstGeom prst="ellipse">
            <a:avLst/>
          </a:prstGeom>
          <a:solidFill>
            <a:srgbClr val="FF62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4" name="Oval 213">
            <a:hlinkClick r:id="rId3" action="ppaction://hlinksldjump" tooltip="Tumkur City: 67832961.0"/>
          </p:cNvPr>
          <p:cNvSpPr/>
          <p:nvPr/>
        </p:nvSpPr>
        <p:spPr>
          <a:xfrm>
            <a:off x="6626158" y="4517537"/>
            <a:ext cx="119076" cy="119076"/>
          </a:xfrm>
          <a:prstGeom prst="ellipse">
            <a:avLst/>
          </a:prstGeom>
          <a:solidFill>
            <a:srgbClr val="FF84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5" name="Oval 214">
            <a:hlinkClick r:id="rId3" action="ppaction://hlinksldjump" tooltip="Tumkur Rural: 62790763.0"/>
          </p:cNvPr>
          <p:cNvSpPr/>
          <p:nvPr/>
        </p:nvSpPr>
        <p:spPr>
          <a:xfrm>
            <a:off x="6506681" y="4410324"/>
            <a:ext cx="114566" cy="114565"/>
          </a:xfrm>
          <a:prstGeom prst="ellipse">
            <a:avLst/>
          </a:prstGeom>
          <a:solidFill>
            <a:srgbClr val="FF7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6" name="Oval 215">
            <a:hlinkClick r:id="rId3" action="ppaction://hlinksldjump" tooltip="Turuvekere: 110952724.0"/>
          </p:cNvPr>
          <p:cNvSpPr/>
          <p:nvPr/>
        </p:nvSpPr>
        <p:spPr>
          <a:xfrm>
            <a:off x="6202532" y="4493791"/>
            <a:ext cx="152292" cy="152291"/>
          </a:xfrm>
          <a:prstGeom prst="ellipse">
            <a:avLst/>
          </a:prstGeom>
          <a:solidFill>
            <a:srgbClr val="FFA9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7" name="Oval 216">
            <a:hlinkClick r:id="rId3" action="ppaction://hlinksldjump" tooltip="Udupi: 260136628.0"/>
          </p:cNvPr>
          <p:cNvSpPr/>
          <p:nvPr/>
        </p:nvSpPr>
        <p:spPr>
          <a:xfrm>
            <a:off x="3902484" y="3358911"/>
            <a:ext cx="233188" cy="233188"/>
          </a:xfrm>
          <a:prstGeom prst="ellipse">
            <a:avLst/>
          </a:prstGeom>
          <a:solidFill>
            <a:srgbClr val="F9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8" name="Oval 217">
            <a:hlinkClick r:id="rId3" action="ppaction://hlinksldjump" tooltip="Varuna: 116950010.0"/>
          </p:cNvPr>
          <p:cNvSpPr/>
          <p:nvPr/>
        </p:nvSpPr>
        <p:spPr>
          <a:xfrm>
            <a:off x="5704810" y="5256909"/>
            <a:ext cx="156353" cy="156353"/>
          </a:xfrm>
          <a:prstGeom prst="ellipse">
            <a:avLst/>
          </a:prstGeom>
          <a:solidFill>
            <a:srgbClr val="FFAE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9" name="Oval 218">
            <a:hlinkClick r:id="rId3" action="ppaction://hlinksldjump" tooltip="Vijay Nagar: 1373292571.0"/>
          </p:cNvPr>
          <p:cNvSpPr/>
          <p:nvPr/>
        </p:nvSpPr>
        <p:spPr>
          <a:xfrm>
            <a:off x="7571510" y="5474807"/>
            <a:ext cx="535781" cy="535781"/>
          </a:xfrm>
          <a:prstGeom prst="ellipse">
            <a:avLst/>
          </a:prstGeom>
          <a:solidFill>
            <a:srgbClr val="00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0" name="Oval 219">
            <a:hlinkClick r:id="rId3" action="ppaction://hlinksldjump" tooltip="Vijayanagara: 911723930.0"/>
          </p:cNvPr>
          <p:cNvSpPr/>
          <p:nvPr/>
        </p:nvSpPr>
        <p:spPr>
          <a:xfrm>
            <a:off x="6210788" y="2471221"/>
            <a:ext cx="436554" cy="436554"/>
          </a:xfrm>
          <a:prstGeom prst="ellipse">
            <a:avLst/>
          </a:prstGeom>
          <a:solidFill>
            <a:srgbClr val="17F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1" name="Oval 220">
            <a:hlinkClick r:id="rId3" action="ppaction://hlinksldjump" tooltip="Virajpet: 54263609.0"/>
          </p:cNvPr>
          <p:cNvSpPr/>
          <p:nvPr/>
        </p:nvSpPr>
        <p:spPr>
          <a:xfrm>
            <a:off x="4670765" y="4822794"/>
            <a:ext cx="106502" cy="106503"/>
          </a:xfrm>
          <a:prstGeom prst="ellipse">
            <a:avLst/>
          </a:prstGeom>
          <a:solidFill>
            <a:srgbClr val="FF76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2" name="Oval 221">
            <a:hlinkClick r:id="rId3" action="ppaction://hlinksldjump" tooltip="Yadgir: 31270774.0"/>
          </p:cNvPr>
          <p:cNvSpPr/>
          <p:nvPr/>
        </p:nvSpPr>
        <p:spPr>
          <a:xfrm>
            <a:off x="7798422" y="1741780"/>
            <a:ext cx="80850" cy="80849"/>
          </a:xfrm>
          <a:prstGeom prst="ellipse">
            <a:avLst/>
          </a:prstGeom>
          <a:solidFill>
            <a:srgbClr val="FF5A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3" name="Oval 222">
            <a:hlinkClick r:id="rId3" action="ppaction://hlinksldjump" tooltip="Yamkanamardi (ST): 165985607.0"/>
          </p:cNvPr>
          <p:cNvSpPr/>
          <p:nvPr/>
        </p:nvSpPr>
        <p:spPr>
          <a:xfrm>
            <a:off x="4460889" y="1011814"/>
            <a:ext cx="186269" cy="186270"/>
          </a:xfrm>
          <a:prstGeom prst="ellipse">
            <a:avLst/>
          </a:prstGeom>
          <a:solidFill>
            <a:srgbClr val="FFC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4" name="Oval 223">
            <a:hlinkClick r:id="rId3" action="ppaction://hlinksldjump" tooltip="Yelahanka: 193687396.0"/>
          </p:cNvPr>
          <p:cNvSpPr/>
          <p:nvPr/>
        </p:nvSpPr>
        <p:spPr>
          <a:xfrm>
            <a:off x="7202318" y="4594697"/>
            <a:ext cx="201213" cy="201214"/>
          </a:xfrm>
          <a:prstGeom prst="ellipse">
            <a:avLst/>
          </a:prstGeom>
          <a:solidFill>
            <a:srgbClr val="FFE0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5" name="Oval 224">
            <a:hlinkClick r:id="rId3" action="ppaction://hlinksldjump" tooltip="Yelburga: 62431239.0"/>
          </p:cNvPr>
          <p:cNvSpPr/>
          <p:nvPr/>
        </p:nvSpPr>
        <p:spPr>
          <a:xfrm>
            <a:off x="5987585" y="2241465"/>
            <a:ext cx="114237" cy="114237"/>
          </a:xfrm>
          <a:prstGeom prst="ellipse">
            <a:avLst/>
          </a:prstGeom>
          <a:solidFill>
            <a:srgbClr val="FF7F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6" name="Oval 225">
            <a:hlinkClick r:id="rId3" action="ppaction://hlinksldjump" tooltip="Yellapur: 156986508.0"/>
          </p:cNvPr>
          <p:cNvSpPr/>
          <p:nvPr/>
        </p:nvSpPr>
        <p:spPr>
          <a:xfrm>
            <a:off x="4318948" y="2105645"/>
            <a:ext cx="181149" cy="181150"/>
          </a:xfrm>
          <a:prstGeom prst="ellipse">
            <a:avLst/>
          </a:prstGeom>
          <a:solidFill>
            <a:srgbClr val="FFCA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7" name="Oval 226">
            <a:hlinkClick r:id="rId3" action="ppaction://hlinksldjump" tooltip="Yeshvanthapura: 70352687.0"/>
          </p:cNvPr>
          <p:cNvSpPr/>
          <p:nvPr/>
        </p:nvSpPr>
        <p:spPr>
          <a:xfrm>
            <a:off x="7128873" y="4799012"/>
            <a:ext cx="121268" cy="121268"/>
          </a:xfrm>
          <a:prstGeom prst="ellipse">
            <a:avLst/>
          </a:prstGeom>
          <a:solidFill>
            <a:srgbClr val="FF87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8" name="Oval 227"/>
          <p:cNvSpPr/>
          <p:nvPr/>
        </p:nvSpPr>
        <p:spPr>
          <a:xfrm>
            <a:off x="1251043" y="4045043"/>
            <a:ext cx="37914" cy="37914"/>
          </a:xfrm>
          <a:prstGeom prst="ellipse">
            <a:avLst/>
          </a:prstGeom>
          <a:solidFill>
            <a:srgbClr val="FF58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9" name="Oval 228"/>
          <p:cNvSpPr/>
          <p:nvPr/>
        </p:nvSpPr>
        <p:spPr>
          <a:xfrm>
            <a:off x="1191619" y="4874619"/>
            <a:ext cx="156762" cy="156762"/>
          </a:xfrm>
          <a:prstGeom prst="ellipse">
            <a:avLst/>
          </a:prstGeom>
          <a:solidFill>
            <a:srgbClr val="FFB4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0" name="Oval 229"/>
          <p:cNvSpPr/>
          <p:nvPr/>
        </p:nvSpPr>
        <p:spPr>
          <a:xfrm>
            <a:off x="647005" y="5219005"/>
            <a:ext cx="1245990" cy="1245990"/>
          </a:xfrm>
          <a:prstGeom prst="ellipse">
            <a:avLst/>
          </a:prstGeom>
          <a:solidFill>
            <a:srgbClr val="00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1" name="TextBox 230"/>
          <p:cNvSpPr txBox="1"/>
          <p:nvPr/>
        </p:nvSpPr>
        <p:spPr>
          <a:xfrm>
            <a:off x="2032000" y="39370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0.7Crore(s)</a:t>
            </a:r>
            <a:endParaRPr lang="en-IN"/>
          </a:p>
        </p:txBody>
      </p:sp>
      <p:sp>
        <p:nvSpPr>
          <p:cNvPr id="232" name="TextBox 231"/>
          <p:cNvSpPr txBox="1"/>
          <p:nvPr/>
        </p:nvSpPr>
        <p:spPr>
          <a:xfrm>
            <a:off x="2032000" y="48260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19.8Crore(s)</a:t>
            </a:r>
            <a:endParaRPr lang="en-IN"/>
          </a:p>
        </p:txBody>
      </p:sp>
      <p:sp>
        <p:nvSpPr>
          <p:cNvPr id="233" name="TextBox 232"/>
          <p:cNvSpPr txBox="1"/>
          <p:nvPr/>
        </p:nvSpPr>
        <p:spPr>
          <a:xfrm>
            <a:off x="2032000" y="57150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798.2Crore(s)</a:t>
            </a:r>
            <a:endParaRPr lang="en-IN"/>
          </a:p>
        </p:txBody>
      </p:sp>
      <p:sp>
        <p:nvSpPr>
          <p:cNvPr id="234" name="TextBox 233"/>
          <p:cNvSpPr txBox="1"/>
          <p:nvPr/>
        </p:nvSpPr>
        <p:spPr>
          <a:xfrm>
            <a:off x="179512" y="908720"/>
            <a:ext cx="21602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dirty="0" smtClean="0"/>
              <a:t>Uneven Distribution</a:t>
            </a:r>
            <a:endParaRPr lang="en-IN" sz="1600" b="1" dirty="0" smtClean="0"/>
          </a:p>
          <a:p>
            <a:r>
              <a:rPr lang="en-IN" sz="1200" dirty="0" smtClean="0"/>
              <a:t>Relatively wealthier MLAs located in Central and Southern regions.</a:t>
            </a:r>
            <a:endParaRPr lang="en-IN" sz="1200" dirty="0" smtClean="0"/>
          </a:p>
          <a:p>
            <a:endParaRPr lang="en-IN" sz="1200" dirty="0" smtClean="0"/>
          </a:p>
          <a:p>
            <a:r>
              <a:rPr lang="en-IN" sz="1600" b="1" dirty="0" smtClean="0"/>
              <a:t>Party wise Distribution</a:t>
            </a:r>
            <a:endParaRPr lang="en-IN" sz="1600" b="1" dirty="0" smtClean="0"/>
          </a:p>
          <a:p>
            <a:r>
              <a:rPr lang="en-IN" sz="1200" dirty="0" smtClean="0"/>
              <a:t>JD(S) MLAs in the South have assets varying between 19.8 and 798.2 </a:t>
            </a:r>
            <a:r>
              <a:rPr lang="en-IN" sz="1200" dirty="0" err="1" smtClean="0"/>
              <a:t>crores</a:t>
            </a:r>
            <a:r>
              <a:rPr lang="en-IN" sz="1200" dirty="0" smtClean="0"/>
              <a:t>, while most Independent candidates are worth under 19.8 </a:t>
            </a:r>
            <a:r>
              <a:rPr lang="en-IN" sz="1200" dirty="0" err="1" smtClean="0"/>
              <a:t>crore.s</a:t>
            </a:r>
            <a:r>
              <a:rPr lang="en-IN" sz="1200" dirty="0" smtClean="0"/>
              <a:t> </a:t>
            </a:r>
            <a:endParaRPr lang="en-IN" sz="1200" dirty="0"/>
          </a:p>
        </p:txBody>
      </p:sp>
    </p:spTree>
    <p:extLst>
      <p:ext uri="{BB962C8B-B14F-4D97-AF65-F5344CB8AC3E}">
        <p14:creationId xmlns:p14="http://schemas.microsoft.com/office/powerpoint/2010/main" xmlns="" val="148454997"/>
      </p:ext>
    </p:extLst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27000"/>
            <a:ext cx="8890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3200" b="1" dirty="0" smtClean="0">
                <a:solidFill>
                  <a:schemeClr val="tx1"/>
                </a:solidFill>
              </a:rPr>
              <a:t>MLA assets 2013</a:t>
            </a:r>
            <a:endParaRPr lang="en-IN" sz="3200" b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93000" y="6477000"/>
            <a:ext cx="1397000" cy="254000"/>
          </a:xfrm>
          <a:prstGeom prst="rect">
            <a:avLst/>
          </a:prstGeom>
        </p:spPr>
      </p:pic>
      <p:sp>
        <p:nvSpPr>
          <p:cNvPr id="4" name="Oval 3">
            <a:hlinkClick r:id="rId3" action="ppaction://hlinksldjump" tooltip="Afzalpur: Malikayya Venkayya Guttedar: 3.8 Cr"/>
          </p:cNvPr>
          <p:cNvSpPr/>
          <p:nvPr/>
        </p:nvSpPr>
        <p:spPr>
          <a:xfrm>
            <a:off x="6407197" y="1259447"/>
            <a:ext cx="239372" cy="239371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>
            <a:hlinkClick r:id="rId3" action="ppaction://hlinksldjump" tooltip="Aland: Bhojaraj Ramchandra: 2.6 Cr"/>
          </p:cNvPr>
          <p:cNvSpPr/>
          <p:nvPr/>
        </p:nvSpPr>
        <p:spPr>
          <a:xfrm>
            <a:off x="6738980" y="1049477"/>
            <a:ext cx="259025" cy="259024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>
            <a:hlinkClick r:id="rId3" action="ppaction://hlinksldjump" tooltip="Anekal (SC): Shivanna B.: 7.1 Cr"/>
          </p:cNvPr>
          <p:cNvSpPr/>
          <p:nvPr/>
        </p:nvSpPr>
        <p:spPr>
          <a:xfrm>
            <a:off x="6556215" y="6234073"/>
            <a:ext cx="318531" cy="318531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>
            <a:hlinkClick r:id="rId3" action="ppaction://hlinksldjump" tooltip="Arabhavi: Balachandra Laxmanrao Jarkiholi: 12.7 Cr"/>
          </p:cNvPr>
          <p:cNvSpPr/>
          <p:nvPr/>
        </p:nvSpPr>
        <p:spPr>
          <a:xfrm>
            <a:off x="4461776" y="1352962"/>
            <a:ext cx="290898" cy="290898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>
            <a:hlinkClick r:id="rId3" action="ppaction://hlinksldjump" tooltip="Arakalgud: Manju A: 16.0 Cr"/>
          </p:cNvPr>
          <p:cNvSpPr/>
          <p:nvPr/>
        </p:nvSpPr>
        <p:spPr>
          <a:xfrm>
            <a:off x="4346790" y="4668057"/>
            <a:ext cx="332277" cy="332277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>
            <a:hlinkClick r:id="rId3" action="ppaction://hlinksldjump" tooltip="Arsikere: K.M.Shivalinge Gowda: 1.6 Cr"/>
          </p:cNvPr>
          <p:cNvSpPr/>
          <p:nvPr/>
        </p:nvSpPr>
        <p:spPr>
          <a:xfrm>
            <a:off x="4789606" y="4149723"/>
            <a:ext cx="318538" cy="318538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Oval 9">
            <a:hlinkClick r:id="rId3" action="ppaction://hlinksldjump" tooltip="Athani: Laxman Sangappa Savadi: 9.2 Cr"/>
          </p:cNvPr>
          <p:cNvSpPr/>
          <p:nvPr/>
        </p:nvSpPr>
        <p:spPr>
          <a:xfrm>
            <a:off x="4894337" y="950033"/>
            <a:ext cx="283075" cy="283075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Oval 10">
            <a:hlinkClick r:id="rId3" action="ppaction://hlinksldjump" tooltip="Aurad (SC): Prabhu B. Chavan: 3.8 Cr"/>
          </p:cNvPr>
          <p:cNvSpPr/>
          <p:nvPr/>
        </p:nvSpPr>
        <p:spPr>
          <a:xfrm>
            <a:off x="7969654" y="878221"/>
            <a:ext cx="234182" cy="234183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Oval 11">
            <a:hlinkClick r:id="rId3" action="ppaction://hlinksldjump" tooltip="B.T.M. Layout: Ramalingareddy: 35.9 Cr"/>
          </p:cNvPr>
          <p:cNvSpPr/>
          <p:nvPr/>
        </p:nvSpPr>
        <p:spPr>
          <a:xfrm>
            <a:off x="6995585" y="5978403"/>
            <a:ext cx="231276" cy="231276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Oval 12">
            <a:hlinkClick r:id="rId3" action="ppaction://hlinksldjump" tooltip="Babaleshwar: M.B.Patil: 40.2 Cr"/>
          </p:cNvPr>
          <p:cNvSpPr/>
          <p:nvPr/>
        </p:nvSpPr>
        <p:spPr>
          <a:xfrm>
            <a:off x="5336005" y="1316383"/>
            <a:ext cx="249373" cy="249373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Oval 13">
            <a:hlinkClick r:id="rId3" action="ppaction://hlinksldjump" tooltip="Badami: Chimmanakatti Balappa Bhimappa: 0.0 Cr"/>
          </p:cNvPr>
          <p:cNvSpPr/>
          <p:nvPr/>
        </p:nvSpPr>
        <p:spPr>
          <a:xfrm>
            <a:off x="5204734" y="1923845"/>
            <a:ext cx="272251" cy="272251"/>
          </a:xfrm>
          <a:prstGeom prst="ellipse">
            <a:avLst/>
          </a:prstGeom>
          <a:solidFill>
            <a:srgbClr val="FF00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Oval 14">
            <a:hlinkClick r:id="rId3" action="ppaction://hlinksldjump" tooltip="Bagalkot: Meti Hullappa Yamanappa: 2.6 Cr"/>
          </p:cNvPr>
          <p:cNvSpPr/>
          <p:nvPr/>
        </p:nvSpPr>
        <p:spPr>
          <a:xfrm>
            <a:off x="5481017" y="1809069"/>
            <a:ext cx="252717" cy="252717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Oval 15">
            <a:hlinkClick r:id="rId3" action="ppaction://hlinksldjump" tooltip="Bagepalli: S.N Subbareddy(Chinnakayalapalli): 86.4 Cr"/>
          </p:cNvPr>
          <p:cNvSpPr/>
          <p:nvPr/>
        </p:nvSpPr>
        <p:spPr>
          <a:xfrm>
            <a:off x="7336650" y="4404046"/>
            <a:ext cx="285085" cy="285084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Oval 16">
            <a:hlinkClick r:id="rId3" action="ppaction://hlinksldjump" tooltip="Bailhongal: Vishwanath I Patil: 2.4 Cr"/>
          </p:cNvPr>
          <p:cNvSpPr/>
          <p:nvPr/>
        </p:nvSpPr>
        <p:spPr>
          <a:xfrm>
            <a:off x="4535677" y="1671142"/>
            <a:ext cx="239033" cy="239033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Oval 17">
            <a:hlinkClick r:id="rId3" action="ppaction://hlinksldjump" tooltip="Bangalore South: M. Krishnappa: 34.6 Cr"/>
          </p:cNvPr>
          <p:cNvSpPr/>
          <p:nvPr/>
        </p:nvSpPr>
        <p:spPr>
          <a:xfrm>
            <a:off x="6156506" y="6155552"/>
            <a:ext cx="381918" cy="381917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Oval 18">
            <a:hlinkClick r:id="rId3" action="ppaction://hlinksldjump" tooltip="Bangarpet (SC): S.N.Narayanaswamy.K.M: 10.7 Cr"/>
          </p:cNvPr>
          <p:cNvSpPr/>
          <p:nvPr/>
        </p:nvSpPr>
        <p:spPr>
          <a:xfrm>
            <a:off x="7241348" y="5869181"/>
            <a:ext cx="252354" cy="252354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Oval 19">
            <a:hlinkClick r:id="rId3" action="ppaction://hlinksldjump" tooltip="Bantval: B.Ramanatha Rai: 3.6 Cr"/>
          </p:cNvPr>
          <p:cNvSpPr/>
          <p:nvPr/>
        </p:nvSpPr>
        <p:spPr>
          <a:xfrm>
            <a:off x="3527182" y="4109459"/>
            <a:ext cx="309145" cy="309145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Oval 20">
            <a:hlinkClick r:id="rId3" action="ppaction://hlinksldjump" tooltip="Basavakalyan: Mallikarjun Sidramappa Khuba: 11.1 Cr"/>
          </p:cNvPr>
          <p:cNvSpPr/>
          <p:nvPr/>
        </p:nvSpPr>
        <p:spPr>
          <a:xfrm>
            <a:off x="7282114" y="970164"/>
            <a:ext cx="244403" cy="244403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Oval 21">
            <a:hlinkClick r:id="rId3" action="ppaction://hlinksldjump" tooltip="Basavana Bagevadi: Shivanand S Patil: 8.7 Cr"/>
          </p:cNvPr>
          <p:cNvSpPr/>
          <p:nvPr/>
        </p:nvSpPr>
        <p:spPr>
          <a:xfrm>
            <a:off x="5751668" y="1619804"/>
            <a:ext cx="238185" cy="238185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Oval 22">
            <a:hlinkClick r:id="rId3" action="ppaction://hlinksldjump" tooltip="Basavanagudi: Ravi Subramanya.L.A.: 2.9 Cr"/>
          </p:cNvPr>
          <p:cNvSpPr/>
          <p:nvPr/>
        </p:nvSpPr>
        <p:spPr>
          <a:xfrm>
            <a:off x="6435890" y="5967453"/>
            <a:ext cx="220224" cy="220224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Oval 23">
            <a:hlinkClick r:id="rId3" action="ppaction://hlinksldjump" tooltip="Belgaum Dakshin: Sambhaji Lakshman Patil: 20.8 Cr"/>
          </p:cNvPr>
          <p:cNvSpPr/>
          <p:nvPr/>
        </p:nvSpPr>
        <p:spPr>
          <a:xfrm>
            <a:off x="3509656" y="1708808"/>
            <a:ext cx="261487" cy="261486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Oval 24">
            <a:hlinkClick r:id="rId3" action="ppaction://hlinksldjump" tooltip="Belgaum Rural: Sanjay B Patil: 7.4 Cr"/>
          </p:cNvPr>
          <p:cNvSpPr/>
          <p:nvPr/>
        </p:nvSpPr>
        <p:spPr>
          <a:xfrm>
            <a:off x="3634369" y="1411593"/>
            <a:ext cx="304065" cy="304066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Oval 25">
            <a:hlinkClick r:id="rId3" action="ppaction://hlinksldjump" tooltip="Belgaum Uttar: Fairoz Nuruddin Saith: 21.3 Cr"/>
          </p:cNvPr>
          <p:cNvSpPr/>
          <p:nvPr/>
        </p:nvSpPr>
        <p:spPr>
          <a:xfrm>
            <a:off x="3962452" y="1495269"/>
            <a:ext cx="252815" cy="252816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Oval 26">
            <a:hlinkClick r:id="rId3" action="ppaction://hlinksldjump" tooltip="Bellary (ST): B. Sreeramulu: 38.0 Cr"/>
          </p:cNvPr>
          <p:cNvSpPr/>
          <p:nvPr/>
        </p:nvSpPr>
        <p:spPr>
          <a:xfrm>
            <a:off x="6657977" y="3134136"/>
            <a:ext cx="252006" cy="252006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Oval 27">
            <a:hlinkClick r:id="rId3" action="ppaction://hlinksldjump" tooltip="Bellary City: Anil Lad: 289.0 Cr"/>
          </p:cNvPr>
          <p:cNvSpPr/>
          <p:nvPr/>
        </p:nvSpPr>
        <p:spPr>
          <a:xfrm>
            <a:off x="6366843" y="3182816"/>
            <a:ext cx="264333" cy="264332"/>
          </a:xfrm>
          <a:prstGeom prst="ellipse">
            <a:avLst/>
          </a:prstGeom>
          <a:solidFill>
            <a:srgbClr val="00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Oval 28">
            <a:hlinkClick r:id="rId3" action="ppaction://hlinksldjump" tooltip="Belthangady: K. Vasantha Bangera: 8.9 Cr"/>
          </p:cNvPr>
          <p:cNvSpPr/>
          <p:nvPr/>
        </p:nvSpPr>
        <p:spPr>
          <a:xfrm>
            <a:off x="3862952" y="4096033"/>
            <a:ext cx="294972" cy="294971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Oval 29">
            <a:hlinkClick r:id="rId3" action="ppaction://hlinksldjump" tooltip="Belur: Y.N Rudresha Gowda: 9.9 Cr"/>
          </p:cNvPr>
          <p:cNvSpPr/>
          <p:nvPr/>
        </p:nvSpPr>
        <p:spPr>
          <a:xfrm>
            <a:off x="4499367" y="4095873"/>
            <a:ext cx="272109" cy="272110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Oval 30">
            <a:hlinkClick r:id="rId3" action="ppaction://hlinksldjump" tooltip="Bhadravati: Appaji. M.J: 1.1 Cr"/>
          </p:cNvPr>
          <p:cNvSpPr/>
          <p:nvPr/>
        </p:nvSpPr>
        <p:spPr>
          <a:xfrm>
            <a:off x="4673933" y="3525441"/>
            <a:ext cx="286436" cy="286436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Oval 31">
            <a:hlinkClick r:id="rId3" action="ppaction://hlinksldjump" tooltip="Bhalki: Eshwara S/O Bhimanna Khandre: 4.0 Cr"/>
          </p:cNvPr>
          <p:cNvSpPr/>
          <p:nvPr/>
        </p:nvSpPr>
        <p:spPr>
          <a:xfrm>
            <a:off x="7645161" y="907385"/>
            <a:ext cx="294773" cy="294773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Oval 32">
            <a:hlinkClick r:id="rId3" action="ppaction://hlinksldjump" tooltip="Bhatkal: Mankala Subba Vaidya: 12.1 Cr"/>
          </p:cNvPr>
          <p:cNvSpPr/>
          <p:nvPr/>
        </p:nvSpPr>
        <p:spPr>
          <a:xfrm>
            <a:off x="3280132" y="2960381"/>
            <a:ext cx="250866" cy="250866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" name="Oval 33">
            <a:hlinkClick r:id="rId3" action="ppaction://hlinksldjump" tooltip="Bidar: Gurupadappa Nagamarpalli: 15.3 Cr"/>
          </p:cNvPr>
          <p:cNvSpPr/>
          <p:nvPr/>
        </p:nvSpPr>
        <p:spPr>
          <a:xfrm>
            <a:off x="8035002" y="1192170"/>
            <a:ext cx="202768" cy="202768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Oval 34">
            <a:hlinkClick r:id="rId3" action="ppaction://hlinksldjump" tooltip="Bidar South: Ashok Kheny: 145.2 Cr"/>
          </p:cNvPr>
          <p:cNvSpPr/>
          <p:nvPr/>
        </p:nvSpPr>
        <p:spPr>
          <a:xfrm>
            <a:off x="7872206" y="1379879"/>
            <a:ext cx="222499" cy="222499"/>
          </a:xfrm>
          <a:prstGeom prst="ellipse">
            <a:avLst/>
          </a:prstGeom>
          <a:solidFill>
            <a:srgbClr val="00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" name="Oval 35">
            <a:hlinkClick r:id="rId3" action="ppaction://hlinksldjump" tooltip="Bijapur City: Makbul S Bagawan: 1.6 Cr"/>
          </p:cNvPr>
          <p:cNvSpPr/>
          <p:nvPr/>
        </p:nvSpPr>
        <p:spPr>
          <a:xfrm>
            <a:off x="5608979" y="1426680"/>
            <a:ext cx="188728" cy="188727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Oval 36">
            <a:hlinkClick r:id="rId3" action="ppaction://hlinksldjump" tooltip="Bilgi: J . T. Patil: 2.5 Cr"/>
          </p:cNvPr>
          <p:cNvSpPr/>
          <p:nvPr/>
        </p:nvSpPr>
        <p:spPr>
          <a:xfrm>
            <a:off x="5249833" y="1588776"/>
            <a:ext cx="282198" cy="282198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8" name="Oval 37">
            <a:hlinkClick r:id="rId3" action="ppaction://hlinksldjump" tooltip="Bommanahalli: Sathish Reddy.M: 41.8 Cr"/>
          </p:cNvPr>
          <p:cNvSpPr/>
          <p:nvPr/>
        </p:nvSpPr>
        <p:spPr>
          <a:xfrm>
            <a:off x="6686151" y="5949150"/>
            <a:ext cx="277506" cy="277506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Oval 38">
            <a:hlinkClick r:id="rId3" action="ppaction://hlinksldjump" tooltip="Byadgi: Basavaraj Neelappa Shivannanavar: 1.8 Cr"/>
          </p:cNvPr>
          <p:cNvSpPr/>
          <p:nvPr/>
        </p:nvSpPr>
        <p:spPr>
          <a:xfrm>
            <a:off x="4773774" y="2714804"/>
            <a:ext cx="275333" cy="275332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0" name="Oval 39">
            <a:hlinkClick r:id="rId3" action="ppaction://hlinksldjump" tooltip="Byatarayanapura: Krishna Byre Gowda: 6.3 Cr"/>
          </p:cNvPr>
          <p:cNvSpPr/>
          <p:nvPr/>
        </p:nvSpPr>
        <p:spPr>
          <a:xfrm>
            <a:off x="7545926" y="4624268"/>
            <a:ext cx="324114" cy="324113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1" name="Oval 40">
            <a:hlinkClick r:id="rId3" action="ppaction://hlinksldjump" tooltip="Byndoor: K.Gopala Poojary: 12.9 Cr"/>
          </p:cNvPr>
          <p:cNvSpPr/>
          <p:nvPr/>
        </p:nvSpPr>
        <p:spPr>
          <a:xfrm>
            <a:off x="3560893" y="2960392"/>
            <a:ext cx="292336" cy="292336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2" name="Oval 41">
            <a:hlinkClick r:id="rId3" action="ppaction://hlinksldjump" tooltip="C.V. Raman Nagar (SC): S. Raghu: 31.6 Cr"/>
          </p:cNvPr>
          <p:cNvSpPr/>
          <p:nvPr/>
        </p:nvSpPr>
        <p:spPr>
          <a:xfrm>
            <a:off x="7120606" y="5672951"/>
            <a:ext cx="204203" cy="204204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" name="Oval 42">
            <a:hlinkClick r:id="rId3" action="ppaction://hlinksldjump" tooltip="Challakere (ST): T Raghumurthy: 1.3 Cr"/>
          </p:cNvPr>
          <p:cNvSpPr/>
          <p:nvPr/>
        </p:nvSpPr>
        <p:spPr>
          <a:xfrm>
            <a:off x="6027509" y="3692974"/>
            <a:ext cx="270376" cy="270377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4" name="Oval 43">
            <a:hlinkClick r:id="rId3" action="ppaction://hlinksldjump" tooltip="Chamaraja: Vasu: 11.3 Cr"/>
          </p:cNvPr>
          <p:cNvSpPr/>
          <p:nvPr/>
        </p:nvSpPr>
        <p:spPr>
          <a:xfrm>
            <a:off x="5008670" y="5355717"/>
            <a:ext cx="241166" cy="241167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5" name="Oval 44">
            <a:hlinkClick r:id="rId3" action="ppaction://hlinksldjump" tooltip="Chamarajanagar: C.Puttarangashetty: 1.4 Cr"/>
          </p:cNvPr>
          <p:cNvSpPr/>
          <p:nvPr/>
        </p:nvSpPr>
        <p:spPr>
          <a:xfrm>
            <a:off x="5288828" y="6164974"/>
            <a:ext cx="283060" cy="283060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" name="Oval 45">
            <a:hlinkClick r:id="rId3" action="ppaction://hlinksldjump" tooltip="Chamrajpet: B.Z.Zameer Ahmed Khan: 9.5 Cr"/>
          </p:cNvPr>
          <p:cNvSpPr/>
          <p:nvPr/>
        </p:nvSpPr>
        <p:spPr>
          <a:xfrm>
            <a:off x="6375088" y="5738889"/>
            <a:ext cx="203067" cy="203068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7" name="Oval 46">
            <a:hlinkClick r:id="rId3" action="ppaction://hlinksldjump" tooltip="Chamundeshwari: G.T. Deve Gowda: 6.6 Cr"/>
          </p:cNvPr>
          <p:cNvSpPr/>
          <p:nvPr/>
        </p:nvSpPr>
        <p:spPr>
          <a:xfrm>
            <a:off x="4638370" y="5324300"/>
            <a:ext cx="343140" cy="343140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Oval 47">
            <a:hlinkClick r:id="rId3" action="ppaction://hlinksldjump" tooltip="Channagiri: Vadnal Rajanna: 16.3 Cr"/>
          </p:cNvPr>
          <p:cNvSpPr/>
          <p:nvPr/>
        </p:nvSpPr>
        <p:spPr>
          <a:xfrm>
            <a:off x="4987934" y="3577276"/>
            <a:ext cx="259680" cy="259680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9" name="Oval 48">
            <a:hlinkClick r:id="rId3" action="ppaction://hlinksldjump" tooltip="Channapatna: C P Yogeshwara: 13.1 Cr"/>
          </p:cNvPr>
          <p:cNvSpPr/>
          <p:nvPr/>
        </p:nvSpPr>
        <p:spPr>
          <a:xfrm>
            <a:off x="5776164" y="5388954"/>
            <a:ext cx="328179" cy="328178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0" name="Oval 49">
            <a:hlinkClick r:id="rId3" action="ppaction://hlinksldjump" tooltip="Chickpet: R.V. Devraj: 32.1 Cr"/>
          </p:cNvPr>
          <p:cNvSpPr/>
          <p:nvPr/>
        </p:nvSpPr>
        <p:spPr>
          <a:xfrm>
            <a:off x="6872877" y="5746559"/>
            <a:ext cx="228730" cy="228731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Oval 50">
            <a:hlinkClick r:id="rId3" action="ppaction://hlinksldjump" tooltip="Chikkaballapur: Dr. K Sudhakar: 2.3 Cr"/>
          </p:cNvPr>
          <p:cNvSpPr/>
          <p:nvPr/>
        </p:nvSpPr>
        <p:spPr>
          <a:xfrm>
            <a:off x="7240650" y="4715568"/>
            <a:ext cx="288107" cy="288107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2" name="Oval 51">
            <a:hlinkClick r:id="rId3" action="ppaction://hlinksldjump" tooltip="Chikkodi-Sadalga: Prakash Babanna Hukkeri: 6.8 Cr"/>
          </p:cNvPr>
          <p:cNvSpPr/>
          <p:nvPr/>
        </p:nvSpPr>
        <p:spPr>
          <a:xfrm>
            <a:off x="4124402" y="949493"/>
            <a:ext cx="285908" cy="285907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Oval 52">
            <a:hlinkClick r:id="rId3" action="ppaction://hlinksldjump" tooltip="Chikmagalur: C T Ravi: 3.6 Cr"/>
          </p:cNvPr>
          <p:cNvSpPr/>
          <p:nvPr/>
        </p:nvSpPr>
        <p:spPr>
          <a:xfrm>
            <a:off x="4289856" y="3878369"/>
            <a:ext cx="272600" cy="272600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4" name="Oval 53">
            <a:hlinkClick r:id="rId3" action="ppaction://hlinksldjump" tooltip="Chiknayakanhalli: C.B.Sureshbabu: 4.1 Cr"/>
          </p:cNvPr>
          <p:cNvSpPr/>
          <p:nvPr/>
        </p:nvSpPr>
        <p:spPr>
          <a:xfrm>
            <a:off x="5469946" y="3881705"/>
            <a:ext cx="328244" cy="328245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5" name="Oval 54">
            <a:hlinkClick r:id="rId3" action="ppaction://hlinksldjump" tooltip="Chincholi (SC): Dr Umesh G Jadav: 2.1 Cr"/>
          </p:cNvPr>
          <p:cNvSpPr/>
          <p:nvPr/>
        </p:nvSpPr>
        <p:spPr>
          <a:xfrm>
            <a:off x="7733469" y="1586130"/>
            <a:ext cx="192698" cy="192698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6" name="Oval 55">
            <a:hlinkClick r:id="rId3" action="ppaction://hlinksldjump" tooltip="Chintamani: J.K.Krishnareddy: 41.3 Cr"/>
          </p:cNvPr>
          <p:cNvSpPr/>
          <p:nvPr/>
        </p:nvSpPr>
        <p:spPr>
          <a:xfrm>
            <a:off x="7726347" y="4929733"/>
            <a:ext cx="298803" cy="298803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7" name="Oval 56">
            <a:hlinkClick r:id="rId3" action="ppaction://hlinksldjump" tooltip="Chitradurga: G.H.Thippareddy: 9.3 Cr"/>
          </p:cNvPr>
          <p:cNvSpPr/>
          <p:nvPr/>
        </p:nvSpPr>
        <p:spPr>
          <a:xfrm>
            <a:off x="5484161" y="3351319"/>
            <a:ext cx="315644" cy="315644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8" name="Oval 57">
            <a:hlinkClick r:id="rId3" action="ppaction://hlinksldjump" tooltip="Chittapur: Priyank Kharge: 8.1 Cr"/>
          </p:cNvPr>
          <p:cNvSpPr/>
          <p:nvPr/>
        </p:nvSpPr>
        <p:spPr>
          <a:xfrm>
            <a:off x="7236480" y="1661049"/>
            <a:ext cx="218427" cy="218427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9" name="Oval 58">
            <a:hlinkClick r:id="rId3" action="ppaction://hlinksldjump" tooltip="Dasarahalli: S Muniraju: 13.8 Cr"/>
          </p:cNvPr>
          <p:cNvSpPr/>
          <p:nvPr/>
        </p:nvSpPr>
        <p:spPr>
          <a:xfrm>
            <a:off x="6162853" y="4509021"/>
            <a:ext cx="291344" cy="291344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0" name="Oval 59">
            <a:hlinkClick r:id="rId3" action="ppaction://hlinksldjump" tooltip="Davanagere North: S S Mallikarjuna: 60.2 Cr"/>
          </p:cNvPr>
          <p:cNvSpPr/>
          <p:nvPr/>
        </p:nvSpPr>
        <p:spPr>
          <a:xfrm>
            <a:off x="5352538" y="3134022"/>
            <a:ext cx="240254" cy="240255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1" name="Oval 60">
            <a:hlinkClick r:id="rId3" action="ppaction://hlinksldjump" tooltip="Davanagere South: Shamanur Shivashankarappa: 67.9 Cr"/>
          </p:cNvPr>
          <p:cNvSpPr/>
          <p:nvPr/>
        </p:nvSpPr>
        <p:spPr>
          <a:xfrm>
            <a:off x="4911244" y="3328596"/>
            <a:ext cx="229549" cy="229548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2" name="Oval 61">
            <a:hlinkClick r:id="rId3" action="ppaction://hlinksldjump" tooltip="Devadurga (ST): A. Venkatesh Naik: 1.9 Cr"/>
          </p:cNvPr>
          <p:cNvSpPr/>
          <p:nvPr/>
        </p:nvSpPr>
        <p:spPr>
          <a:xfrm>
            <a:off x="6866480" y="2166508"/>
            <a:ext cx="203488" cy="203489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3" name="Oval 62">
            <a:hlinkClick r:id="rId3" action="ppaction://hlinksldjump" tooltip="Devanahalli (SC): Pilla Munishamappa: 8.7 Cr"/>
          </p:cNvPr>
          <p:cNvSpPr/>
          <p:nvPr/>
        </p:nvSpPr>
        <p:spPr>
          <a:xfrm>
            <a:off x="7128153" y="5346836"/>
            <a:ext cx="302662" cy="302662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4" name="Oval 63">
            <a:hlinkClick r:id="rId3" action="ppaction://hlinksldjump" tooltip="Devar Hippargi: Aminappagouda Sanganagouda Patil: 61.7 Cr"/>
          </p:cNvPr>
          <p:cNvSpPr/>
          <p:nvPr/>
        </p:nvSpPr>
        <p:spPr>
          <a:xfrm>
            <a:off x="5939322" y="1426386"/>
            <a:ext cx="231370" cy="231371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5" name="Oval 64">
            <a:hlinkClick r:id="rId3" action="ppaction://hlinksldjump" tooltip="Dharwad: Vinay Kulkarni: 8.6 Cr"/>
          </p:cNvPr>
          <p:cNvSpPr/>
          <p:nvPr/>
        </p:nvSpPr>
        <p:spPr>
          <a:xfrm>
            <a:off x="4359054" y="1887175"/>
            <a:ext cx="255002" cy="255000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6" name="Oval 65">
            <a:hlinkClick r:id="rId3" action="ppaction://hlinksldjump" tooltip="Doddaballapur: T.Venkataramanaiah (Appakaranahalli T.Venkatesh): 11.3 Cr"/>
          </p:cNvPr>
          <p:cNvSpPr/>
          <p:nvPr/>
        </p:nvSpPr>
        <p:spPr>
          <a:xfrm>
            <a:off x="6700442" y="4342103"/>
            <a:ext cx="286130" cy="286129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7" name="Oval 66">
            <a:hlinkClick r:id="rId3" action="ppaction://hlinksldjump" tooltip="Gadag: H K Patil: 3.5 Cr"/>
          </p:cNvPr>
          <p:cNvSpPr/>
          <p:nvPr/>
        </p:nvSpPr>
        <p:spPr>
          <a:xfrm>
            <a:off x="5197566" y="2460386"/>
            <a:ext cx="245796" cy="245795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8" name="Oval 67">
            <a:hlinkClick r:id="rId3" action="ppaction://hlinksldjump" tooltip="Gandhi Nagar: Dinesh Gundu Rao: 22.8 Cr"/>
          </p:cNvPr>
          <p:cNvSpPr/>
          <p:nvPr/>
        </p:nvSpPr>
        <p:spPr>
          <a:xfrm>
            <a:off x="6885564" y="5484978"/>
            <a:ext cx="229592" cy="229593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9" name="Oval 68">
            <a:hlinkClick r:id="rId3" action="ppaction://hlinksldjump" tooltip="Gangawati: Iqbal Ansari: 21.7 Cr"/>
          </p:cNvPr>
          <p:cNvSpPr/>
          <p:nvPr/>
        </p:nvSpPr>
        <p:spPr>
          <a:xfrm>
            <a:off x="6119635" y="2682133"/>
            <a:ext cx="227073" cy="227073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0" name="Oval 69">
            <a:hlinkClick r:id="rId3" action="ppaction://hlinksldjump" tooltip="Gauribidanur: N H Shivashankara Reddy: 3.6 Cr"/>
          </p:cNvPr>
          <p:cNvSpPr/>
          <p:nvPr/>
        </p:nvSpPr>
        <p:spPr>
          <a:xfrm>
            <a:off x="6941652" y="4136287"/>
            <a:ext cx="294120" cy="294119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1" name="Oval 70">
            <a:hlinkClick r:id="rId3" action="ppaction://hlinksldjump" tooltip="Gokak: Jarkiholi Ramesh Laxmanrao: 57.9 Cr"/>
          </p:cNvPr>
          <p:cNvSpPr/>
          <p:nvPr/>
        </p:nvSpPr>
        <p:spPr>
          <a:xfrm>
            <a:off x="4231776" y="1570237"/>
            <a:ext cx="284888" cy="284888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2" name="Oval 71">
            <a:hlinkClick r:id="rId3" action="ppaction://hlinksldjump" tooltip="Govindaraj Nagar: Priyakrishna: 911.0 Cr"/>
          </p:cNvPr>
          <p:cNvSpPr/>
          <p:nvPr/>
        </p:nvSpPr>
        <p:spPr>
          <a:xfrm>
            <a:off x="6172784" y="5898204"/>
            <a:ext cx="238853" cy="238853"/>
          </a:xfrm>
          <a:prstGeom prst="ellipse">
            <a:avLst/>
          </a:prstGeom>
          <a:solidFill>
            <a:srgbClr val="00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3" name="Oval 72">
            <a:hlinkClick r:id="rId3" action="ppaction://hlinksldjump" tooltip="Gubbi: S R Shrinivas (Vasu): 1.9 Cr"/>
          </p:cNvPr>
          <p:cNvSpPr/>
          <p:nvPr/>
        </p:nvSpPr>
        <p:spPr>
          <a:xfrm>
            <a:off x="5753643" y="4253144"/>
            <a:ext cx="283926" cy="283926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4" name="Oval 73">
            <a:hlinkClick r:id="rId3" action="ppaction://hlinksldjump" tooltip="Gulbarga Dakshin: Dattatraya C. Patil Revoor (Appu Gouda): 6.1 Cr"/>
          </p:cNvPr>
          <p:cNvSpPr/>
          <p:nvPr/>
        </p:nvSpPr>
        <p:spPr>
          <a:xfrm>
            <a:off x="6870036" y="1355987"/>
            <a:ext cx="225478" cy="225478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5" name="Oval 74">
            <a:hlinkClick r:id="rId3" action="ppaction://hlinksldjump" tooltip="Gulbarga Rural (SC): G.Ramkrishna: 0.5 Cr"/>
          </p:cNvPr>
          <p:cNvSpPr/>
          <p:nvPr/>
        </p:nvSpPr>
        <p:spPr>
          <a:xfrm>
            <a:off x="7021402" y="1130669"/>
            <a:ext cx="243429" cy="243429"/>
          </a:xfrm>
          <a:prstGeom prst="ellipse">
            <a:avLst/>
          </a:prstGeom>
          <a:solidFill>
            <a:srgbClr val="FF00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6" name="Oval 75">
            <a:hlinkClick r:id="rId3" action="ppaction://hlinksldjump" tooltip="Gulbarga Uttar: Qamar Ul Islam: 8.8 Cr"/>
          </p:cNvPr>
          <p:cNvSpPr/>
          <p:nvPr/>
        </p:nvSpPr>
        <p:spPr>
          <a:xfrm>
            <a:off x="7128806" y="1389799"/>
            <a:ext cx="228033" cy="228034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7" name="Oval 76">
            <a:hlinkClick r:id="rId3" action="ppaction://hlinksldjump" tooltip="Gundlupet: H.S. Mahadeva Prasad: 7.9 Cr"/>
          </p:cNvPr>
          <p:cNvSpPr/>
          <p:nvPr/>
        </p:nvSpPr>
        <p:spPr>
          <a:xfrm>
            <a:off x="4900678" y="5946570"/>
            <a:ext cx="328183" cy="328182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8" name="Oval 77">
            <a:hlinkClick r:id="rId3" action="ppaction://hlinksldjump" tooltip="Gurumitkal: Baburao Chinchanasoor: 3.1 Cr"/>
          </p:cNvPr>
          <p:cNvSpPr/>
          <p:nvPr/>
        </p:nvSpPr>
        <p:spPr>
          <a:xfrm>
            <a:off x="7531042" y="1999334"/>
            <a:ext cx="227870" cy="227871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9" name="Oval 78">
            <a:hlinkClick r:id="rId3" action="ppaction://hlinksldjump" tooltip="Hadagalli (SC): P.T.Parameshwaranaik: 1.5 Cr"/>
          </p:cNvPr>
          <p:cNvSpPr/>
          <p:nvPr/>
        </p:nvSpPr>
        <p:spPr>
          <a:xfrm>
            <a:off x="5080196" y="2710900"/>
            <a:ext cx="208328" cy="208328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0" name="Oval 79">
            <a:hlinkClick r:id="rId3" action="ppaction://hlinksldjump" tooltip="Hagaribommanahalli (SC): Bheemanaik Lbp: 3.8 Cr"/>
          </p:cNvPr>
          <p:cNvSpPr/>
          <p:nvPr/>
        </p:nvSpPr>
        <p:spPr>
          <a:xfrm>
            <a:off x="5587228" y="2836508"/>
            <a:ext cx="260768" cy="260768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1" name="Oval 80">
            <a:hlinkClick r:id="rId3" action="ppaction://hlinksldjump" tooltip="Haliyal: Deshpande. R. V.: 113.9 Cr"/>
          </p:cNvPr>
          <p:cNvSpPr/>
          <p:nvPr/>
        </p:nvSpPr>
        <p:spPr>
          <a:xfrm>
            <a:off x="3960518" y="2089326"/>
            <a:ext cx="227208" cy="227207"/>
          </a:xfrm>
          <a:prstGeom prst="ellipse">
            <a:avLst/>
          </a:prstGeom>
          <a:solidFill>
            <a:srgbClr val="00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2" name="Oval 81">
            <a:hlinkClick r:id="rId3" action="ppaction://hlinksldjump" tooltip="Hangal: Manohar H. Tahashildar: 2.0 Cr"/>
          </p:cNvPr>
          <p:cNvSpPr/>
          <p:nvPr/>
        </p:nvSpPr>
        <p:spPr>
          <a:xfrm>
            <a:off x="4174372" y="2672722"/>
            <a:ext cx="281732" cy="281731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3" name="Oval 82">
            <a:hlinkClick r:id="rId3" action="ppaction://hlinksldjump" tooltip="Hanur: R.Narendra: 6.5 Cr"/>
          </p:cNvPr>
          <p:cNvSpPr/>
          <p:nvPr/>
        </p:nvSpPr>
        <p:spPr>
          <a:xfrm>
            <a:off x="5845837" y="6154107"/>
            <a:ext cx="287673" cy="287672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4" name="Oval 83">
            <a:hlinkClick r:id="rId3" action="ppaction://hlinksldjump" tooltip="Harapanahalli: M P Ravindra: 9.2 Cr"/>
          </p:cNvPr>
          <p:cNvSpPr/>
          <p:nvPr/>
        </p:nvSpPr>
        <p:spPr>
          <a:xfrm>
            <a:off x="5275587" y="2827264"/>
            <a:ext cx="281482" cy="281482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5" name="Oval 84">
            <a:hlinkClick r:id="rId3" action="ppaction://hlinksldjump" tooltip="Harihar: H.S. Shivashankar: 2.4 Cr"/>
          </p:cNvPr>
          <p:cNvSpPr/>
          <p:nvPr/>
        </p:nvSpPr>
        <p:spPr>
          <a:xfrm>
            <a:off x="5041622" y="3057154"/>
            <a:ext cx="286530" cy="286529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6" name="Oval 85">
            <a:hlinkClick r:id="rId3" action="ppaction://hlinksldjump" tooltip="Hassan: H.S.Prakash: 3.0 Cr"/>
          </p:cNvPr>
          <p:cNvSpPr/>
          <p:nvPr/>
        </p:nvSpPr>
        <p:spPr>
          <a:xfrm>
            <a:off x="4643741" y="4447647"/>
            <a:ext cx="256365" cy="256366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7" name="Oval 86">
            <a:hlinkClick r:id="rId3" action="ppaction://hlinksldjump" tooltip="Haveri (SC): Rudrappa Manappa Lamani: 2.7 Cr"/>
          </p:cNvPr>
          <p:cNvSpPr/>
          <p:nvPr/>
        </p:nvSpPr>
        <p:spPr>
          <a:xfrm>
            <a:off x="4486680" y="2678225"/>
            <a:ext cx="259559" cy="259559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8" name="Oval 87">
            <a:hlinkClick r:id="rId3" action="ppaction://hlinksldjump" tooltip="Hebbal: R. Jagadeesh Kumar: 13.6 Cr"/>
          </p:cNvPr>
          <p:cNvSpPr/>
          <p:nvPr/>
        </p:nvSpPr>
        <p:spPr>
          <a:xfrm>
            <a:off x="7478173" y="4951963"/>
            <a:ext cx="218391" cy="218391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9" name="Oval 88">
            <a:hlinkClick r:id="rId3" action="ppaction://hlinksldjump" tooltip="Heggadadevanakote (ST): Chikkamadu S: 2.8 Cr"/>
          </p:cNvPr>
          <p:cNvSpPr/>
          <p:nvPr/>
        </p:nvSpPr>
        <p:spPr>
          <a:xfrm>
            <a:off x="4420581" y="5587729"/>
            <a:ext cx="286600" cy="286601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0" name="Oval 89">
            <a:hlinkClick r:id="rId3" action="ppaction://hlinksldjump" tooltip="Hirekerur: U. B. Banakar: 4.5 Cr"/>
          </p:cNvPr>
          <p:cNvSpPr/>
          <p:nvPr/>
        </p:nvSpPr>
        <p:spPr>
          <a:xfrm>
            <a:off x="4446896" y="2965939"/>
            <a:ext cx="260741" cy="260741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1" name="Oval 90">
            <a:hlinkClick r:id="rId3" action="ppaction://hlinksldjump" tooltip="Hiriyur: D.Sudhakar: 29.8 Cr"/>
          </p:cNvPr>
          <p:cNvSpPr/>
          <p:nvPr/>
        </p:nvSpPr>
        <p:spPr>
          <a:xfrm>
            <a:off x="5693058" y="3621210"/>
            <a:ext cx="309909" cy="309909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2" name="Oval 91">
            <a:hlinkClick r:id="rId3" action="ppaction://hlinksldjump" tooltip="Holalkere (SC): H. Anjaneya: 3.4 Cr"/>
          </p:cNvPr>
          <p:cNvSpPr/>
          <p:nvPr/>
        </p:nvSpPr>
        <p:spPr>
          <a:xfrm>
            <a:off x="5271666" y="3611424"/>
            <a:ext cx="305428" cy="305428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3" name="Oval 92">
            <a:hlinkClick r:id="rId3" action="ppaction://hlinksldjump" tooltip="Holenarasipur: H.D Revanna: 23.7 Cr"/>
          </p:cNvPr>
          <p:cNvSpPr/>
          <p:nvPr/>
        </p:nvSpPr>
        <p:spPr>
          <a:xfrm>
            <a:off x="4698650" y="4719923"/>
            <a:ext cx="324359" cy="324358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4" name="Oval 93">
            <a:hlinkClick r:id="rId3" action="ppaction://hlinksldjump" tooltip="Homnabad: Rajashekhar Basavaraj Patil: 3.7 Cr"/>
          </p:cNvPr>
          <p:cNvSpPr/>
          <p:nvPr/>
        </p:nvSpPr>
        <p:spPr>
          <a:xfrm>
            <a:off x="7471148" y="1167216"/>
            <a:ext cx="263909" cy="263910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5" name="Oval 94">
            <a:hlinkClick r:id="rId3" action="ppaction://hlinksldjump" tooltip="Honnali: D. G Shantana Gowda: 10.1 Cr"/>
          </p:cNvPr>
          <p:cNvSpPr/>
          <p:nvPr/>
        </p:nvSpPr>
        <p:spPr>
          <a:xfrm>
            <a:off x="4507979" y="3246485"/>
            <a:ext cx="294887" cy="294887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6" name="Oval 95">
            <a:hlinkClick r:id="rId3" action="ppaction://hlinksldjump" tooltip="Hosadurga: B.G. Govindappa: 2.4 Cr"/>
          </p:cNvPr>
          <p:cNvSpPr/>
          <p:nvPr/>
        </p:nvSpPr>
        <p:spPr>
          <a:xfrm>
            <a:off x="5162388" y="3920468"/>
            <a:ext cx="281720" cy="281720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7" name="Oval 96">
            <a:hlinkClick r:id="rId3" action="ppaction://hlinksldjump" tooltip="Hosakote: M.T.B. Nagaraj: 470.1 Cr"/>
          </p:cNvPr>
          <p:cNvSpPr/>
          <p:nvPr/>
        </p:nvSpPr>
        <p:spPr>
          <a:xfrm>
            <a:off x="7432838" y="5213291"/>
            <a:ext cx="324504" cy="324505"/>
          </a:xfrm>
          <a:prstGeom prst="ellipse">
            <a:avLst/>
          </a:prstGeom>
          <a:solidFill>
            <a:srgbClr val="00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8" name="Oval 97">
            <a:hlinkClick r:id="rId3" action="ppaction://hlinksldjump" tooltip="Hubli-Dharwad-Central: Jagadish Shettar: 5.0 Cr"/>
          </p:cNvPr>
          <p:cNvSpPr/>
          <p:nvPr/>
        </p:nvSpPr>
        <p:spPr>
          <a:xfrm>
            <a:off x="4753413" y="2179731"/>
            <a:ext cx="245290" cy="245290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9" name="Oval 98">
            <a:hlinkClick r:id="rId3" action="ppaction://hlinksldjump" tooltip="Hubli-Dharwad-East (SC): Abbayya Prasad: 1.4 Cr"/>
          </p:cNvPr>
          <p:cNvSpPr/>
          <p:nvPr/>
        </p:nvSpPr>
        <p:spPr>
          <a:xfrm>
            <a:off x="4230312" y="2130846"/>
            <a:ext cx="211432" cy="211432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0" name="Oval 99">
            <a:hlinkClick r:id="rId3" action="ppaction://hlinksldjump" tooltip="Hubli-Dharwad-West: Aravind Chandrakant Bellad: 48.1 Cr"/>
          </p:cNvPr>
          <p:cNvSpPr/>
          <p:nvPr/>
        </p:nvSpPr>
        <p:spPr>
          <a:xfrm>
            <a:off x="4473635" y="2152232"/>
            <a:ext cx="248319" cy="248319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1" name="Oval 100">
            <a:hlinkClick r:id="rId3" action="ppaction://hlinksldjump" tooltip="Hukkeri: Umesh Vishwanath Katti: 14.5 Cr"/>
          </p:cNvPr>
          <p:cNvSpPr/>
          <p:nvPr/>
        </p:nvSpPr>
        <p:spPr>
          <a:xfrm>
            <a:off x="4155807" y="1262549"/>
            <a:ext cx="288390" cy="288391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2" name="Oval 101">
            <a:hlinkClick r:id="rId3" action="ppaction://hlinksldjump" tooltip="Hungund: Kashappanavar Vijayanand Shivashankrappa: 1.0 Cr"/>
          </p:cNvPr>
          <p:cNvSpPr/>
          <p:nvPr/>
        </p:nvSpPr>
        <p:spPr>
          <a:xfrm>
            <a:off x="5687904" y="2023325"/>
            <a:ext cx="256866" cy="256866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3" name="Oval 102">
            <a:hlinkClick r:id="rId3" action="ppaction://hlinksldjump" tooltip="Hunsur: H.P.Manjunath: 8.6 Cr"/>
          </p:cNvPr>
          <p:cNvSpPr/>
          <p:nvPr/>
        </p:nvSpPr>
        <p:spPr>
          <a:xfrm>
            <a:off x="4252298" y="5262620"/>
            <a:ext cx="332138" cy="332137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4" name="Oval 103">
            <a:hlinkClick r:id="rId3" action="ppaction://hlinksldjump" tooltip="Indi: Yashavantarayagouda Vittalagouda Patil: 0.7 Cr"/>
          </p:cNvPr>
          <p:cNvSpPr/>
          <p:nvPr/>
        </p:nvSpPr>
        <p:spPr>
          <a:xfrm>
            <a:off x="5990080" y="1071229"/>
            <a:ext cx="240910" cy="240910"/>
          </a:xfrm>
          <a:prstGeom prst="ellipse">
            <a:avLst/>
          </a:prstGeom>
          <a:solidFill>
            <a:srgbClr val="FF00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5" name="Oval 104">
            <a:hlinkClick r:id="rId3" action="ppaction://hlinksldjump" tooltip="Jagalur (ST): H.P.Rajesh: 0.1 Cr"/>
          </p:cNvPr>
          <p:cNvSpPr/>
          <p:nvPr/>
        </p:nvSpPr>
        <p:spPr>
          <a:xfrm>
            <a:off x="5828819" y="3368899"/>
            <a:ext cx="240226" cy="240227"/>
          </a:xfrm>
          <a:prstGeom prst="ellipse">
            <a:avLst/>
          </a:prstGeom>
          <a:solidFill>
            <a:srgbClr val="FF00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6" name="Oval 105">
            <a:hlinkClick r:id="rId3" action="ppaction://hlinksldjump" tooltip="Jamkhandi: Siddu B. Nyamagouda: 3.6 Cr"/>
          </p:cNvPr>
          <p:cNvSpPr/>
          <p:nvPr/>
        </p:nvSpPr>
        <p:spPr>
          <a:xfrm>
            <a:off x="5071181" y="1216919"/>
            <a:ext cx="249734" cy="249734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7" name="Oval 106">
            <a:hlinkClick r:id="rId3" action="ppaction://hlinksldjump" tooltip="Jayanagar: B.N. Vijayakumar: 1.8 Cr"/>
          </p:cNvPr>
          <p:cNvSpPr/>
          <p:nvPr/>
        </p:nvSpPr>
        <p:spPr>
          <a:xfrm>
            <a:off x="6416630" y="5501076"/>
            <a:ext cx="203735" cy="203735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8" name="Oval 107">
            <a:hlinkClick r:id="rId3" action="ppaction://hlinksldjump" tooltip="Jewargi: Ajay Dharam Singh: 24.5 Cr"/>
          </p:cNvPr>
          <p:cNvSpPr/>
          <p:nvPr/>
        </p:nvSpPr>
        <p:spPr>
          <a:xfrm>
            <a:off x="6799667" y="1610266"/>
            <a:ext cx="264054" cy="264054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9" name="Oval 108">
            <a:hlinkClick r:id="rId3" action="ppaction://hlinksldjump" tooltip="K.R. Pura: B.A.Basavaraja: 26.0 Cr"/>
          </p:cNvPr>
          <p:cNvSpPr/>
          <p:nvPr/>
        </p:nvSpPr>
        <p:spPr>
          <a:xfrm>
            <a:off x="6918134" y="4801844"/>
            <a:ext cx="311261" cy="311261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0" name="Oval 109">
            <a:hlinkClick r:id="rId3" action="ppaction://hlinksldjump" tooltip="Kadur : Y.S.V.Datta: 0.8 Cr"/>
          </p:cNvPr>
          <p:cNvSpPr/>
          <p:nvPr/>
        </p:nvSpPr>
        <p:spPr>
          <a:xfrm>
            <a:off x="4864717" y="3848029"/>
            <a:ext cx="278902" cy="278902"/>
          </a:xfrm>
          <a:prstGeom prst="ellipse">
            <a:avLst/>
          </a:prstGeom>
          <a:solidFill>
            <a:srgbClr val="FF00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1" name="Oval 110">
            <a:hlinkClick r:id="rId3" action="ppaction://hlinksldjump" tooltip="Kagwad: Bharamgoud Alagoud Kage: 4.5 Cr"/>
          </p:cNvPr>
          <p:cNvSpPr/>
          <p:nvPr/>
        </p:nvSpPr>
        <p:spPr>
          <a:xfrm>
            <a:off x="4437020" y="834514"/>
            <a:ext cx="246767" cy="246766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2" name="Oval 111">
            <a:hlinkClick r:id="rId3" action="ppaction://hlinksldjump" tooltip="Kalghatgi: Santhosh S Lad: 186.4 Cr"/>
          </p:cNvPr>
          <p:cNvSpPr/>
          <p:nvPr/>
        </p:nvSpPr>
        <p:spPr>
          <a:xfrm>
            <a:off x="4050839" y="2328421"/>
            <a:ext cx="261525" cy="261525"/>
          </a:xfrm>
          <a:prstGeom prst="ellipse">
            <a:avLst/>
          </a:prstGeom>
          <a:solidFill>
            <a:srgbClr val="00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3" name="Oval 112">
            <a:hlinkClick r:id="rId3" action="ppaction://hlinksldjump" tooltip="Kampli (ST): T.H. Suresh Babu: 6.5 Cr"/>
          </p:cNvPr>
          <p:cNvSpPr/>
          <p:nvPr/>
        </p:nvSpPr>
        <p:spPr>
          <a:xfrm>
            <a:off x="6209305" y="2917781"/>
            <a:ext cx="275404" cy="275404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4" name="Oval 113">
            <a:hlinkClick r:id="rId3" action="ppaction://hlinksldjump" tooltip="Kanakagiri (SC): Shivaraj Sangappa Tangadagi: 2.4 Cr"/>
          </p:cNvPr>
          <p:cNvSpPr/>
          <p:nvPr/>
        </p:nvSpPr>
        <p:spPr>
          <a:xfrm>
            <a:off x="5997003" y="2457770"/>
            <a:ext cx="220942" cy="220942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5" name="Oval 114">
            <a:hlinkClick r:id="rId3" action="ppaction://hlinksldjump" tooltip="Kanakapura: D.K. Shivakumar: 251.5 Cr"/>
          </p:cNvPr>
          <p:cNvSpPr/>
          <p:nvPr/>
        </p:nvSpPr>
        <p:spPr>
          <a:xfrm>
            <a:off x="5826671" y="5806569"/>
            <a:ext cx="322035" cy="322036"/>
          </a:xfrm>
          <a:prstGeom prst="ellipse">
            <a:avLst/>
          </a:prstGeom>
          <a:solidFill>
            <a:srgbClr val="00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6" name="Oval 115">
            <a:hlinkClick r:id="rId3" action="ppaction://hlinksldjump" tooltip="Kapu: Vinay Kumar Sorake: 1.5 Cr"/>
          </p:cNvPr>
          <p:cNvSpPr/>
          <p:nvPr/>
        </p:nvSpPr>
        <p:spPr>
          <a:xfrm>
            <a:off x="3164596" y="3704158"/>
            <a:ext cx="225521" cy="225520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7" name="Oval 116">
            <a:hlinkClick r:id="rId3" action="ppaction://hlinksldjump" tooltip="Karkal: V.Sunill Kumar: 1.2 Cr"/>
          </p:cNvPr>
          <p:cNvSpPr/>
          <p:nvPr/>
        </p:nvSpPr>
        <p:spPr>
          <a:xfrm>
            <a:off x="3668064" y="3583727"/>
            <a:ext cx="254938" cy="254937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8" name="Oval 117">
            <a:hlinkClick r:id="rId3" action="ppaction://hlinksldjump" tooltip="Karwar: Santeesh Sail Krishna: 66.5 Cr"/>
          </p:cNvPr>
          <p:cNvSpPr/>
          <p:nvPr/>
        </p:nvSpPr>
        <p:spPr>
          <a:xfrm>
            <a:off x="3227676" y="2171017"/>
            <a:ext cx="265631" cy="265631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9" name="Oval 118">
            <a:hlinkClick r:id="rId3" action="ppaction://hlinksldjump" tooltip="Khanapur: Arvind Chandrakant Patil: 0.8 Cr"/>
          </p:cNvPr>
          <p:cNvSpPr/>
          <p:nvPr/>
        </p:nvSpPr>
        <p:spPr>
          <a:xfrm>
            <a:off x="3800911" y="1733490"/>
            <a:ext cx="261633" cy="261633"/>
          </a:xfrm>
          <a:prstGeom prst="ellipse">
            <a:avLst/>
          </a:prstGeom>
          <a:solidFill>
            <a:srgbClr val="FF00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0" name="Oval 119">
            <a:hlinkClick r:id="rId3" action="ppaction://hlinksldjump" tooltip="Kittur: Inamadar Danappagouda Basanagouda: 14.3 Cr"/>
          </p:cNvPr>
          <p:cNvSpPr/>
          <p:nvPr/>
        </p:nvSpPr>
        <p:spPr>
          <a:xfrm>
            <a:off x="4077410" y="1833748"/>
            <a:ext cx="255403" cy="255404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1" name="Oval 120">
            <a:hlinkClick r:id="rId3" action="ppaction://hlinksldjump" tooltip="Kolar: R. Vathur Prakash: 0.7 Cr"/>
          </p:cNvPr>
          <p:cNvSpPr/>
          <p:nvPr/>
        </p:nvSpPr>
        <p:spPr>
          <a:xfrm>
            <a:off x="7643361" y="5501958"/>
            <a:ext cx="289580" cy="289579"/>
          </a:xfrm>
          <a:prstGeom prst="ellipse">
            <a:avLst/>
          </a:prstGeom>
          <a:solidFill>
            <a:srgbClr val="FF00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2" name="Oval 121">
            <a:hlinkClick r:id="rId3" action="ppaction://hlinksldjump" tooltip="Kolar Gold Field (SC): Ramakka .Y: 1.3 Cr"/>
          </p:cNvPr>
          <p:cNvSpPr/>
          <p:nvPr/>
        </p:nvSpPr>
        <p:spPr>
          <a:xfrm>
            <a:off x="7526232" y="5851221"/>
            <a:ext cx="238256" cy="238256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3" name="Oval 122">
            <a:hlinkClick r:id="rId3" action="ppaction://hlinksldjump" tooltip="Kollegal (SC): S. Jayanna: 1.5 Cr"/>
          </p:cNvPr>
          <p:cNvSpPr/>
          <p:nvPr/>
        </p:nvSpPr>
        <p:spPr>
          <a:xfrm>
            <a:off x="5557193" y="5997405"/>
            <a:ext cx="297568" cy="297569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4" name="Oval 123">
            <a:hlinkClick r:id="rId3" action="ppaction://hlinksldjump" tooltip="Koppal: K.Raghavendra Basavaraj Hitnal: 1.6 Cr"/>
          </p:cNvPr>
          <p:cNvSpPr/>
          <p:nvPr/>
        </p:nvSpPr>
        <p:spPr>
          <a:xfrm>
            <a:off x="5728340" y="2571671"/>
            <a:ext cx="272590" cy="272589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5" name="Oval 124">
            <a:hlinkClick r:id="rId3" action="ppaction://hlinksldjump" tooltip="Koratagere (SC): Sudhakara Lal .P.R: 1.8 Cr"/>
          </p:cNvPr>
          <p:cNvSpPr/>
          <p:nvPr/>
        </p:nvSpPr>
        <p:spPr>
          <a:xfrm>
            <a:off x="6476596" y="4564070"/>
            <a:ext cx="291413" cy="291413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6" name="Oval 125">
            <a:hlinkClick r:id="rId3" action="ppaction://hlinksldjump" tooltip="Krishnaraja: M.K.Somashekar: 9.2 Cr"/>
          </p:cNvPr>
          <p:cNvSpPr/>
          <p:nvPr/>
        </p:nvSpPr>
        <p:spPr>
          <a:xfrm>
            <a:off x="3273473" y="3243309"/>
            <a:ext cx="265272" cy="265273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7" name="Oval 126">
            <a:hlinkClick r:id="rId3" action="ppaction://hlinksldjump" tooltip="Krishnarajanagara: Sa.Ra.Mahesh: 37.1 Cr"/>
          </p:cNvPr>
          <p:cNvSpPr/>
          <p:nvPr/>
        </p:nvSpPr>
        <p:spPr>
          <a:xfrm>
            <a:off x="4492082" y="5002476"/>
            <a:ext cx="329309" cy="329310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8" name="Oval 127">
            <a:hlinkClick r:id="rId3" action="ppaction://hlinksldjump" tooltip="Krishnarajpet: Narayanagowda: 9.5 Cr"/>
          </p:cNvPr>
          <p:cNvSpPr/>
          <p:nvPr/>
        </p:nvSpPr>
        <p:spPr>
          <a:xfrm>
            <a:off x="4843223" y="5045177"/>
            <a:ext cx="310789" cy="310789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9" name="Oval 128">
            <a:hlinkClick r:id="rId3" action="ppaction://hlinksldjump" tooltip="Kudachi (SC): P.Rajeev: 0.9 Cr"/>
          </p:cNvPr>
          <p:cNvSpPr/>
          <p:nvPr/>
        </p:nvSpPr>
        <p:spPr>
          <a:xfrm>
            <a:off x="4651918" y="1028109"/>
            <a:ext cx="212637" cy="212636"/>
          </a:xfrm>
          <a:prstGeom prst="ellipse">
            <a:avLst/>
          </a:prstGeom>
          <a:solidFill>
            <a:srgbClr val="FF00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0" name="Oval 129">
            <a:hlinkClick r:id="rId3" action="ppaction://hlinksldjump" tooltip="Kudligi (ST): B. Nagendra: 14.6 Cr"/>
          </p:cNvPr>
          <p:cNvSpPr/>
          <p:nvPr/>
        </p:nvSpPr>
        <p:spPr>
          <a:xfrm>
            <a:off x="5696607" y="3108152"/>
            <a:ext cx="256496" cy="256496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1" name="Oval 130">
            <a:hlinkClick r:id="rId3" action="ppaction://hlinksldjump" tooltip="Kumta: Sharda Mohan Shetty: 5.6 Cr"/>
          </p:cNvPr>
          <p:cNvSpPr/>
          <p:nvPr/>
        </p:nvSpPr>
        <p:spPr>
          <a:xfrm>
            <a:off x="3415469" y="2598638"/>
            <a:ext cx="244750" cy="244750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2" name="Oval 131">
            <a:hlinkClick r:id="rId3" action="ppaction://hlinksldjump" tooltip="Kundapura: Halady Srinivasa Shetty: 1.8 Cr"/>
          </p:cNvPr>
          <p:cNvSpPr/>
          <p:nvPr/>
        </p:nvSpPr>
        <p:spPr>
          <a:xfrm>
            <a:off x="3565252" y="3281313"/>
            <a:ext cx="285101" cy="285101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3" name="Oval 132">
            <a:hlinkClick r:id="rId3" action="ppaction://hlinksldjump" tooltip="Kundgol: Channabasappa Satyappa Shivalli: 0.0 Cr"/>
          </p:cNvPr>
          <p:cNvSpPr/>
          <p:nvPr/>
        </p:nvSpPr>
        <p:spPr>
          <a:xfrm>
            <a:off x="4642193" y="2436024"/>
            <a:ext cx="253650" cy="253650"/>
          </a:xfrm>
          <a:prstGeom prst="ellipse">
            <a:avLst/>
          </a:prstGeom>
          <a:solidFill>
            <a:srgbClr val="FF00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4" name="Oval 133">
            <a:hlinkClick r:id="rId3" action="ppaction://hlinksldjump" tooltip="Kunigal: D. Nagarajaiah: 6.9 Cr"/>
          </p:cNvPr>
          <p:cNvSpPr/>
          <p:nvPr/>
        </p:nvSpPr>
        <p:spPr>
          <a:xfrm>
            <a:off x="5716463" y="4785324"/>
            <a:ext cx="275812" cy="275812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5" name="Oval 134">
            <a:hlinkClick r:id="rId3" action="ppaction://hlinksldjump" tooltip="Kushtagi: Doddanagouda Hanamagouda Patil: 0.9 Cr"/>
          </p:cNvPr>
          <p:cNvSpPr/>
          <p:nvPr/>
        </p:nvSpPr>
        <p:spPr>
          <a:xfrm>
            <a:off x="5769563" y="2304555"/>
            <a:ext cx="235611" cy="235611"/>
          </a:xfrm>
          <a:prstGeom prst="ellipse">
            <a:avLst/>
          </a:prstGeom>
          <a:solidFill>
            <a:srgbClr val="FF00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6" name="Oval 135">
            <a:hlinkClick r:id="rId3" action="ppaction://hlinksldjump" tooltip="Lingsugur (SC): Manappa D.Vajjal: 4.2 Cr"/>
          </p:cNvPr>
          <p:cNvSpPr/>
          <p:nvPr/>
        </p:nvSpPr>
        <p:spPr>
          <a:xfrm>
            <a:off x="6269773" y="2150601"/>
            <a:ext cx="218861" cy="218862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7" name="Oval 136">
            <a:hlinkClick r:id="rId3" action="ppaction://hlinksldjump" tooltip="Maddur: D.C.Thammanna: 8.1 Cr"/>
          </p:cNvPr>
          <p:cNvSpPr/>
          <p:nvPr/>
        </p:nvSpPr>
        <p:spPr>
          <a:xfrm>
            <a:off x="5384881" y="4819799"/>
            <a:ext cx="309919" cy="309920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8" name="Oval 137">
            <a:hlinkClick r:id="rId3" action="ppaction://hlinksldjump" tooltip="Madhugiri: Kyatasandra N.Rajanna: 5.7 Cr"/>
          </p:cNvPr>
          <p:cNvSpPr/>
          <p:nvPr/>
        </p:nvSpPr>
        <p:spPr>
          <a:xfrm>
            <a:off x="6406511" y="4262549"/>
            <a:ext cx="282808" cy="282808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9" name="Oval 138">
            <a:hlinkClick r:id="rId3" action="ppaction://hlinksldjump" tooltip="Madikeri: Appachu (Ranjan) M.P: 10.7 Cr"/>
          </p:cNvPr>
          <p:cNvSpPr/>
          <p:nvPr/>
        </p:nvSpPr>
        <p:spPr>
          <a:xfrm>
            <a:off x="4017321" y="4379916"/>
            <a:ext cx="291881" cy="291881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0" name="Oval 139">
            <a:hlinkClick r:id="rId3" action="ppaction://hlinksldjump" tooltip="Magadi: H.C.Balakrishna: 18.5 Cr"/>
          </p:cNvPr>
          <p:cNvSpPr/>
          <p:nvPr/>
        </p:nvSpPr>
        <p:spPr>
          <a:xfrm>
            <a:off x="5844814" y="5043225"/>
            <a:ext cx="329291" cy="329291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1" name="Oval 140">
            <a:hlinkClick r:id="rId3" action="ppaction://hlinksldjump" tooltip="Mahadevapura (SC): Arvind Limbavali: 6.1 Cr"/>
          </p:cNvPr>
          <p:cNvSpPr/>
          <p:nvPr/>
        </p:nvSpPr>
        <p:spPr>
          <a:xfrm>
            <a:off x="6838793" y="5125903"/>
            <a:ext cx="334702" cy="334702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2" name="Oval 141">
            <a:hlinkClick r:id="rId3" action="ppaction://hlinksldjump" tooltip="Mahalakshmi Layout: Gopalaiah .K.: 7.2 Cr"/>
          </p:cNvPr>
          <p:cNvSpPr/>
          <p:nvPr/>
        </p:nvSpPr>
        <p:spPr>
          <a:xfrm>
            <a:off x="6598744" y="5638456"/>
            <a:ext cx="259200" cy="259201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3" name="Oval 142">
            <a:hlinkClick r:id="rId3" action="ppaction://hlinksldjump" tooltip="Malavalli (SC): P.M.Narendra Swamy: 8.7 Cr"/>
          </p:cNvPr>
          <p:cNvSpPr/>
          <p:nvPr/>
        </p:nvSpPr>
        <p:spPr>
          <a:xfrm>
            <a:off x="5521693" y="5632355"/>
            <a:ext cx="329712" cy="329712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4" name="Oval 143">
            <a:hlinkClick r:id="rId3" action="ppaction://hlinksldjump" tooltip="Malleshwaram: Dr. Ashwath Narayan C. N.: 15.9 Cr"/>
          </p:cNvPr>
          <p:cNvSpPr/>
          <p:nvPr/>
        </p:nvSpPr>
        <p:spPr>
          <a:xfrm>
            <a:off x="6397192" y="5231085"/>
            <a:ext cx="235916" cy="235915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5" name="Oval 144">
            <a:hlinkClick r:id="rId3" action="ppaction://hlinksldjump" tooltip="Malur: K.S. Manjunathgowda: 8.2 Cr"/>
          </p:cNvPr>
          <p:cNvSpPr/>
          <p:nvPr/>
        </p:nvSpPr>
        <p:spPr>
          <a:xfrm>
            <a:off x="7354297" y="5593042"/>
            <a:ext cx="271838" cy="271838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6" name="Oval 145">
            <a:hlinkClick r:id="rId3" action="ppaction://hlinksldjump" tooltip="Mandya: M.H. Ambareesh: 4.3 Cr"/>
          </p:cNvPr>
          <p:cNvSpPr/>
          <p:nvPr/>
        </p:nvSpPr>
        <p:spPr>
          <a:xfrm>
            <a:off x="5295853" y="5413719"/>
            <a:ext cx="296885" cy="296885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7" name="Oval 146">
            <a:hlinkClick r:id="rId3" action="ppaction://hlinksldjump" tooltip="Mangalore: U T Khader: 1.1 Cr"/>
          </p:cNvPr>
          <p:cNvSpPr/>
          <p:nvPr/>
        </p:nvSpPr>
        <p:spPr>
          <a:xfrm>
            <a:off x="3131358" y="3963192"/>
            <a:ext cx="239349" cy="239349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8" name="Oval 147">
            <a:hlinkClick r:id="rId3" action="ppaction://hlinksldjump" tooltip="Mangalore City North: B.A.Mohiuddin Bava: 15.4 Cr"/>
          </p:cNvPr>
          <p:cNvSpPr/>
          <p:nvPr/>
        </p:nvSpPr>
        <p:spPr>
          <a:xfrm>
            <a:off x="3379116" y="3818768"/>
            <a:ext cx="301613" cy="301613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9" name="Oval 148">
            <a:hlinkClick r:id="rId3" action="ppaction://hlinksldjump" tooltip="Mangalore City South: J.R.Lobo: 3.1 Cr"/>
          </p:cNvPr>
          <p:cNvSpPr/>
          <p:nvPr/>
        </p:nvSpPr>
        <p:spPr>
          <a:xfrm>
            <a:off x="3236925" y="4207789"/>
            <a:ext cx="272084" cy="272084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0" name="Oval 149">
            <a:hlinkClick r:id="rId3" action="ppaction://hlinksldjump" tooltip="Manvi (ST): G.Hampayya Sahukar Ballatagi: 1.9 Cr"/>
          </p:cNvPr>
          <p:cNvSpPr/>
          <p:nvPr/>
        </p:nvSpPr>
        <p:spPr>
          <a:xfrm>
            <a:off x="6844641" y="2546622"/>
            <a:ext cx="244078" cy="244078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1" name="Oval 150">
            <a:hlinkClick r:id="rId3" action="ppaction://hlinksldjump" tooltip="Maski (ST): Pratapgowda Patil: 0.4 Cr"/>
          </p:cNvPr>
          <p:cNvSpPr/>
          <p:nvPr/>
        </p:nvSpPr>
        <p:spPr>
          <a:xfrm>
            <a:off x="6409355" y="2371897"/>
            <a:ext cx="193188" cy="193188"/>
          </a:xfrm>
          <a:prstGeom prst="ellipse">
            <a:avLst/>
          </a:prstGeom>
          <a:solidFill>
            <a:srgbClr val="FF00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2" name="Oval 151">
            <a:hlinkClick r:id="rId3" action="ppaction://hlinksldjump" tooltip="Mayakonda (SC): K.Shivamurthy: 12.4 Cr"/>
          </p:cNvPr>
          <p:cNvSpPr/>
          <p:nvPr/>
        </p:nvSpPr>
        <p:spPr>
          <a:xfrm>
            <a:off x="5172309" y="3351478"/>
            <a:ext cx="256272" cy="256272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3" name="Oval 152">
            <a:hlinkClick r:id="rId3" action="ppaction://hlinksldjump" tooltip="Melukote: K.S.Puttannaiah: 0.5 Cr"/>
          </p:cNvPr>
          <p:cNvSpPr/>
          <p:nvPr/>
        </p:nvSpPr>
        <p:spPr>
          <a:xfrm>
            <a:off x="5043536" y="4771601"/>
            <a:ext cx="318636" cy="318636"/>
          </a:xfrm>
          <a:prstGeom prst="ellipse">
            <a:avLst/>
          </a:prstGeom>
          <a:solidFill>
            <a:srgbClr val="FF00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4" name="Oval 153">
            <a:hlinkClick r:id="rId3" action="ppaction://hlinksldjump" tooltip="Molakalmuru (ST): S. Thippeswamy: 1.3 Cr"/>
          </p:cNvPr>
          <p:cNvSpPr/>
          <p:nvPr/>
        </p:nvSpPr>
        <p:spPr>
          <a:xfrm>
            <a:off x="6096960" y="3362098"/>
            <a:ext cx="316599" cy="316600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5" name="Oval 154">
            <a:hlinkClick r:id="rId3" action="ppaction://hlinksldjump" tooltip="Moodabidri: K Abhayachandra: 5.4 Cr"/>
          </p:cNvPr>
          <p:cNvSpPr/>
          <p:nvPr/>
        </p:nvSpPr>
        <p:spPr>
          <a:xfrm>
            <a:off x="3709292" y="3867704"/>
            <a:ext cx="253753" cy="253753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6" name="Oval 155">
            <a:hlinkClick r:id="rId3" action="ppaction://hlinksldjump" tooltip="Muddebihal: Appaji Urf Channabasavaraj Shankarao Nadagoud: 4.6 Cr"/>
          </p:cNvPr>
          <p:cNvSpPr/>
          <p:nvPr/>
        </p:nvSpPr>
        <p:spPr>
          <a:xfrm>
            <a:off x="5905557" y="1855103"/>
            <a:ext cx="220295" cy="220295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7" name="Oval 156">
            <a:hlinkClick r:id="rId3" action="ppaction://hlinksldjump" tooltip="Mudhol (SC): Govind.M.Karjol: 1.7 Cr"/>
          </p:cNvPr>
          <p:cNvSpPr/>
          <p:nvPr/>
        </p:nvSpPr>
        <p:spPr>
          <a:xfrm>
            <a:off x="4997526" y="1489390"/>
            <a:ext cx="245283" cy="245284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8" name="Oval 157">
            <a:hlinkClick r:id="rId3" action="ppaction://hlinksldjump" tooltip="Mudigere (SC): B.B. Ningaiah: 0.5 Cr"/>
          </p:cNvPr>
          <p:cNvSpPr/>
          <p:nvPr/>
        </p:nvSpPr>
        <p:spPr>
          <a:xfrm>
            <a:off x="4188886" y="4155302"/>
            <a:ext cx="228173" cy="228172"/>
          </a:xfrm>
          <a:prstGeom prst="ellipse">
            <a:avLst/>
          </a:prstGeom>
          <a:solidFill>
            <a:srgbClr val="FF00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9" name="Oval 158">
            <a:hlinkClick r:id="rId3" action="ppaction://hlinksldjump" tooltip="Mulbagal (SC): G.Manjunatha: 3.0 Cr"/>
          </p:cNvPr>
          <p:cNvSpPr/>
          <p:nvPr/>
        </p:nvSpPr>
        <p:spPr>
          <a:xfrm>
            <a:off x="7792755" y="5789015"/>
            <a:ext cx="260770" cy="260771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0" name="Oval 159">
            <a:hlinkClick r:id="rId3" action="ppaction://hlinksldjump" tooltip="Nagamangala: N.Chaluvarayaswamy (Swamy Gowda): 14.7 Cr"/>
          </p:cNvPr>
          <p:cNvSpPr/>
          <p:nvPr/>
        </p:nvSpPr>
        <p:spPr>
          <a:xfrm>
            <a:off x="5247219" y="4500354"/>
            <a:ext cx="320486" cy="320485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1" name="Oval 160">
            <a:hlinkClick r:id="rId3" action="ppaction://hlinksldjump" tooltip="Nagthan (SC): Raju Alagur: 0.0 Cr"/>
          </p:cNvPr>
          <p:cNvSpPr/>
          <p:nvPr/>
        </p:nvSpPr>
        <p:spPr>
          <a:xfrm>
            <a:off x="5750964" y="1211082"/>
            <a:ext cx="244156" cy="244157"/>
          </a:xfrm>
          <a:prstGeom prst="ellipse">
            <a:avLst/>
          </a:prstGeom>
          <a:solidFill>
            <a:srgbClr val="FF00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2" name="Oval 161">
            <a:hlinkClick r:id="rId3" action="ppaction://hlinksldjump" tooltip="Nanjangud (SC): V.Srinivasa Prasad: 3.6 Cr"/>
          </p:cNvPr>
          <p:cNvSpPr/>
          <p:nvPr/>
        </p:nvSpPr>
        <p:spPr>
          <a:xfrm>
            <a:off x="4719470" y="5689505"/>
            <a:ext cx="281866" cy="281866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3" name="Oval 162">
            <a:hlinkClick r:id="rId3" action="ppaction://hlinksldjump" tooltip="Narasimharaja: Tanveer Sait: 5.1 Cr"/>
          </p:cNvPr>
          <p:cNvSpPr/>
          <p:nvPr/>
        </p:nvSpPr>
        <p:spPr>
          <a:xfrm>
            <a:off x="6197281" y="5037892"/>
            <a:ext cx="233126" cy="233127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4" name="Oval 163">
            <a:hlinkClick r:id="rId3" action="ppaction://hlinksldjump" tooltip="Nargund: B R Yavagal: 2.6 Cr"/>
          </p:cNvPr>
          <p:cNvSpPr/>
          <p:nvPr/>
        </p:nvSpPr>
        <p:spPr>
          <a:xfrm>
            <a:off x="4926433" y="1943463"/>
            <a:ext cx="246733" cy="246732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5" name="Oval 164">
            <a:hlinkClick r:id="rId3" action="ppaction://hlinksldjump" tooltip="Navalgund: N.H.Konaraddi: 3.0 Cr"/>
          </p:cNvPr>
          <p:cNvSpPr/>
          <p:nvPr/>
        </p:nvSpPr>
        <p:spPr>
          <a:xfrm>
            <a:off x="5028018" y="2196543"/>
            <a:ext cx="276137" cy="276138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6" name="Oval 165">
            <a:hlinkClick r:id="rId3" action="ppaction://hlinksldjump" tooltip="Nelamangala (SC): Dr K Srinivasamurthy: 5.0 Cr"/>
          </p:cNvPr>
          <p:cNvSpPr/>
          <p:nvPr/>
        </p:nvSpPr>
        <p:spPr>
          <a:xfrm>
            <a:off x="6017999" y="4785642"/>
            <a:ext cx="262822" cy="262822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7" name="Oval 166">
            <a:hlinkClick r:id="rId3" action="ppaction://hlinksldjump" tooltip="Nippani: Jolle Shashikala Annasaheb: 24.8 Cr"/>
          </p:cNvPr>
          <p:cNvSpPr/>
          <p:nvPr/>
        </p:nvSpPr>
        <p:spPr>
          <a:xfrm>
            <a:off x="3803441" y="906401"/>
            <a:ext cx="294784" cy="294784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8" name="Oval 167">
            <a:hlinkClick r:id="rId3" action="ppaction://hlinksldjump" tooltip="Padmanaba Nagar: R Ashoka: 26.2 Cr"/>
          </p:cNvPr>
          <p:cNvSpPr/>
          <p:nvPr/>
        </p:nvSpPr>
        <p:spPr>
          <a:xfrm>
            <a:off x="6109331" y="5294067"/>
            <a:ext cx="271291" cy="271291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9" name="Oval 168">
            <a:hlinkClick r:id="rId3" action="ppaction://hlinksldjump" tooltip="Pavagada (SC): K.M.Thimmarayappa: 0.0 Cr"/>
          </p:cNvPr>
          <p:cNvSpPr/>
          <p:nvPr/>
        </p:nvSpPr>
        <p:spPr>
          <a:xfrm>
            <a:off x="6553226" y="3979656"/>
            <a:ext cx="293408" cy="293408"/>
          </a:xfrm>
          <a:prstGeom prst="ellipse">
            <a:avLst/>
          </a:prstGeom>
          <a:solidFill>
            <a:srgbClr val="FF00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0" name="Oval 169">
            <a:hlinkClick r:id="rId3" action="ppaction://hlinksldjump" tooltip="Piriyapatna: No elections: 0.0 Cr"/>
          </p:cNvPr>
          <p:cNvSpPr/>
          <p:nvPr/>
        </p:nvSpPr>
        <p:spPr>
          <a:xfrm>
            <a:off x="4203383" y="4976721"/>
            <a:ext cx="268255" cy="268255"/>
          </a:xfrm>
          <a:prstGeom prst="ellipse">
            <a:avLst/>
          </a:prstGeom>
          <a:solidFill>
            <a:srgbClr val="FF00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1" name="Oval 170">
            <a:hlinkClick r:id="rId3" action="ppaction://hlinksldjump" tooltip="Pulakeshinagar (SC): Akhanda Srinivas Murthy.R: 4.1 Cr"/>
          </p:cNvPr>
          <p:cNvSpPr/>
          <p:nvPr/>
        </p:nvSpPr>
        <p:spPr>
          <a:xfrm>
            <a:off x="6795934" y="4663812"/>
            <a:ext cx="179483" cy="179483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2" name="Oval 171">
            <a:hlinkClick r:id="rId3" action="ppaction://hlinksldjump" tooltip="Puttur: Shakuntala T Shetty: 1.3 Cr"/>
          </p:cNvPr>
          <p:cNvSpPr/>
          <p:nvPr/>
        </p:nvSpPr>
        <p:spPr>
          <a:xfrm>
            <a:off x="3706885" y="4399993"/>
            <a:ext cx="282099" cy="282100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3" name="Oval 172">
            <a:hlinkClick r:id="rId3" action="ppaction://hlinksldjump" tooltip="Raibag (SC): Aihole Duryodhan Mahalingappa: 4.5 Cr"/>
          </p:cNvPr>
          <p:cNvSpPr/>
          <p:nvPr/>
        </p:nvSpPr>
        <p:spPr>
          <a:xfrm>
            <a:off x="4410502" y="1113092"/>
            <a:ext cx="221221" cy="221221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4" name="Oval 173">
            <a:hlinkClick r:id="rId3" action="ppaction://hlinksldjump" tooltip="Raichur: Dr. Shivaraj Patil S.: 5.8 Cr"/>
          </p:cNvPr>
          <p:cNvSpPr/>
          <p:nvPr/>
        </p:nvSpPr>
        <p:spPr>
          <a:xfrm>
            <a:off x="7339762" y="2510213"/>
            <a:ext cx="184476" cy="184476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5" name="Oval 174">
            <a:hlinkClick r:id="rId3" action="ppaction://hlinksldjump" tooltip="Raichur Rural (ST): Thipparaju: 0.9 Cr"/>
          </p:cNvPr>
          <p:cNvSpPr/>
          <p:nvPr/>
        </p:nvSpPr>
        <p:spPr>
          <a:xfrm>
            <a:off x="7115821" y="2635901"/>
            <a:ext cx="239077" cy="239077"/>
          </a:xfrm>
          <a:prstGeom prst="ellipse">
            <a:avLst/>
          </a:prstGeom>
          <a:solidFill>
            <a:srgbClr val="FF00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6" name="Oval 175">
            <a:hlinkClick r:id="rId3" action="ppaction://hlinksldjump" tooltip="Rajaji Nagar: S.Suresh Kumar: 2.6 Cr"/>
          </p:cNvPr>
          <p:cNvSpPr/>
          <p:nvPr/>
        </p:nvSpPr>
        <p:spPr>
          <a:xfrm>
            <a:off x="6310936" y="4802694"/>
            <a:ext cx="220615" cy="220614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7" name="Oval 176">
            <a:hlinkClick r:id="rId3" action="ppaction://hlinksldjump" tooltip="Rajarajeshwarinagar: Munirathna: 28.8 Cr"/>
          </p:cNvPr>
          <p:cNvSpPr/>
          <p:nvPr/>
        </p:nvSpPr>
        <p:spPr>
          <a:xfrm>
            <a:off x="5514218" y="5152896"/>
            <a:ext cx="328979" cy="328978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8" name="Oval 177">
            <a:hlinkClick r:id="rId3" action="ppaction://hlinksldjump" tooltip="Ramanagara: H D Kumara Swamy: 137.9 Cr"/>
          </p:cNvPr>
          <p:cNvSpPr/>
          <p:nvPr/>
        </p:nvSpPr>
        <p:spPr>
          <a:xfrm>
            <a:off x="6075161" y="5585408"/>
            <a:ext cx="292233" cy="292232"/>
          </a:xfrm>
          <a:prstGeom prst="ellipse">
            <a:avLst/>
          </a:prstGeom>
          <a:solidFill>
            <a:srgbClr val="00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9" name="Oval 178">
            <a:hlinkClick r:id="rId3" action="ppaction://hlinksldjump" tooltip="Ramdurg: Ashok Mahadevappa Pattan: 1.2 Cr"/>
          </p:cNvPr>
          <p:cNvSpPr/>
          <p:nvPr/>
        </p:nvSpPr>
        <p:spPr>
          <a:xfrm>
            <a:off x="4807554" y="1687800"/>
            <a:ext cx="248577" cy="248578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0" name="Oval 179">
            <a:hlinkClick r:id="rId3" action="ppaction://hlinksldjump" tooltip="Ranibennur: Koliwad K.B: 3.1 Cr"/>
          </p:cNvPr>
          <p:cNvSpPr/>
          <p:nvPr/>
        </p:nvSpPr>
        <p:spPr>
          <a:xfrm>
            <a:off x="4729331" y="3016898"/>
            <a:ext cx="287128" cy="287129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1" name="Oval 180">
            <a:hlinkClick r:id="rId3" action="ppaction://hlinksldjump" tooltip="Ron: Gurupadagouda Sanganagouda Patil: 3.3 Cr"/>
          </p:cNvPr>
          <p:cNvSpPr/>
          <p:nvPr/>
        </p:nvSpPr>
        <p:spPr>
          <a:xfrm>
            <a:off x="5334474" y="2197175"/>
            <a:ext cx="272895" cy="272895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2" name="Oval 181">
            <a:hlinkClick r:id="rId3" action="ppaction://hlinksldjump" tooltip="Sagar: Kagodu Thimmappa: 1.2 Cr"/>
          </p:cNvPr>
          <p:cNvSpPr/>
          <p:nvPr/>
        </p:nvSpPr>
        <p:spPr>
          <a:xfrm>
            <a:off x="3849936" y="3149985"/>
            <a:ext cx="282994" cy="282993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3" name="Oval 182">
            <a:hlinkClick r:id="rId3" action="ppaction://hlinksldjump" tooltip="Sakleshpur (SC): Kumaraswamy H.K.: 4.5 Cr"/>
          </p:cNvPr>
          <p:cNvSpPr/>
          <p:nvPr/>
        </p:nvSpPr>
        <p:spPr>
          <a:xfrm>
            <a:off x="4335744" y="4355225"/>
            <a:ext cx="288464" cy="288464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4" name="Oval 183">
            <a:hlinkClick r:id="rId3" action="ppaction://hlinksldjump" tooltip="Sandur (ST): E.Tukaram: 1.2 Cr"/>
          </p:cNvPr>
          <p:cNvSpPr/>
          <p:nvPr/>
        </p:nvSpPr>
        <p:spPr>
          <a:xfrm>
            <a:off x="5985886" y="3099465"/>
            <a:ext cx="242853" cy="242853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5" name="Oval 184">
            <a:hlinkClick r:id="rId3" action="ppaction://hlinksldjump" tooltip="Sarvagnanagar: Kelachandra Joseph George: 31.5 Cr"/>
          </p:cNvPr>
          <p:cNvSpPr/>
          <p:nvPr/>
        </p:nvSpPr>
        <p:spPr>
          <a:xfrm>
            <a:off x="6642950" y="4850035"/>
            <a:ext cx="246753" cy="246753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6" name="Oval 185">
            <a:hlinkClick r:id="rId3" action="ppaction://hlinksldjump" tooltip="Saundatti Yellamma: Anand Alias Vishwanath Chandrashekhar Mamani: 3.2 Cr"/>
          </p:cNvPr>
          <p:cNvSpPr/>
          <p:nvPr/>
        </p:nvSpPr>
        <p:spPr>
          <a:xfrm>
            <a:off x="4644871" y="1918331"/>
            <a:ext cx="249505" cy="249506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7" name="Oval 186">
            <a:hlinkClick r:id="rId3" action="ppaction://hlinksldjump" tooltip="Sedam: Dr Sharanprakash Patil: 3.8 Cr"/>
          </p:cNvPr>
          <p:cNvSpPr/>
          <p:nvPr/>
        </p:nvSpPr>
        <p:spPr>
          <a:xfrm>
            <a:off x="7483938" y="1696964"/>
            <a:ext cx="255988" cy="255988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8" name="Oval 187">
            <a:hlinkClick r:id="rId3" action="ppaction://hlinksldjump" tooltip="Shahapur: Guru Patil Shiraval: 2.4 Cr"/>
          </p:cNvPr>
          <p:cNvSpPr/>
          <p:nvPr/>
        </p:nvSpPr>
        <p:spPr>
          <a:xfrm>
            <a:off x="6881835" y="1899741"/>
            <a:ext cx="231702" cy="231702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9" name="Oval 188">
            <a:hlinkClick r:id="rId3" action="ppaction://hlinksldjump" tooltip="Shanti Nagar: N.A.Haris: 133.8 Cr"/>
          </p:cNvPr>
          <p:cNvSpPr/>
          <p:nvPr/>
        </p:nvSpPr>
        <p:spPr>
          <a:xfrm>
            <a:off x="6641610" y="5141081"/>
            <a:ext cx="185255" cy="185255"/>
          </a:xfrm>
          <a:prstGeom prst="ellipse">
            <a:avLst/>
          </a:prstGeom>
          <a:solidFill>
            <a:srgbClr val="00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0" name="Oval 189">
            <a:hlinkClick r:id="rId3" action="ppaction://hlinksldjump" tooltip="Shiggaon: Basavaraj Bommai: 10.7 Cr"/>
          </p:cNvPr>
          <p:cNvSpPr/>
          <p:nvPr/>
        </p:nvSpPr>
        <p:spPr>
          <a:xfrm>
            <a:off x="4330331" y="2403328"/>
            <a:ext cx="281701" cy="281702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1" name="Oval 190">
            <a:hlinkClick r:id="rId3" action="ppaction://hlinksldjump" tooltip="Shikaripura: B.S.Yadiyurappa: 5.8 Cr"/>
          </p:cNvPr>
          <p:cNvSpPr/>
          <p:nvPr/>
        </p:nvSpPr>
        <p:spPr>
          <a:xfrm>
            <a:off x="4141286" y="3036856"/>
            <a:ext cx="288212" cy="288212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2" name="Oval 191">
            <a:hlinkClick r:id="rId3" action="ppaction://hlinksldjump" tooltip="Shimoga: K.B. Prasannakumar: 0.9 Cr"/>
          </p:cNvPr>
          <p:cNvSpPr/>
          <p:nvPr/>
        </p:nvSpPr>
        <p:spPr>
          <a:xfrm>
            <a:off x="4398921" y="3608803"/>
            <a:ext cx="251657" cy="251657"/>
          </a:xfrm>
          <a:prstGeom prst="ellipse">
            <a:avLst/>
          </a:prstGeom>
          <a:solidFill>
            <a:srgbClr val="FF00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3" name="Oval 192">
            <a:hlinkClick r:id="rId3" action="ppaction://hlinksldjump" tooltip="Shimoga Rural (SC): Sharada Pooryanaik: 1.7 Cr"/>
          </p:cNvPr>
          <p:cNvSpPr/>
          <p:nvPr/>
        </p:nvSpPr>
        <p:spPr>
          <a:xfrm>
            <a:off x="4208160" y="3346348"/>
            <a:ext cx="287046" cy="287046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4" name="Oval 193">
            <a:hlinkClick r:id="rId3" action="ppaction://hlinksldjump" tooltip="Shirahatti (SC): Doddamani Ramakrishna Shidlingappa: 0.4 Cr"/>
          </p:cNvPr>
          <p:cNvSpPr/>
          <p:nvPr/>
        </p:nvSpPr>
        <p:spPr>
          <a:xfrm>
            <a:off x="4926825" y="2478365"/>
            <a:ext cx="237238" cy="237239"/>
          </a:xfrm>
          <a:prstGeom prst="ellipse">
            <a:avLst/>
          </a:prstGeom>
          <a:solidFill>
            <a:srgbClr val="FF00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5" name="Oval 194">
            <a:hlinkClick r:id="rId3" action="ppaction://hlinksldjump" tooltip="Shivajinagar: R.Roshan Baig: 19.7 Cr"/>
          </p:cNvPr>
          <p:cNvSpPr/>
          <p:nvPr/>
        </p:nvSpPr>
        <p:spPr>
          <a:xfrm>
            <a:off x="6461818" y="5015221"/>
            <a:ext cx="183698" cy="183699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6" name="Oval 195">
            <a:hlinkClick r:id="rId3" action="ppaction://hlinksldjump" tooltip="Shorapur (ST): Raja Venkatappa Nayak: 9.0 Cr"/>
          </p:cNvPr>
          <p:cNvSpPr/>
          <p:nvPr/>
        </p:nvSpPr>
        <p:spPr>
          <a:xfrm>
            <a:off x="6579549" y="1979894"/>
            <a:ext cx="292151" cy="292151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7" name="Oval 196">
            <a:hlinkClick r:id="rId3" action="ppaction://hlinksldjump" tooltip="Shravanabelagola: C.N.Balakrishna: 1.8 Cr"/>
          </p:cNvPr>
          <p:cNvSpPr/>
          <p:nvPr/>
        </p:nvSpPr>
        <p:spPr>
          <a:xfrm>
            <a:off x="4924394" y="4468732"/>
            <a:ext cx="302819" cy="302820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8" name="Oval 197">
            <a:hlinkClick r:id="rId3" action="ppaction://hlinksldjump" tooltip="Shrirangapattana: A.B. Ramesha Bandisiddegowda: 0.0 Cr"/>
          </p:cNvPr>
          <p:cNvSpPr/>
          <p:nvPr/>
        </p:nvSpPr>
        <p:spPr>
          <a:xfrm>
            <a:off x="5174851" y="5084115"/>
            <a:ext cx="322916" cy="322916"/>
          </a:xfrm>
          <a:prstGeom prst="ellipse">
            <a:avLst/>
          </a:prstGeom>
          <a:solidFill>
            <a:srgbClr val="FF00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9" name="Oval 198">
            <a:hlinkClick r:id="rId3" action="ppaction://hlinksldjump" tooltip="Sidlaghatta: M. Rajanna: 1.3 Cr"/>
          </p:cNvPr>
          <p:cNvSpPr/>
          <p:nvPr/>
        </p:nvSpPr>
        <p:spPr>
          <a:xfrm>
            <a:off x="7173478" y="5024281"/>
            <a:ext cx="301803" cy="301802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0" name="Oval 199">
            <a:hlinkClick r:id="rId3" action="ppaction://hlinksldjump" tooltip="Sindagi: Bhusanur Ramesh Balappa: 2.8 Cr"/>
          </p:cNvPr>
          <p:cNvSpPr/>
          <p:nvPr/>
        </p:nvSpPr>
        <p:spPr>
          <a:xfrm>
            <a:off x="6204842" y="1442325"/>
            <a:ext cx="237349" cy="237349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1" name="Oval 200">
            <a:hlinkClick r:id="rId3" action="ppaction://hlinksldjump" tooltip="Sindhanur: Badarli Hampanagouda: 2.9 Cr"/>
          </p:cNvPr>
          <p:cNvSpPr/>
          <p:nvPr/>
        </p:nvSpPr>
        <p:spPr>
          <a:xfrm>
            <a:off x="6372792" y="2600806"/>
            <a:ext cx="258599" cy="258599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2" name="Oval 201">
            <a:hlinkClick r:id="rId3" action="ppaction://hlinksldjump" tooltip="Sira: T B Jayachandra: 12.4 Cr"/>
          </p:cNvPr>
          <p:cNvSpPr/>
          <p:nvPr/>
        </p:nvSpPr>
        <p:spPr>
          <a:xfrm>
            <a:off x="5819811" y="3929033"/>
            <a:ext cx="308663" cy="308663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3" name="Oval 202">
            <a:hlinkClick r:id="rId3" action="ppaction://hlinksldjump" tooltip="Sirsi: Anant Kageri Vishweshwar Hegde: 3.1 Cr"/>
          </p:cNvPr>
          <p:cNvSpPr/>
          <p:nvPr/>
        </p:nvSpPr>
        <p:spPr>
          <a:xfrm>
            <a:off x="3852579" y="2548353"/>
            <a:ext cx="269067" cy="269067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4" name="Oval 203">
            <a:hlinkClick r:id="rId3" action="ppaction://hlinksldjump" tooltip="Siruguppa (ST): B.M. Nagaraja: 1.3 Cr"/>
          </p:cNvPr>
          <p:cNvSpPr/>
          <p:nvPr/>
        </p:nvSpPr>
        <p:spPr>
          <a:xfrm>
            <a:off x="6590671" y="2791601"/>
            <a:ext cx="262936" cy="262935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5" name="Oval 204">
            <a:hlinkClick r:id="rId3" action="ppaction://hlinksldjump" tooltip="Sorab: S.Madhu Bangarappa: 33.2 Cr"/>
          </p:cNvPr>
          <p:cNvSpPr/>
          <p:nvPr/>
        </p:nvSpPr>
        <p:spPr>
          <a:xfrm>
            <a:off x="3900922" y="2842453"/>
            <a:ext cx="282340" cy="282340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6" name="Oval 205">
            <a:hlinkClick r:id="rId3" action="ppaction://hlinksldjump" tooltip="Sringeri: D.N. Jeevaraj: 3.6 Cr"/>
          </p:cNvPr>
          <p:cNvSpPr/>
          <p:nvPr/>
        </p:nvSpPr>
        <p:spPr>
          <a:xfrm>
            <a:off x="3998251" y="3839461"/>
            <a:ext cx="247219" cy="247220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7" name="Oval 206">
            <a:hlinkClick r:id="rId3" action="ppaction://hlinksldjump" tooltip="Srinivaspur: K.R.Rameshkumar: 10.5 Cr"/>
          </p:cNvPr>
          <p:cNvSpPr/>
          <p:nvPr/>
        </p:nvSpPr>
        <p:spPr>
          <a:xfrm>
            <a:off x="7844456" y="5224694"/>
            <a:ext cx="337645" cy="337645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8" name="Oval 207">
            <a:hlinkClick r:id="rId3" action="ppaction://hlinksldjump" tooltip="Sullia (SC): Angara. S: 0.9 Cr"/>
          </p:cNvPr>
          <p:cNvSpPr/>
          <p:nvPr/>
        </p:nvSpPr>
        <p:spPr>
          <a:xfrm>
            <a:off x="3872891" y="4663344"/>
            <a:ext cx="282915" cy="282915"/>
          </a:xfrm>
          <a:prstGeom prst="ellipse">
            <a:avLst/>
          </a:prstGeom>
          <a:solidFill>
            <a:srgbClr val="FF00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9" name="Oval 208">
            <a:hlinkClick r:id="rId3" action="ppaction://hlinksldjump" tooltip="T.Narasipur (SC): Dr. H.C. Mahadevappa: 1.3 Cr"/>
          </p:cNvPr>
          <p:cNvSpPr/>
          <p:nvPr/>
        </p:nvSpPr>
        <p:spPr>
          <a:xfrm>
            <a:off x="5292847" y="5863472"/>
            <a:ext cx="272217" cy="272216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0" name="Oval 209">
            <a:hlinkClick r:id="rId3" action="ppaction://hlinksldjump" tooltip="Tarikere: G.H Srinivasa: 2.3 Cr"/>
          </p:cNvPr>
          <p:cNvSpPr/>
          <p:nvPr/>
        </p:nvSpPr>
        <p:spPr>
          <a:xfrm>
            <a:off x="4585992" y="3822888"/>
            <a:ext cx="251679" cy="251680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1" name="Oval 210">
            <a:hlinkClick r:id="rId3" action="ppaction://hlinksldjump" tooltip="Terdal: Umashree: 3.4 Cr"/>
          </p:cNvPr>
          <p:cNvSpPr/>
          <p:nvPr/>
        </p:nvSpPr>
        <p:spPr>
          <a:xfrm>
            <a:off x="4757573" y="1235915"/>
            <a:ext cx="284495" cy="284495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2" name="Oval 211">
            <a:hlinkClick r:id="rId3" action="ppaction://hlinksldjump" tooltip="Tiptur: K.Shadakshari: 1.3 Cr"/>
          </p:cNvPr>
          <p:cNvSpPr/>
          <p:nvPr/>
        </p:nvSpPr>
        <p:spPr>
          <a:xfrm>
            <a:off x="5129106" y="4227843"/>
            <a:ext cx="277595" cy="277596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3" name="Oval 212">
            <a:hlinkClick r:id="rId3" action="ppaction://hlinksldjump" tooltip="Tirthahalli: Kimmane Ratnakar: 1.2 Cr"/>
          </p:cNvPr>
          <p:cNvSpPr/>
          <p:nvPr/>
        </p:nvSpPr>
        <p:spPr>
          <a:xfrm>
            <a:off x="3950530" y="3525815"/>
            <a:ext cx="284098" cy="284097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4" name="Oval 213">
            <a:hlinkClick r:id="rId3" action="ppaction://hlinksldjump" tooltip="Tumkur City: Dr. Rafeeq Ahmed S.: 2.3 Cr"/>
          </p:cNvPr>
          <p:cNvSpPr/>
          <p:nvPr/>
        </p:nvSpPr>
        <p:spPr>
          <a:xfrm>
            <a:off x="5894751" y="4546717"/>
            <a:ext cx="240469" cy="240469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5" name="Oval 214">
            <a:hlinkClick r:id="rId3" action="ppaction://hlinksldjump" tooltip="Tumkur Rural: B.Suresh Gowda: 8.7 Cr"/>
          </p:cNvPr>
          <p:cNvSpPr/>
          <p:nvPr/>
        </p:nvSpPr>
        <p:spPr>
          <a:xfrm>
            <a:off x="5588021" y="4513288"/>
            <a:ext cx="278017" cy="278016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6" name="Oval 215">
            <a:hlinkClick r:id="rId3" action="ppaction://hlinksldjump" tooltip="Turuvekere: M.T.Krishnappa: 2.3 Cr"/>
          </p:cNvPr>
          <p:cNvSpPr/>
          <p:nvPr/>
        </p:nvSpPr>
        <p:spPr>
          <a:xfrm>
            <a:off x="5434168" y="4230079"/>
            <a:ext cx="291783" cy="291783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7" name="Oval 216">
            <a:hlinkClick r:id="rId3" action="ppaction://hlinksldjump" tooltip="Udupi: Pramod Madhwaraj: 105.2 Cr"/>
          </p:cNvPr>
          <p:cNvSpPr/>
          <p:nvPr/>
        </p:nvSpPr>
        <p:spPr>
          <a:xfrm>
            <a:off x="3372675" y="3521709"/>
            <a:ext cx="269300" cy="269300"/>
          </a:xfrm>
          <a:prstGeom prst="ellipse">
            <a:avLst/>
          </a:prstGeom>
          <a:solidFill>
            <a:srgbClr val="00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8" name="Oval 217">
            <a:hlinkClick r:id="rId3" action="ppaction://hlinksldjump" tooltip="Varuna: Siddaramaiah: 13.6 Cr"/>
          </p:cNvPr>
          <p:cNvSpPr/>
          <p:nvPr/>
        </p:nvSpPr>
        <p:spPr>
          <a:xfrm>
            <a:off x="5023724" y="5617341"/>
            <a:ext cx="327240" cy="327241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9" name="Oval 218">
            <a:hlinkClick r:id="rId3" action="ppaction://hlinksldjump" tooltip="Vijay Nagar: M.Krishnappa: 147.4 Cr"/>
          </p:cNvPr>
          <p:cNvSpPr/>
          <p:nvPr/>
        </p:nvSpPr>
        <p:spPr>
          <a:xfrm>
            <a:off x="6628773" y="5361437"/>
            <a:ext cx="249992" cy="249993"/>
          </a:xfrm>
          <a:prstGeom prst="ellipse">
            <a:avLst/>
          </a:prstGeom>
          <a:solidFill>
            <a:srgbClr val="00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0" name="Oval 219">
            <a:hlinkClick r:id="rId3" action="ppaction://hlinksldjump" tooltip="Vijayanagara: Anand Singh: 104.5 Cr"/>
          </p:cNvPr>
          <p:cNvSpPr/>
          <p:nvPr/>
        </p:nvSpPr>
        <p:spPr>
          <a:xfrm>
            <a:off x="5891798" y="2834389"/>
            <a:ext cx="247109" cy="247110"/>
          </a:xfrm>
          <a:prstGeom prst="ellipse">
            <a:avLst/>
          </a:prstGeom>
          <a:solidFill>
            <a:srgbClr val="00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1" name="Oval 220">
            <a:hlinkClick r:id="rId3" action="ppaction://hlinksldjump" tooltip="Virajpet: K.G.Bopaiah: 2.4 Cr"/>
          </p:cNvPr>
          <p:cNvSpPr/>
          <p:nvPr/>
        </p:nvSpPr>
        <p:spPr>
          <a:xfrm>
            <a:off x="3906515" y="4975564"/>
            <a:ext cx="265967" cy="265967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2" name="Oval 221">
            <a:hlinkClick r:id="rId3" action="ppaction://hlinksldjump" tooltip="Yadgir: Dr. Maalakareddy: 4.0 Cr"/>
          </p:cNvPr>
          <p:cNvSpPr/>
          <p:nvPr/>
        </p:nvSpPr>
        <p:spPr>
          <a:xfrm>
            <a:off x="7205823" y="1974901"/>
            <a:ext cx="212964" cy="212964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3" name="Oval 222">
            <a:hlinkClick r:id="rId3" action="ppaction://hlinksldjump" tooltip="Yamkanamardi (ST): Satish Laxmanarao Jarakiholi: 63.1 Cr"/>
          </p:cNvPr>
          <p:cNvSpPr/>
          <p:nvPr/>
        </p:nvSpPr>
        <p:spPr>
          <a:xfrm>
            <a:off x="3882329" y="1226334"/>
            <a:ext cx="248337" cy="248337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4" name="Oval 223">
            <a:hlinkClick r:id="rId3" action="ppaction://hlinksldjump" tooltip="Yelahanka: S.R. Vishwanath: 21.6 Cr"/>
          </p:cNvPr>
          <p:cNvSpPr/>
          <p:nvPr/>
        </p:nvSpPr>
        <p:spPr>
          <a:xfrm>
            <a:off x="6981795" y="4449620"/>
            <a:ext cx="337036" cy="337036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5" name="Oval 224">
            <a:hlinkClick r:id="rId3" action="ppaction://hlinksldjump" tooltip="Yelburga: Basavaraj Rayaraddy: 8.4 Cr"/>
          </p:cNvPr>
          <p:cNvSpPr/>
          <p:nvPr/>
        </p:nvSpPr>
        <p:spPr>
          <a:xfrm>
            <a:off x="5477027" y="2472959"/>
            <a:ext cx="242245" cy="242245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6" name="Oval 225">
            <a:hlinkClick r:id="rId3" action="ppaction://hlinksldjump" tooltip="Yellapur: Arbail Shivaram Hebbar: 9.0 Cr"/>
          </p:cNvPr>
          <p:cNvSpPr/>
          <p:nvPr/>
        </p:nvSpPr>
        <p:spPr>
          <a:xfrm>
            <a:off x="3783702" y="2289787"/>
            <a:ext cx="238663" cy="238663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7" name="Oval 226">
            <a:hlinkClick r:id="rId3" action="ppaction://hlinksldjump" tooltip="Yeshvanthapura: S.T.Somashekar: 7.0 Cr"/>
          </p:cNvPr>
          <p:cNvSpPr/>
          <p:nvPr/>
        </p:nvSpPr>
        <p:spPr>
          <a:xfrm>
            <a:off x="6051821" y="4153510"/>
            <a:ext cx="344144" cy="344143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8" name="Oval 227"/>
          <p:cNvSpPr/>
          <p:nvPr/>
        </p:nvSpPr>
        <p:spPr>
          <a:xfrm>
            <a:off x="406400" y="4978400"/>
            <a:ext cx="203200" cy="203200"/>
          </a:xfrm>
          <a:prstGeom prst="ellipse">
            <a:avLst/>
          </a:prstGeom>
          <a:solidFill>
            <a:srgbClr val="FF00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9" name="TextBox 228"/>
          <p:cNvSpPr txBox="1"/>
          <p:nvPr/>
        </p:nvSpPr>
        <p:spPr>
          <a:xfrm>
            <a:off x="762000" y="4889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&lt;= 1</a:t>
            </a:r>
            <a:endParaRPr lang="en-IN"/>
          </a:p>
        </p:txBody>
      </p:sp>
      <p:sp>
        <p:nvSpPr>
          <p:cNvPr id="230" name="Oval 229"/>
          <p:cNvSpPr/>
          <p:nvPr/>
        </p:nvSpPr>
        <p:spPr>
          <a:xfrm>
            <a:off x="406400" y="5486400"/>
            <a:ext cx="203200" cy="203200"/>
          </a:xfrm>
          <a:prstGeom prst="ellipse">
            <a:avLst/>
          </a:prstGeom>
          <a:solidFill>
            <a:srgbClr val="FF7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1" name="TextBox 230"/>
          <p:cNvSpPr txBox="1"/>
          <p:nvPr/>
        </p:nvSpPr>
        <p:spPr>
          <a:xfrm>
            <a:off x="762000" y="5397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&lt;= 10</a:t>
            </a:r>
            <a:endParaRPr lang="en-IN"/>
          </a:p>
        </p:txBody>
      </p:sp>
      <p:sp>
        <p:nvSpPr>
          <p:cNvPr id="232" name="Oval 231"/>
          <p:cNvSpPr/>
          <p:nvPr/>
        </p:nvSpPr>
        <p:spPr>
          <a:xfrm>
            <a:off x="406400" y="5994400"/>
            <a:ext cx="203200" cy="203200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3" name="TextBox 232"/>
          <p:cNvSpPr txBox="1"/>
          <p:nvPr/>
        </p:nvSpPr>
        <p:spPr>
          <a:xfrm>
            <a:off x="762000" y="5905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&lt;= 100</a:t>
            </a:r>
            <a:endParaRPr lang="en-IN"/>
          </a:p>
        </p:txBody>
      </p:sp>
      <p:sp>
        <p:nvSpPr>
          <p:cNvPr id="234" name="Oval 233"/>
          <p:cNvSpPr/>
          <p:nvPr/>
        </p:nvSpPr>
        <p:spPr>
          <a:xfrm>
            <a:off x="406400" y="6502400"/>
            <a:ext cx="203200" cy="203200"/>
          </a:xfrm>
          <a:prstGeom prst="ellipse">
            <a:avLst/>
          </a:prstGeom>
          <a:solidFill>
            <a:srgbClr val="00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5" name="TextBox 234"/>
          <p:cNvSpPr txBox="1"/>
          <p:nvPr/>
        </p:nvSpPr>
        <p:spPr>
          <a:xfrm>
            <a:off x="762000" y="6413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&lt;= 900</a:t>
            </a:r>
            <a:endParaRPr lang="en-IN"/>
          </a:p>
        </p:txBody>
      </p:sp>
      <p:sp>
        <p:nvSpPr>
          <p:cNvPr id="236" name="TextBox 235"/>
          <p:cNvSpPr txBox="1"/>
          <p:nvPr/>
        </p:nvSpPr>
        <p:spPr>
          <a:xfrm>
            <a:off x="179512" y="908720"/>
            <a:ext cx="216024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dirty="0" smtClean="0"/>
              <a:t>Congress Assets</a:t>
            </a:r>
            <a:endParaRPr lang="en-IN" sz="1600" b="1" dirty="0" smtClean="0"/>
          </a:p>
          <a:p>
            <a:r>
              <a:rPr lang="en-IN" sz="1200" dirty="0" smtClean="0"/>
              <a:t>Majority of the MLAs. With assets less than 1 </a:t>
            </a:r>
            <a:r>
              <a:rPr lang="en-IN" sz="1200" dirty="0" err="1" smtClean="0"/>
              <a:t>crore</a:t>
            </a:r>
            <a:r>
              <a:rPr lang="en-IN" sz="1200" dirty="0" smtClean="0"/>
              <a:t> belong to the INC. Also 9 out of the 12 candidates worth between 100 and 900 </a:t>
            </a:r>
            <a:r>
              <a:rPr lang="en-IN" sz="1200" dirty="0" err="1" smtClean="0"/>
              <a:t>crore</a:t>
            </a:r>
            <a:r>
              <a:rPr lang="en-IN" sz="1200" dirty="0" smtClean="0"/>
              <a:t> also belong to this party.</a:t>
            </a:r>
            <a:endParaRPr lang="en-IN" sz="1200" dirty="0" smtClean="0"/>
          </a:p>
          <a:p>
            <a:endParaRPr lang="en-IN" sz="1200" dirty="0" smtClean="0"/>
          </a:p>
          <a:p>
            <a:r>
              <a:rPr lang="en-IN" sz="1600" b="1" dirty="0" smtClean="0"/>
              <a:t>JD(S), </a:t>
            </a:r>
            <a:r>
              <a:rPr lang="en-IN" sz="1600" b="1" dirty="0" smtClean="0"/>
              <a:t>BJP</a:t>
            </a:r>
            <a:endParaRPr lang="en-IN" sz="1600" b="1" dirty="0" smtClean="0"/>
          </a:p>
          <a:p>
            <a:r>
              <a:rPr lang="en-IN" sz="1200" dirty="0" smtClean="0"/>
              <a:t>Almost all of the MLAs from these two parties have declared assets worth between 1 and 100 </a:t>
            </a:r>
            <a:r>
              <a:rPr lang="en-IN" sz="1200" dirty="0" err="1" smtClean="0"/>
              <a:t>crores</a:t>
            </a:r>
            <a:r>
              <a:rPr lang="en-IN" sz="1200" dirty="0" smtClean="0"/>
              <a:t>..</a:t>
            </a:r>
            <a:endParaRPr lang="en-IN" sz="1200" dirty="0"/>
          </a:p>
        </p:txBody>
      </p:sp>
    </p:spTree>
    <p:extLst>
      <p:ext uri="{BB962C8B-B14F-4D97-AF65-F5344CB8AC3E}">
        <p14:creationId xmlns:p14="http://schemas.microsoft.com/office/powerpoint/2010/main" xmlns="" val="3631909911"/>
      </p:ext>
    </p:extLst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27000"/>
            <a:ext cx="8890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3200" b="1" dirty="0" smtClean="0">
                <a:solidFill>
                  <a:schemeClr val="tx1"/>
                </a:solidFill>
              </a:rPr>
              <a:t>Number of women </a:t>
            </a:r>
            <a:r>
              <a:rPr lang="en-IN" sz="3200" b="1" dirty="0" smtClean="0">
                <a:solidFill>
                  <a:schemeClr val="tx1"/>
                </a:solidFill>
              </a:rPr>
              <a:t>candidates </a:t>
            </a:r>
            <a:r>
              <a:rPr lang="en-IN" sz="3200" b="1" dirty="0" smtClean="0">
                <a:solidFill>
                  <a:schemeClr val="tx1"/>
                </a:solidFill>
              </a:rPr>
              <a:t>2008</a:t>
            </a:r>
            <a:endParaRPr lang="en-IN" sz="3200" b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93000" y="6477000"/>
            <a:ext cx="1397000" cy="254000"/>
          </a:xfrm>
          <a:prstGeom prst="rect">
            <a:avLst/>
          </a:prstGeom>
        </p:spPr>
      </p:pic>
      <p:sp>
        <p:nvSpPr>
          <p:cNvPr id="4" name="Oval 3">
            <a:hlinkClick r:id="rId3" action="ppaction://hlinksldjump" tooltip="Afzalpur: 0 women out of 8 candidates"/>
          </p:cNvPr>
          <p:cNvSpPr/>
          <p:nvPr/>
        </p:nvSpPr>
        <p:spPr>
          <a:xfrm>
            <a:off x="6407197" y="1259447"/>
            <a:ext cx="239372" cy="239371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>
            <a:hlinkClick r:id="rId3" action="ppaction://hlinksldjump" tooltip="Aland: 2 women out of 15 candidates"/>
          </p:cNvPr>
          <p:cNvSpPr/>
          <p:nvPr/>
        </p:nvSpPr>
        <p:spPr>
          <a:xfrm>
            <a:off x="6738980" y="1049477"/>
            <a:ext cx="259025" cy="259024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>
            <a:hlinkClick r:id="rId3" action="ppaction://hlinksldjump" tooltip="Anekal (SC): 0 women out of 8 candidates"/>
          </p:cNvPr>
          <p:cNvSpPr/>
          <p:nvPr/>
        </p:nvSpPr>
        <p:spPr>
          <a:xfrm>
            <a:off x="6556215" y="6234073"/>
            <a:ext cx="318531" cy="318531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>
            <a:hlinkClick r:id="rId3" action="ppaction://hlinksldjump" tooltip="Arabhavi: 0 women out of 7 candidates"/>
          </p:cNvPr>
          <p:cNvSpPr/>
          <p:nvPr/>
        </p:nvSpPr>
        <p:spPr>
          <a:xfrm>
            <a:off x="4461776" y="1352962"/>
            <a:ext cx="290898" cy="290898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>
            <a:hlinkClick r:id="rId3" action="ppaction://hlinksldjump" tooltip="Arakalgud: 0 women out of 6 candidates"/>
          </p:cNvPr>
          <p:cNvSpPr/>
          <p:nvPr/>
        </p:nvSpPr>
        <p:spPr>
          <a:xfrm>
            <a:off x="4346790" y="4668057"/>
            <a:ext cx="332277" cy="332277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>
            <a:hlinkClick r:id="rId3" action="ppaction://hlinksldjump" tooltip="Arsikere: 0 women out of 6 candidates"/>
          </p:cNvPr>
          <p:cNvSpPr/>
          <p:nvPr/>
        </p:nvSpPr>
        <p:spPr>
          <a:xfrm>
            <a:off x="4789606" y="4149723"/>
            <a:ext cx="318538" cy="318538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Oval 9">
            <a:hlinkClick r:id="rId3" action="ppaction://hlinksldjump" tooltip="Athani: 0 women out of 7 candidates"/>
          </p:cNvPr>
          <p:cNvSpPr/>
          <p:nvPr/>
        </p:nvSpPr>
        <p:spPr>
          <a:xfrm>
            <a:off x="4894337" y="950033"/>
            <a:ext cx="283075" cy="283075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Oval 10">
            <a:hlinkClick r:id="rId3" action="ppaction://hlinksldjump" tooltip="Aurad (SC): 0 women out of 8 candidates"/>
          </p:cNvPr>
          <p:cNvSpPr/>
          <p:nvPr/>
        </p:nvSpPr>
        <p:spPr>
          <a:xfrm>
            <a:off x="7969654" y="878221"/>
            <a:ext cx="234182" cy="234183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Oval 11">
            <a:hlinkClick r:id="rId3" action="ppaction://hlinksldjump" tooltip="B.T.M. Layout: 1 women out of 12 candidates"/>
          </p:cNvPr>
          <p:cNvSpPr/>
          <p:nvPr/>
        </p:nvSpPr>
        <p:spPr>
          <a:xfrm>
            <a:off x="6995585" y="5978403"/>
            <a:ext cx="231276" cy="231276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Oval 12">
            <a:hlinkClick r:id="rId3" action="ppaction://hlinksldjump" tooltip="Babaleshwar: 1 women out of 7 candidates"/>
          </p:cNvPr>
          <p:cNvSpPr/>
          <p:nvPr/>
        </p:nvSpPr>
        <p:spPr>
          <a:xfrm>
            <a:off x="5336005" y="1316383"/>
            <a:ext cx="249373" cy="249373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Oval 13">
            <a:hlinkClick r:id="rId3" action="ppaction://hlinksldjump" tooltip="Badami: 0 women out of 8 candidates"/>
          </p:cNvPr>
          <p:cNvSpPr/>
          <p:nvPr/>
        </p:nvSpPr>
        <p:spPr>
          <a:xfrm>
            <a:off x="5204734" y="1923845"/>
            <a:ext cx="272251" cy="272251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Oval 14">
            <a:hlinkClick r:id="rId3" action="ppaction://hlinksldjump" tooltip="Bagalkot: 0 women out of 8 candidates"/>
          </p:cNvPr>
          <p:cNvSpPr/>
          <p:nvPr/>
        </p:nvSpPr>
        <p:spPr>
          <a:xfrm>
            <a:off x="5481017" y="1809069"/>
            <a:ext cx="252717" cy="252717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Oval 15">
            <a:hlinkClick r:id="rId3" action="ppaction://hlinksldjump" tooltip="Bagepalli: 0 women out of 11 candidates"/>
          </p:cNvPr>
          <p:cNvSpPr/>
          <p:nvPr/>
        </p:nvSpPr>
        <p:spPr>
          <a:xfrm>
            <a:off x="7336650" y="4404046"/>
            <a:ext cx="285085" cy="285084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Oval 16">
            <a:hlinkClick r:id="rId3" action="ppaction://hlinksldjump" tooltip="Bailhongal: 1 women out of 9 candidates"/>
          </p:cNvPr>
          <p:cNvSpPr/>
          <p:nvPr/>
        </p:nvSpPr>
        <p:spPr>
          <a:xfrm>
            <a:off x="4535677" y="1671142"/>
            <a:ext cx="239033" cy="239033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Oval 17">
            <a:hlinkClick r:id="rId3" action="ppaction://hlinksldjump" tooltip="Bangalore South: 0 women out of 10 candidates"/>
          </p:cNvPr>
          <p:cNvSpPr/>
          <p:nvPr/>
        </p:nvSpPr>
        <p:spPr>
          <a:xfrm>
            <a:off x="6156506" y="6155552"/>
            <a:ext cx="381918" cy="381917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Oval 18">
            <a:hlinkClick r:id="rId3" action="ppaction://hlinksldjump" tooltip="Bangarpet (SC): 0 women out of 16 candidates"/>
          </p:cNvPr>
          <p:cNvSpPr/>
          <p:nvPr/>
        </p:nvSpPr>
        <p:spPr>
          <a:xfrm>
            <a:off x="7241348" y="5869181"/>
            <a:ext cx="252354" cy="252354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Oval 19">
            <a:hlinkClick r:id="rId3" action="ppaction://hlinksldjump" tooltip="Bantval: 0 women out of 6 candidates"/>
          </p:cNvPr>
          <p:cNvSpPr/>
          <p:nvPr/>
        </p:nvSpPr>
        <p:spPr>
          <a:xfrm>
            <a:off x="3527182" y="4109459"/>
            <a:ext cx="309145" cy="309145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Oval 20">
            <a:hlinkClick r:id="rId3" action="ppaction://hlinksldjump" tooltip="Basavakalyan: 1 women out of 9 candidates"/>
          </p:cNvPr>
          <p:cNvSpPr/>
          <p:nvPr/>
        </p:nvSpPr>
        <p:spPr>
          <a:xfrm>
            <a:off x="7282114" y="970164"/>
            <a:ext cx="244403" cy="244403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Oval 21">
            <a:hlinkClick r:id="rId3" action="ppaction://hlinksldjump" tooltip="Basavana Bagevadi: 0 women out of 5 candidates"/>
          </p:cNvPr>
          <p:cNvSpPr/>
          <p:nvPr/>
        </p:nvSpPr>
        <p:spPr>
          <a:xfrm>
            <a:off x="5751668" y="1619804"/>
            <a:ext cx="238185" cy="238185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Oval 22">
            <a:hlinkClick r:id="rId3" action="ppaction://hlinksldjump" tooltip="Basavanagudi: 0 women out of 14 candidates"/>
          </p:cNvPr>
          <p:cNvSpPr/>
          <p:nvPr/>
        </p:nvSpPr>
        <p:spPr>
          <a:xfrm>
            <a:off x="6435890" y="5967453"/>
            <a:ext cx="220224" cy="220224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Oval 23">
            <a:hlinkClick r:id="rId3" action="ppaction://hlinksldjump" tooltip="Belgaum Dakshin: 0 women out of 12 candidates"/>
          </p:cNvPr>
          <p:cNvSpPr/>
          <p:nvPr/>
        </p:nvSpPr>
        <p:spPr>
          <a:xfrm>
            <a:off x="3509656" y="1708808"/>
            <a:ext cx="261487" cy="261486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Oval 24">
            <a:hlinkClick r:id="rId3" action="ppaction://hlinksldjump" tooltip="Belgaum Rural: 2 women out of 10 candidates"/>
          </p:cNvPr>
          <p:cNvSpPr/>
          <p:nvPr/>
        </p:nvSpPr>
        <p:spPr>
          <a:xfrm>
            <a:off x="3634369" y="1411593"/>
            <a:ext cx="304065" cy="304066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Oval 25">
            <a:hlinkClick r:id="rId3" action="ppaction://hlinksldjump" tooltip="Belgaum Uttar: 1 women out of 14 candidates"/>
          </p:cNvPr>
          <p:cNvSpPr/>
          <p:nvPr/>
        </p:nvSpPr>
        <p:spPr>
          <a:xfrm>
            <a:off x="3962452" y="1495269"/>
            <a:ext cx="252815" cy="252816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Oval 26">
            <a:hlinkClick r:id="rId3" action="ppaction://hlinksldjump" tooltip="Bellary (ST): 0 women out of 7 candidates"/>
          </p:cNvPr>
          <p:cNvSpPr/>
          <p:nvPr/>
        </p:nvSpPr>
        <p:spPr>
          <a:xfrm>
            <a:off x="6657977" y="3134136"/>
            <a:ext cx="252006" cy="252006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Oval 27">
            <a:hlinkClick r:id="rId3" action="ppaction://hlinksldjump" tooltip="Bellary City: 1 women out of 31 candidates"/>
          </p:cNvPr>
          <p:cNvSpPr/>
          <p:nvPr/>
        </p:nvSpPr>
        <p:spPr>
          <a:xfrm>
            <a:off x="6366843" y="3182816"/>
            <a:ext cx="264333" cy="264332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Oval 28">
            <a:hlinkClick r:id="rId3" action="ppaction://hlinksldjump" tooltip="Belthangady: 0 women out of 5 candidates"/>
          </p:cNvPr>
          <p:cNvSpPr/>
          <p:nvPr/>
        </p:nvSpPr>
        <p:spPr>
          <a:xfrm>
            <a:off x="3862952" y="4096033"/>
            <a:ext cx="294972" cy="294971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Oval 29">
            <a:hlinkClick r:id="rId3" action="ppaction://hlinksldjump" tooltip="Belur: 0 women out of 6 candidates"/>
          </p:cNvPr>
          <p:cNvSpPr/>
          <p:nvPr/>
        </p:nvSpPr>
        <p:spPr>
          <a:xfrm>
            <a:off x="4499367" y="4095873"/>
            <a:ext cx="272109" cy="272110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Oval 30">
            <a:hlinkClick r:id="rId3" action="ppaction://hlinksldjump" tooltip="Bhadravati: 0 women out of 7 candidates"/>
          </p:cNvPr>
          <p:cNvSpPr/>
          <p:nvPr/>
        </p:nvSpPr>
        <p:spPr>
          <a:xfrm>
            <a:off x="4673933" y="3525441"/>
            <a:ext cx="286436" cy="286436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Oval 31">
            <a:hlinkClick r:id="rId3" action="ppaction://hlinksldjump" tooltip="Bhalki: 0 women out of 13 candidates"/>
          </p:cNvPr>
          <p:cNvSpPr/>
          <p:nvPr/>
        </p:nvSpPr>
        <p:spPr>
          <a:xfrm>
            <a:off x="7645161" y="907385"/>
            <a:ext cx="294773" cy="294773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Oval 32">
            <a:hlinkClick r:id="rId3" action="ppaction://hlinksldjump" tooltip="Bhatkal: 0 women out of 8 candidates"/>
          </p:cNvPr>
          <p:cNvSpPr/>
          <p:nvPr/>
        </p:nvSpPr>
        <p:spPr>
          <a:xfrm>
            <a:off x="3280132" y="2960381"/>
            <a:ext cx="250866" cy="250866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" name="Oval 33">
            <a:hlinkClick r:id="rId3" action="ppaction://hlinksldjump" tooltip="Bidar: 1 women out of 12 candidates"/>
          </p:cNvPr>
          <p:cNvSpPr/>
          <p:nvPr/>
        </p:nvSpPr>
        <p:spPr>
          <a:xfrm>
            <a:off x="8035002" y="1192170"/>
            <a:ext cx="202768" cy="202768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Oval 34">
            <a:hlinkClick r:id="rId3" action="ppaction://hlinksldjump" tooltip="Bidar South: 0 women out of 15 candidates"/>
          </p:cNvPr>
          <p:cNvSpPr/>
          <p:nvPr/>
        </p:nvSpPr>
        <p:spPr>
          <a:xfrm>
            <a:off x="7872206" y="1379879"/>
            <a:ext cx="222499" cy="222499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" name="Oval 35">
            <a:hlinkClick r:id="rId3" action="ppaction://hlinksldjump" tooltip="Bijapur City: 1 women out of 20 candidates"/>
          </p:cNvPr>
          <p:cNvSpPr/>
          <p:nvPr/>
        </p:nvSpPr>
        <p:spPr>
          <a:xfrm>
            <a:off x="5608979" y="1426680"/>
            <a:ext cx="188728" cy="188727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Oval 36">
            <a:hlinkClick r:id="rId3" action="ppaction://hlinksldjump" tooltip="Bilgi: 0 women out of 9 candidates"/>
          </p:cNvPr>
          <p:cNvSpPr/>
          <p:nvPr/>
        </p:nvSpPr>
        <p:spPr>
          <a:xfrm>
            <a:off x="5249833" y="1588776"/>
            <a:ext cx="282198" cy="282198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8" name="Oval 37">
            <a:hlinkClick r:id="rId3" action="ppaction://hlinksldjump" tooltip="Bommanahalli: 0 women out of 6 candidates"/>
          </p:cNvPr>
          <p:cNvSpPr/>
          <p:nvPr/>
        </p:nvSpPr>
        <p:spPr>
          <a:xfrm>
            <a:off x="6686151" y="5949150"/>
            <a:ext cx="277506" cy="277506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Oval 38">
            <a:hlinkClick r:id="rId3" action="ppaction://hlinksldjump" tooltip="Byadgi: 1 women out of 12 candidates"/>
          </p:cNvPr>
          <p:cNvSpPr/>
          <p:nvPr/>
        </p:nvSpPr>
        <p:spPr>
          <a:xfrm>
            <a:off x="4773774" y="2714804"/>
            <a:ext cx="275333" cy="275332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0" name="Oval 39">
            <a:hlinkClick r:id="rId3" action="ppaction://hlinksldjump" tooltip="Byatarayanapura: 0 women out of 16 candidates"/>
          </p:cNvPr>
          <p:cNvSpPr/>
          <p:nvPr/>
        </p:nvSpPr>
        <p:spPr>
          <a:xfrm>
            <a:off x="7545926" y="4624268"/>
            <a:ext cx="324114" cy="324113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1" name="Oval 40">
            <a:hlinkClick r:id="rId3" action="ppaction://hlinksldjump" tooltip="Byndoor: 0 women out of 8 candidates"/>
          </p:cNvPr>
          <p:cNvSpPr/>
          <p:nvPr/>
        </p:nvSpPr>
        <p:spPr>
          <a:xfrm>
            <a:off x="3560893" y="2960392"/>
            <a:ext cx="292336" cy="292336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2" name="Oval 41">
            <a:hlinkClick r:id="rId3" action="ppaction://hlinksldjump" tooltip="C.V. Raman Nagar (SC): 0 women out of 6 candidates"/>
          </p:cNvPr>
          <p:cNvSpPr/>
          <p:nvPr/>
        </p:nvSpPr>
        <p:spPr>
          <a:xfrm>
            <a:off x="7120606" y="5672951"/>
            <a:ext cx="204203" cy="204204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" name="Oval 42">
            <a:hlinkClick r:id="rId3" action="ppaction://hlinksldjump" tooltip="Challakere (ST): 1 women out of 7 candidates"/>
          </p:cNvPr>
          <p:cNvSpPr/>
          <p:nvPr/>
        </p:nvSpPr>
        <p:spPr>
          <a:xfrm>
            <a:off x="6027509" y="3692974"/>
            <a:ext cx="270376" cy="270377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4" name="Oval 43">
            <a:hlinkClick r:id="rId3" action="ppaction://hlinksldjump" tooltip="Chamaraja: 0 women out of 12 candidates"/>
          </p:cNvPr>
          <p:cNvSpPr/>
          <p:nvPr/>
        </p:nvSpPr>
        <p:spPr>
          <a:xfrm>
            <a:off x="5008670" y="5355717"/>
            <a:ext cx="241166" cy="241167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5" name="Oval 44">
            <a:hlinkClick r:id="rId3" action="ppaction://hlinksldjump" tooltip="Chamarajanagar: 0 women out of 12 candidates"/>
          </p:cNvPr>
          <p:cNvSpPr/>
          <p:nvPr/>
        </p:nvSpPr>
        <p:spPr>
          <a:xfrm>
            <a:off x="5288828" y="6164974"/>
            <a:ext cx="283060" cy="283060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" name="Oval 45">
            <a:hlinkClick r:id="rId3" action="ppaction://hlinksldjump" tooltip="Chamrajpet: 0 women out of 16 candidates"/>
          </p:cNvPr>
          <p:cNvSpPr/>
          <p:nvPr/>
        </p:nvSpPr>
        <p:spPr>
          <a:xfrm>
            <a:off x="6375088" y="5738889"/>
            <a:ext cx="203067" cy="203068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7" name="Oval 46">
            <a:hlinkClick r:id="rId3" action="ppaction://hlinksldjump" tooltip="Chamundeshwari: 0 women out of 11 candidates"/>
          </p:cNvPr>
          <p:cNvSpPr/>
          <p:nvPr/>
        </p:nvSpPr>
        <p:spPr>
          <a:xfrm>
            <a:off x="4638370" y="5324300"/>
            <a:ext cx="343140" cy="343140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Oval 47">
            <a:hlinkClick r:id="rId3" action="ppaction://hlinksldjump" tooltip="Channagiri: 0 women out of 8 candidates"/>
          </p:cNvPr>
          <p:cNvSpPr/>
          <p:nvPr/>
        </p:nvSpPr>
        <p:spPr>
          <a:xfrm>
            <a:off x="4987934" y="3577276"/>
            <a:ext cx="259680" cy="259680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9" name="Oval 48">
            <a:hlinkClick r:id="rId3" action="ppaction://hlinksldjump" tooltip="Channapatna: 0 women out of 10 candidates"/>
          </p:cNvPr>
          <p:cNvSpPr/>
          <p:nvPr/>
        </p:nvSpPr>
        <p:spPr>
          <a:xfrm>
            <a:off x="5776164" y="5388954"/>
            <a:ext cx="328179" cy="328178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0" name="Oval 49">
            <a:hlinkClick r:id="rId3" action="ppaction://hlinksldjump" tooltip="Chickpet: 0 women out of 15 candidates"/>
          </p:cNvPr>
          <p:cNvSpPr/>
          <p:nvPr/>
        </p:nvSpPr>
        <p:spPr>
          <a:xfrm>
            <a:off x="6872877" y="5746559"/>
            <a:ext cx="228730" cy="228731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Oval 50">
            <a:hlinkClick r:id="rId3" action="ppaction://hlinksldjump" tooltip="Chikkaballapur: 0 women out of 13 candidates"/>
          </p:cNvPr>
          <p:cNvSpPr/>
          <p:nvPr/>
        </p:nvSpPr>
        <p:spPr>
          <a:xfrm>
            <a:off x="7240650" y="4715568"/>
            <a:ext cx="288107" cy="288107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2" name="Oval 51">
            <a:hlinkClick r:id="rId3" action="ppaction://hlinksldjump" tooltip="Chikkodi-Sadalga: 1 women out of 9 candidates"/>
          </p:cNvPr>
          <p:cNvSpPr/>
          <p:nvPr/>
        </p:nvSpPr>
        <p:spPr>
          <a:xfrm>
            <a:off x="4124402" y="949493"/>
            <a:ext cx="285908" cy="285907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Oval 52">
            <a:hlinkClick r:id="rId3" action="ppaction://hlinksldjump" tooltip="Chikmagalur: 0 women out of 10 candidates"/>
          </p:cNvPr>
          <p:cNvSpPr/>
          <p:nvPr/>
        </p:nvSpPr>
        <p:spPr>
          <a:xfrm>
            <a:off x="4289856" y="3878369"/>
            <a:ext cx="272600" cy="272600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4" name="Oval 53">
            <a:hlinkClick r:id="rId3" action="ppaction://hlinksldjump" tooltip="Chiknayakanhalli: 1 women out of 9 candidates"/>
          </p:cNvPr>
          <p:cNvSpPr/>
          <p:nvPr/>
        </p:nvSpPr>
        <p:spPr>
          <a:xfrm>
            <a:off x="5469946" y="3881705"/>
            <a:ext cx="328244" cy="328245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5" name="Oval 54">
            <a:hlinkClick r:id="rId3" action="ppaction://hlinksldjump" tooltip="Chincholi (SC): 0 women out of 12 candidates"/>
          </p:cNvPr>
          <p:cNvSpPr/>
          <p:nvPr/>
        </p:nvSpPr>
        <p:spPr>
          <a:xfrm>
            <a:off x="7733469" y="1586130"/>
            <a:ext cx="192698" cy="192698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6" name="Oval 55">
            <a:hlinkClick r:id="rId3" action="ppaction://hlinksldjump" tooltip="Chintamani: 0 women out of 9 candidates"/>
          </p:cNvPr>
          <p:cNvSpPr/>
          <p:nvPr/>
        </p:nvSpPr>
        <p:spPr>
          <a:xfrm>
            <a:off x="7726347" y="4929733"/>
            <a:ext cx="298803" cy="298803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7" name="Oval 56">
            <a:hlinkClick r:id="rId3" action="ppaction://hlinksldjump" tooltip="Chitradurga: 1 women out of 9 candidates"/>
          </p:cNvPr>
          <p:cNvSpPr/>
          <p:nvPr/>
        </p:nvSpPr>
        <p:spPr>
          <a:xfrm>
            <a:off x="5484161" y="3351319"/>
            <a:ext cx="315644" cy="315644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8" name="Oval 57">
            <a:hlinkClick r:id="rId3" action="ppaction://hlinksldjump" tooltip="Chittapur: 1 women out of 7 candidates"/>
          </p:cNvPr>
          <p:cNvSpPr/>
          <p:nvPr/>
        </p:nvSpPr>
        <p:spPr>
          <a:xfrm>
            <a:off x="7236480" y="1661049"/>
            <a:ext cx="218427" cy="218427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9" name="Oval 58">
            <a:hlinkClick r:id="rId3" action="ppaction://hlinksldjump" tooltip="Dasarahalli: 0 women out of 6 candidates"/>
          </p:cNvPr>
          <p:cNvSpPr/>
          <p:nvPr/>
        </p:nvSpPr>
        <p:spPr>
          <a:xfrm>
            <a:off x="6162853" y="4509021"/>
            <a:ext cx="291344" cy="291344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0" name="Oval 59">
            <a:hlinkClick r:id="rId3" action="ppaction://hlinksldjump" tooltip="Davanagere North: 0 women out of 11 candidates"/>
          </p:cNvPr>
          <p:cNvSpPr/>
          <p:nvPr/>
        </p:nvSpPr>
        <p:spPr>
          <a:xfrm>
            <a:off x="5352538" y="3134022"/>
            <a:ext cx="240254" cy="240255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1" name="Oval 60">
            <a:hlinkClick r:id="rId3" action="ppaction://hlinksldjump" tooltip="Davanagere South: 0 women out of 10 candidates"/>
          </p:cNvPr>
          <p:cNvSpPr/>
          <p:nvPr/>
        </p:nvSpPr>
        <p:spPr>
          <a:xfrm>
            <a:off x="4911244" y="3328596"/>
            <a:ext cx="229549" cy="229548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2" name="Oval 61">
            <a:hlinkClick r:id="rId3" action="ppaction://hlinksldjump" tooltip="Devadurga (ST): 1 women out of 8 candidates"/>
          </p:cNvPr>
          <p:cNvSpPr/>
          <p:nvPr/>
        </p:nvSpPr>
        <p:spPr>
          <a:xfrm>
            <a:off x="6866480" y="2166508"/>
            <a:ext cx="203488" cy="203489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3" name="Oval 62">
            <a:hlinkClick r:id="rId3" action="ppaction://hlinksldjump" tooltip="Devanahalli (SC): 0 women out of 9 candidates"/>
          </p:cNvPr>
          <p:cNvSpPr/>
          <p:nvPr/>
        </p:nvSpPr>
        <p:spPr>
          <a:xfrm>
            <a:off x="7128153" y="5346836"/>
            <a:ext cx="302662" cy="302662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4" name="Oval 63">
            <a:hlinkClick r:id="rId3" action="ppaction://hlinksldjump" tooltip="Devar Hippargi: 0 women out of 10 candidates"/>
          </p:cNvPr>
          <p:cNvSpPr/>
          <p:nvPr/>
        </p:nvSpPr>
        <p:spPr>
          <a:xfrm>
            <a:off x="5939322" y="1426386"/>
            <a:ext cx="231370" cy="231371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5" name="Oval 64">
            <a:hlinkClick r:id="rId3" action="ppaction://hlinksldjump" tooltip="Dharwad: 3 women out of 14 candidates"/>
          </p:cNvPr>
          <p:cNvSpPr/>
          <p:nvPr/>
        </p:nvSpPr>
        <p:spPr>
          <a:xfrm>
            <a:off x="4359054" y="1887175"/>
            <a:ext cx="255002" cy="255000"/>
          </a:xfrm>
          <a:prstGeom prst="ellipse">
            <a:avLst/>
          </a:prstGeom>
          <a:solidFill>
            <a:srgbClr val="BE5A2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6" name="Oval 65">
            <a:hlinkClick r:id="rId3" action="ppaction://hlinksldjump" tooltip="Doddaballapur: 1 women out of 10 candidates"/>
          </p:cNvPr>
          <p:cNvSpPr/>
          <p:nvPr/>
        </p:nvSpPr>
        <p:spPr>
          <a:xfrm>
            <a:off x="6700442" y="4342103"/>
            <a:ext cx="286130" cy="286129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7" name="Oval 66">
            <a:hlinkClick r:id="rId3" action="ppaction://hlinksldjump" tooltip="Gadag: 0 women out of 5 candidates"/>
          </p:cNvPr>
          <p:cNvSpPr/>
          <p:nvPr/>
        </p:nvSpPr>
        <p:spPr>
          <a:xfrm>
            <a:off x="5197566" y="2460386"/>
            <a:ext cx="245796" cy="245795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8" name="Oval 67">
            <a:hlinkClick r:id="rId3" action="ppaction://hlinksldjump" tooltip="Gandhi Nagar: 0 women out of 16 candidates"/>
          </p:cNvPr>
          <p:cNvSpPr/>
          <p:nvPr/>
        </p:nvSpPr>
        <p:spPr>
          <a:xfrm>
            <a:off x="6885564" y="5484978"/>
            <a:ext cx="229592" cy="229593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9" name="Oval 68">
            <a:hlinkClick r:id="rId3" action="ppaction://hlinksldjump" tooltip="Gangawati: 1 women out of 10 candidates"/>
          </p:cNvPr>
          <p:cNvSpPr/>
          <p:nvPr/>
        </p:nvSpPr>
        <p:spPr>
          <a:xfrm>
            <a:off x="6119635" y="2682133"/>
            <a:ext cx="227073" cy="227073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0" name="Oval 69">
            <a:hlinkClick r:id="rId3" action="ppaction://hlinksldjump" tooltip="Gauribidanur: 1 women out of 10 candidates"/>
          </p:cNvPr>
          <p:cNvSpPr/>
          <p:nvPr/>
        </p:nvSpPr>
        <p:spPr>
          <a:xfrm>
            <a:off x="6941652" y="4136287"/>
            <a:ext cx="294120" cy="294119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1" name="Oval 70">
            <a:hlinkClick r:id="rId3" action="ppaction://hlinksldjump" tooltip="Gokak: 0 women out of 8 candidates"/>
          </p:cNvPr>
          <p:cNvSpPr/>
          <p:nvPr/>
        </p:nvSpPr>
        <p:spPr>
          <a:xfrm>
            <a:off x="4231776" y="1570237"/>
            <a:ext cx="284888" cy="284888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2" name="Oval 71">
            <a:hlinkClick r:id="rId3" action="ppaction://hlinksldjump" tooltip="Govindaraj Nagar: 0 women out of 9 candidates"/>
          </p:cNvPr>
          <p:cNvSpPr/>
          <p:nvPr/>
        </p:nvSpPr>
        <p:spPr>
          <a:xfrm>
            <a:off x="6172784" y="5898204"/>
            <a:ext cx="238853" cy="238853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3" name="Oval 72">
            <a:hlinkClick r:id="rId3" action="ppaction://hlinksldjump" tooltip="Gubbi: 0 women out of 6 candidates"/>
          </p:cNvPr>
          <p:cNvSpPr/>
          <p:nvPr/>
        </p:nvSpPr>
        <p:spPr>
          <a:xfrm>
            <a:off x="5753643" y="4253144"/>
            <a:ext cx="283926" cy="283926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4" name="Oval 73">
            <a:hlinkClick r:id="rId3" action="ppaction://hlinksldjump" tooltip="Gulbarga Dakshin: 1 women out of 14 candidates"/>
          </p:cNvPr>
          <p:cNvSpPr/>
          <p:nvPr/>
        </p:nvSpPr>
        <p:spPr>
          <a:xfrm>
            <a:off x="6870036" y="1355987"/>
            <a:ext cx="225478" cy="225478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5" name="Oval 74">
            <a:hlinkClick r:id="rId3" action="ppaction://hlinksldjump" tooltip="Gulbarga Rural (SC): 1 women out of 6 candidates"/>
          </p:cNvPr>
          <p:cNvSpPr/>
          <p:nvPr/>
        </p:nvSpPr>
        <p:spPr>
          <a:xfrm>
            <a:off x="7021402" y="1130669"/>
            <a:ext cx="243429" cy="243429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6" name="Oval 75">
            <a:hlinkClick r:id="rId3" action="ppaction://hlinksldjump" tooltip="Gulbarga Uttar: 1 women out of 11 candidates"/>
          </p:cNvPr>
          <p:cNvSpPr/>
          <p:nvPr/>
        </p:nvSpPr>
        <p:spPr>
          <a:xfrm>
            <a:off x="7128806" y="1389799"/>
            <a:ext cx="228033" cy="228034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7" name="Oval 76">
            <a:hlinkClick r:id="rId3" action="ppaction://hlinksldjump" tooltip="Gundlupet: 0 women out of 5 candidates"/>
          </p:cNvPr>
          <p:cNvSpPr/>
          <p:nvPr/>
        </p:nvSpPr>
        <p:spPr>
          <a:xfrm>
            <a:off x="4900678" y="5946570"/>
            <a:ext cx="328183" cy="328182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8" name="Oval 77">
            <a:hlinkClick r:id="rId3" action="ppaction://hlinksldjump" tooltip="Gurumitkal: 0 women out of 7 candidates"/>
          </p:cNvPr>
          <p:cNvSpPr/>
          <p:nvPr/>
        </p:nvSpPr>
        <p:spPr>
          <a:xfrm>
            <a:off x="7531042" y="1999334"/>
            <a:ext cx="227870" cy="227871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9" name="Oval 78">
            <a:hlinkClick r:id="rId3" action="ppaction://hlinksldjump" tooltip="Hadagalli (SC): 0 women out of 8 candidates"/>
          </p:cNvPr>
          <p:cNvSpPr/>
          <p:nvPr/>
        </p:nvSpPr>
        <p:spPr>
          <a:xfrm>
            <a:off x="5080196" y="2710900"/>
            <a:ext cx="208328" cy="208328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0" name="Oval 79">
            <a:hlinkClick r:id="rId3" action="ppaction://hlinksldjump" tooltip="Hagaribommanahalli (SC): 1 women out of 10 candidates"/>
          </p:cNvPr>
          <p:cNvSpPr/>
          <p:nvPr/>
        </p:nvSpPr>
        <p:spPr>
          <a:xfrm>
            <a:off x="5587228" y="2836508"/>
            <a:ext cx="260768" cy="260768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1" name="Oval 80">
            <a:hlinkClick r:id="rId3" action="ppaction://hlinksldjump" tooltip="Haliyal: 0 women out of 6 candidates"/>
          </p:cNvPr>
          <p:cNvSpPr/>
          <p:nvPr/>
        </p:nvSpPr>
        <p:spPr>
          <a:xfrm>
            <a:off x="3960518" y="2089326"/>
            <a:ext cx="227208" cy="227207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2" name="Oval 81">
            <a:hlinkClick r:id="rId3" action="ppaction://hlinksldjump" tooltip="Hangal: 0 women out of 8 candidates"/>
          </p:cNvPr>
          <p:cNvSpPr/>
          <p:nvPr/>
        </p:nvSpPr>
        <p:spPr>
          <a:xfrm>
            <a:off x="4174372" y="2672722"/>
            <a:ext cx="281732" cy="281731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3" name="Oval 82">
            <a:hlinkClick r:id="rId3" action="ppaction://hlinksldjump" tooltip="Hanur: 3 women out of 14 candidates"/>
          </p:cNvPr>
          <p:cNvSpPr/>
          <p:nvPr/>
        </p:nvSpPr>
        <p:spPr>
          <a:xfrm>
            <a:off x="5845837" y="6154107"/>
            <a:ext cx="287673" cy="287672"/>
          </a:xfrm>
          <a:prstGeom prst="ellipse">
            <a:avLst/>
          </a:prstGeom>
          <a:solidFill>
            <a:srgbClr val="BE5A2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4" name="Oval 83">
            <a:hlinkClick r:id="rId3" action="ppaction://hlinksldjump" tooltip="Harapanahalli: 0 women out of 10 candidates"/>
          </p:cNvPr>
          <p:cNvSpPr/>
          <p:nvPr/>
        </p:nvSpPr>
        <p:spPr>
          <a:xfrm>
            <a:off x="5275587" y="2827264"/>
            <a:ext cx="281482" cy="281482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5" name="Oval 84">
            <a:hlinkClick r:id="rId3" action="ppaction://hlinksldjump" tooltip="Harihar: 1 women out of 12 candidates"/>
          </p:cNvPr>
          <p:cNvSpPr/>
          <p:nvPr/>
        </p:nvSpPr>
        <p:spPr>
          <a:xfrm>
            <a:off x="5041622" y="3057154"/>
            <a:ext cx="286530" cy="286529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6" name="Oval 85">
            <a:hlinkClick r:id="rId3" action="ppaction://hlinksldjump" tooltip="Hassan: 0 women out of 7 candidates"/>
          </p:cNvPr>
          <p:cNvSpPr/>
          <p:nvPr/>
        </p:nvSpPr>
        <p:spPr>
          <a:xfrm>
            <a:off x="4643741" y="4447647"/>
            <a:ext cx="256365" cy="256366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7" name="Oval 86">
            <a:hlinkClick r:id="rId3" action="ppaction://hlinksldjump" tooltip="Haveri (SC): 3 women out of 16 candidates"/>
          </p:cNvPr>
          <p:cNvSpPr/>
          <p:nvPr/>
        </p:nvSpPr>
        <p:spPr>
          <a:xfrm>
            <a:off x="4486680" y="2678225"/>
            <a:ext cx="259559" cy="259559"/>
          </a:xfrm>
          <a:prstGeom prst="ellipse">
            <a:avLst/>
          </a:prstGeom>
          <a:solidFill>
            <a:srgbClr val="BE5A2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8" name="Oval 87">
            <a:hlinkClick r:id="rId3" action="ppaction://hlinksldjump" tooltip="Hebbal: 1 women out of 15 candidates"/>
          </p:cNvPr>
          <p:cNvSpPr/>
          <p:nvPr/>
        </p:nvSpPr>
        <p:spPr>
          <a:xfrm>
            <a:off x="7478173" y="4951963"/>
            <a:ext cx="218391" cy="218391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9" name="Oval 88">
            <a:hlinkClick r:id="rId3" action="ppaction://hlinksldjump" tooltip="Heggadadevanakote (ST): 2 women out of 13 candidates"/>
          </p:cNvPr>
          <p:cNvSpPr/>
          <p:nvPr/>
        </p:nvSpPr>
        <p:spPr>
          <a:xfrm>
            <a:off x="4420581" y="5587729"/>
            <a:ext cx="286600" cy="286601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0" name="Oval 89">
            <a:hlinkClick r:id="rId3" action="ppaction://hlinksldjump" tooltip="Hirekerur: 0 women out of 9 candidates"/>
          </p:cNvPr>
          <p:cNvSpPr/>
          <p:nvPr/>
        </p:nvSpPr>
        <p:spPr>
          <a:xfrm>
            <a:off x="4446896" y="2965939"/>
            <a:ext cx="260741" cy="260741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1" name="Oval 90">
            <a:hlinkClick r:id="rId3" action="ppaction://hlinksldjump" tooltip="Hiriyur: 1 women out of 14 candidates"/>
          </p:cNvPr>
          <p:cNvSpPr/>
          <p:nvPr/>
        </p:nvSpPr>
        <p:spPr>
          <a:xfrm>
            <a:off x="5693058" y="3621210"/>
            <a:ext cx="309909" cy="309909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2" name="Oval 91">
            <a:hlinkClick r:id="rId3" action="ppaction://hlinksldjump" tooltip="Holalkere (SC): 0 women out of 11 candidates"/>
          </p:cNvPr>
          <p:cNvSpPr/>
          <p:nvPr/>
        </p:nvSpPr>
        <p:spPr>
          <a:xfrm>
            <a:off x="5271666" y="3611424"/>
            <a:ext cx="305428" cy="305428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3" name="Oval 92">
            <a:hlinkClick r:id="rId3" action="ppaction://hlinksldjump" tooltip="Holenarasipur: 1 women out of 11 candidates"/>
          </p:cNvPr>
          <p:cNvSpPr/>
          <p:nvPr/>
        </p:nvSpPr>
        <p:spPr>
          <a:xfrm>
            <a:off x="4698650" y="4719923"/>
            <a:ext cx="324359" cy="324358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4" name="Oval 93">
            <a:hlinkClick r:id="rId3" action="ppaction://hlinksldjump" tooltip="Homnabad: 0 women out of 9 candidates"/>
          </p:cNvPr>
          <p:cNvSpPr/>
          <p:nvPr/>
        </p:nvSpPr>
        <p:spPr>
          <a:xfrm>
            <a:off x="7471148" y="1167216"/>
            <a:ext cx="263909" cy="263910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5" name="Oval 94">
            <a:hlinkClick r:id="rId3" action="ppaction://hlinksldjump" tooltip="Honnali: 0 women out of 9 candidates"/>
          </p:cNvPr>
          <p:cNvSpPr/>
          <p:nvPr/>
        </p:nvSpPr>
        <p:spPr>
          <a:xfrm>
            <a:off x="4507979" y="3246485"/>
            <a:ext cx="294887" cy="294887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6" name="Oval 95">
            <a:hlinkClick r:id="rId3" action="ppaction://hlinksldjump" tooltip="Hosadurga: 1 women out of 10 candidates"/>
          </p:cNvPr>
          <p:cNvSpPr/>
          <p:nvPr/>
        </p:nvSpPr>
        <p:spPr>
          <a:xfrm>
            <a:off x="5162388" y="3920468"/>
            <a:ext cx="281720" cy="281720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7" name="Oval 96">
            <a:hlinkClick r:id="rId3" action="ppaction://hlinksldjump" tooltip="Hosakote: 0 women out of 12 candidates"/>
          </p:cNvPr>
          <p:cNvSpPr/>
          <p:nvPr/>
        </p:nvSpPr>
        <p:spPr>
          <a:xfrm>
            <a:off x="7432838" y="5213291"/>
            <a:ext cx="324504" cy="324505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8" name="Oval 97">
            <a:hlinkClick r:id="rId3" action="ppaction://hlinksldjump" tooltip="Hubli-Dharwad-Central: 0 women out of 12 candidates"/>
          </p:cNvPr>
          <p:cNvSpPr/>
          <p:nvPr/>
        </p:nvSpPr>
        <p:spPr>
          <a:xfrm>
            <a:off x="4753413" y="2179731"/>
            <a:ext cx="245290" cy="245290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9" name="Oval 98">
            <a:hlinkClick r:id="rId3" action="ppaction://hlinksldjump" tooltip="Hubli-Dharwad-East (SC): 1 women out of 10 candidates"/>
          </p:cNvPr>
          <p:cNvSpPr/>
          <p:nvPr/>
        </p:nvSpPr>
        <p:spPr>
          <a:xfrm>
            <a:off x="4230312" y="2130846"/>
            <a:ext cx="211432" cy="211432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0" name="Oval 99">
            <a:hlinkClick r:id="rId3" action="ppaction://hlinksldjump" tooltip="Hubli-Dharwad-West: 1 women out of 11 candidates"/>
          </p:cNvPr>
          <p:cNvSpPr/>
          <p:nvPr/>
        </p:nvSpPr>
        <p:spPr>
          <a:xfrm>
            <a:off x="4473635" y="2152232"/>
            <a:ext cx="248319" cy="248319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1" name="Oval 100">
            <a:hlinkClick r:id="rId3" action="ppaction://hlinksldjump" tooltip="Hukkeri: 0 women out of 9 candidates"/>
          </p:cNvPr>
          <p:cNvSpPr/>
          <p:nvPr/>
        </p:nvSpPr>
        <p:spPr>
          <a:xfrm>
            <a:off x="4155807" y="1262549"/>
            <a:ext cx="288390" cy="288391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2" name="Oval 101">
            <a:hlinkClick r:id="rId3" action="ppaction://hlinksldjump" tooltip="Hungund: 0 women out of 6 candidates"/>
          </p:cNvPr>
          <p:cNvSpPr/>
          <p:nvPr/>
        </p:nvSpPr>
        <p:spPr>
          <a:xfrm>
            <a:off x="5687904" y="2023325"/>
            <a:ext cx="256866" cy="256866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3" name="Oval 102">
            <a:hlinkClick r:id="rId3" action="ppaction://hlinksldjump" tooltip="Hunsur: 1 women out of 13 candidates"/>
          </p:cNvPr>
          <p:cNvSpPr/>
          <p:nvPr/>
        </p:nvSpPr>
        <p:spPr>
          <a:xfrm>
            <a:off x="4252298" y="5262620"/>
            <a:ext cx="332138" cy="332137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4" name="Oval 103">
            <a:hlinkClick r:id="rId3" action="ppaction://hlinksldjump" tooltip="Indi: 0 women out of 10 candidates"/>
          </p:cNvPr>
          <p:cNvSpPr/>
          <p:nvPr/>
        </p:nvSpPr>
        <p:spPr>
          <a:xfrm>
            <a:off x="5990080" y="1071229"/>
            <a:ext cx="240910" cy="240910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5" name="Oval 104">
            <a:hlinkClick r:id="rId3" action="ppaction://hlinksldjump" tooltip="Jagalur (ST): 0 women out of 10 candidates"/>
          </p:cNvPr>
          <p:cNvSpPr/>
          <p:nvPr/>
        </p:nvSpPr>
        <p:spPr>
          <a:xfrm>
            <a:off x="5828819" y="3368899"/>
            <a:ext cx="240226" cy="240227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6" name="Oval 105">
            <a:hlinkClick r:id="rId3" action="ppaction://hlinksldjump" tooltip="Jamkhandi: 0 women out of 7 candidates"/>
          </p:cNvPr>
          <p:cNvSpPr/>
          <p:nvPr/>
        </p:nvSpPr>
        <p:spPr>
          <a:xfrm>
            <a:off x="5071181" y="1216919"/>
            <a:ext cx="249734" cy="249734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7" name="Oval 106">
            <a:hlinkClick r:id="rId3" action="ppaction://hlinksldjump" tooltip="Jayanagar: 0 women out of 14 candidates"/>
          </p:cNvPr>
          <p:cNvSpPr/>
          <p:nvPr/>
        </p:nvSpPr>
        <p:spPr>
          <a:xfrm>
            <a:off x="6416630" y="5501076"/>
            <a:ext cx="203735" cy="203735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8" name="Oval 107">
            <a:hlinkClick r:id="rId3" action="ppaction://hlinksldjump" tooltip="Jewargi: 0 women out of 18 candidates"/>
          </p:cNvPr>
          <p:cNvSpPr/>
          <p:nvPr/>
        </p:nvSpPr>
        <p:spPr>
          <a:xfrm>
            <a:off x="6799667" y="1610266"/>
            <a:ext cx="264054" cy="264054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9" name="Oval 108">
            <a:hlinkClick r:id="rId3" action="ppaction://hlinksldjump" tooltip="K.R. Pura: 2 women out of 15 candidates"/>
          </p:cNvPr>
          <p:cNvSpPr/>
          <p:nvPr/>
        </p:nvSpPr>
        <p:spPr>
          <a:xfrm>
            <a:off x="6918134" y="4801844"/>
            <a:ext cx="311261" cy="311261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0" name="Oval 109">
            <a:hlinkClick r:id="rId3" action="ppaction://hlinksldjump" tooltip="Kadur : 0 women out of 8 candidates"/>
          </p:cNvPr>
          <p:cNvSpPr/>
          <p:nvPr/>
        </p:nvSpPr>
        <p:spPr>
          <a:xfrm>
            <a:off x="4864717" y="3848029"/>
            <a:ext cx="278902" cy="278902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1" name="Oval 110">
            <a:hlinkClick r:id="rId3" action="ppaction://hlinksldjump" tooltip="Kagwad: 0 women out of 11 candidates"/>
          </p:cNvPr>
          <p:cNvSpPr/>
          <p:nvPr/>
        </p:nvSpPr>
        <p:spPr>
          <a:xfrm>
            <a:off x="4437020" y="834514"/>
            <a:ext cx="246767" cy="246766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2" name="Oval 111">
            <a:hlinkClick r:id="rId3" action="ppaction://hlinksldjump" tooltip="Kalghatgi: 1 women out of 12 candidates"/>
          </p:cNvPr>
          <p:cNvSpPr/>
          <p:nvPr/>
        </p:nvSpPr>
        <p:spPr>
          <a:xfrm>
            <a:off x="4050839" y="2328421"/>
            <a:ext cx="261525" cy="261525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3" name="Oval 112">
            <a:hlinkClick r:id="rId3" action="ppaction://hlinksldjump" tooltip="Kampli (ST): 1 women out of 7 candidates"/>
          </p:cNvPr>
          <p:cNvSpPr/>
          <p:nvPr/>
        </p:nvSpPr>
        <p:spPr>
          <a:xfrm>
            <a:off x="6209305" y="2917781"/>
            <a:ext cx="275404" cy="275404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4" name="Oval 113">
            <a:hlinkClick r:id="rId3" action="ppaction://hlinksldjump" tooltip="Kanakagiri (SC): 0 women out of 20 candidates"/>
          </p:cNvPr>
          <p:cNvSpPr/>
          <p:nvPr/>
        </p:nvSpPr>
        <p:spPr>
          <a:xfrm>
            <a:off x="5997003" y="2457770"/>
            <a:ext cx="220942" cy="220942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5" name="Oval 114">
            <a:hlinkClick r:id="rId3" action="ppaction://hlinksldjump" tooltip="Kanakapura: 0 women out of 14 candidates"/>
          </p:cNvPr>
          <p:cNvSpPr/>
          <p:nvPr/>
        </p:nvSpPr>
        <p:spPr>
          <a:xfrm>
            <a:off x="5826671" y="5806569"/>
            <a:ext cx="322035" cy="322036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6" name="Oval 115">
            <a:hlinkClick r:id="rId3" action="ppaction://hlinksldjump" tooltip="Kapu: 0 women out of 7 candidates"/>
          </p:cNvPr>
          <p:cNvSpPr/>
          <p:nvPr/>
        </p:nvSpPr>
        <p:spPr>
          <a:xfrm>
            <a:off x="3164596" y="3704158"/>
            <a:ext cx="225521" cy="225520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7" name="Oval 116">
            <a:hlinkClick r:id="rId3" action="ppaction://hlinksldjump" tooltip="Karkal: 0 women out of 2 candidates"/>
          </p:cNvPr>
          <p:cNvSpPr/>
          <p:nvPr/>
        </p:nvSpPr>
        <p:spPr>
          <a:xfrm>
            <a:off x="3668064" y="3583727"/>
            <a:ext cx="254938" cy="254937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8" name="Oval 117">
            <a:hlinkClick r:id="rId3" action="ppaction://hlinksldjump" tooltip="Karwar: 1 women out of 9 candidates"/>
          </p:cNvPr>
          <p:cNvSpPr/>
          <p:nvPr/>
        </p:nvSpPr>
        <p:spPr>
          <a:xfrm>
            <a:off x="3227676" y="2171017"/>
            <a:ext cx="265631" cy="265631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9" name="Oval 118">
            <a:hlinkClick r:id="rId3" action="ppaction://hlinksldjump" tooltip="Khanapur: 1 women out of 23 candidates"/>
          </p:cNvPr>
          <p:cNvSpPr/>
          <p:nvPr/>
        </p:nvSpPr>
        <p:spPr>
          <a:xfrm>
            <a:off x="3800911" y="1733490"/>
            <a:ext cx="261633" cy="261633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0" name="Oval 119">
            <a:hlinkClick r:id="rId3" action="ppaction://hlinksldjump" tooltip="Kittur: 0 women out of 8 candidates"/>
          </p:cNvPr>
          <p:cNvSpPr/>
          <p:nvPr/>
        </p:nvSpPr>
        <p:spPr>
          <a:xfrm>
            <a:off x="4077410" y="1833748"/>
            <a:ext cx="255403" cy="255404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1" name="Oval 120">
            <a:hlinkClick r:id="rId3" action="ppaction://hlinksldjump" tooltip="Kolar: 0 women out of 13 candidates"/>
          </p:cNvPr>
          <p:cNvSpPr/>
          <p:nvPr/>
        </p:nvSpPr>
        <p:spPr>
          <a:xfrm>
            <a:off x="7643361" y="5501958"/>
            <a:ext cx="289580" cy="289579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2" name="Oval 121">
            <a:hlinkClick r:id="rId3" action="ppaction://hlinksldjump" tooltip="Kolar Gold Field (SC): 1 women out of 14 candidates"/>
          </p:cNvPr>
          <p:cNvSpPr/>
          <p:nvPr/>
        </p:nvSpPr>
        <p:spPr>
          <a:xfrm>
            <a:off x="7526232" y="5851221"/>
            <a:ext cx="238256" cy="238256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3" name="Oval 122">
            <a:hlinkClick r:id="rId3" action="ppaction://hlinksldjump" tooltip="Kollegal (SC): 0 women out of 9 candidates"/>
          </p:cNvPr>
          <p:cNvSpPr/>
          <p:nvPr/>
        </p:nvSpPr>
        <p:spPr>
          <a:xfrm>
            <a:off x="5557193" y="5997405"/>
            <a:ext cx="297568" cy="297569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4" name="Oval 123">
            <a:hlinkClick r:id="rId3" action="ppaction://hlinksldjump" tooltip="Koppal: 0 women out of 9 candidates"/>
          </p:cNvPr>
          <p:cNvSpPr/>
          <p:nvPr/>
        </p:nvSpPr>
        <p:spPr>
          <a:xfrm>
            <a:off x="5728340" y="2571671"/>
            <a:ext cx="272590" cy="272589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5" name="Oval 124">
            <a:hlinkClick r:id="rId3" action="ppaction://hlinksldjump" tooltip="Koratagere (SC): 0 women out of 9 candidates"/>
          </p:cNvPr>
          <p:cNvSpPr/>
          <p:nvPr/>
        </p:nvSpPr>
        <p:spPr>
          <a:xfrm>
            <a:off x="6476596" y="4564070"/>
            <a:ext cx="291413" cy="291413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6" name="Oval 125">
            <a:hlinkClick r:id="rId3" action="ppaction://hlinksldjump" tooltip="Krishnaraja: 0 women out of 10 candidates"/>
          </p:cNvPr>
          <p:cNvSpPr/>
          <p:nvPr/>
        </p:nvSpPr>
        <p:spPr>
          <a:xfrm>
            <a:off x="3273473" y="3243309"/>
            <a:ext cx="265272" cy="265273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7" name="Oval 126">
            <a:hlinkClick r:id="rId3" action="ppaction://hlinksldjump" tooltip="Krishnarajanagara: 0 women out of 5 candidates"/>
          </p:cNvPr>
          <p:cNvSpPr/>
          <p:nvPr/>
        </p:nvSpPr>
        <p:spPr>
          <a:xfrm>
            <a:off x="4492082" y="5002476"/>
            <a:ext cx="329309" cy="329310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8" name="Oval 127">
            <a:hlinkClick r:id="rId3" action="ppaction://hlinksldjump" tooltip="Krishnarajpet: 1 women out of 8 candidates"/>
          </p:cNvPr>
          <p:cNvSpPr/>
          <p:nvPr/>
        </p:nvSpPr>
        <p:spPr>
          <a:xfrm>
            <a:off x="4843223" y="5045177"/>
            <a:ext cx="310789" cy="310789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9" name="Oval 128">
            <a:hlinkClick r:id="rId3" action="ppaction://hlinksldjump" tooltip="Kudachi (SC): 1 women out of 9 candidates"/>
          </p:cNvPr>
          <p:cNvSpPr/>
          <p:nvPr/>
        </p:nvSpPr>
        <p:spPr>
          <a:xfrm>
            <a:off x="4651918" y="1028109"/>
            <a:ext cx="212637" cy="212636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0" name="Oval 129">
            <a:hlinkClick r:id="rId3" action="ppaction://hlinksldjump" tooltip="Kudligi (ST): 1 women out of 9 candidates"/>
          </p:cNvPr>
          <p:cNvSpPr/>
          <p:nvPr/>
        </p:nvSpPr>
        <p:spPr>
          <a:xfrm>
            <a:off x="5696607" y="3108152"/>
            <a:ext cx="256496" cy="256496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1" name="Oval 130">
            <a:hlinkClick r:id="rId3" action="ppaction://hlinksldjump" tooltip="Kumta: 1 women out of 8 candidates"/>
          </p:cNvPr>
          <p:cNvSpPr/>
          <p:nvPr/>
        </p:nvSpPr>
        <p:spPr>
          <a:xfrm>
            <a:off x="3415469" y="2598638"/>
            <a:ext cx="244750" cy="244750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2" name="Oval 131">
            <a:hlinkClick r:id="rId3" action="ppaction://hlinksldjump" tooltip="Kundapura: 0 women out of 5 candidates"/>
          </p:cNvPr>
          <p:cNvSpPr/>
          <p:nvPr/>
        </p:nvSpPr>
        <p:spPr>
          <a:xfrm>
            <a:off x="3565252" y="3281313"/>
            <a:ext cx="285101" cy="285101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3" name="Oval 132">
            <a:hlinkClick r:id="rId3" action="ppaction://hlinksldjump" tooltip="Kundgol: 0 women out of 13 candidates"/>
          </p:cNvPr>
          <p:cNvSpPr/>
          <p:nvPr/>
        </p:nvSpPr>
        <p:spPr>
          <a:xfrm>
            <a:off x="4642193" y="2436024"/>
            <a:ext cx="253650" cy="253650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4" name="Oval 133">
            <a:hlinkClick r:id="rId3" action="ppaction://hlinksldjump" tooltip="Kunigal: 1 women out of 5 candidates"/>
          </p:cNvPr>
          <p:cNvSpPr/>
          <p:nvPr/>
        </p:nvSpPr>
        <p:spPr>
          <a:xfrm>
            <a:off x="5716463" y="4785324"/>
            <a:ext cx="275812" cy="275812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5" name="Oval 134">
            <a:hlinkClick r:id="rId3" action="ppaction://hlinksldjump" tooltip="Kushtagi: 0 women out of 8 candidates"/>
          </p:cNvPr>
          <p:cNvSpPr/>
          <p:nvPr/>
        </p:nvSpPr>
        <p:spPr>
          <a:xfrm>
            <a:off x="5769563" y="2304555"/>
            <a:ext cx="235611" cy="235611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6" name="Oval 135">
            <a:hlinkClick r:id="rId3" action="ppaction://hlinksldjump" tooltip="Lingsugur (SC): 0 women out of 11 candidates"/>
          </p:cNvPr>
          <p:cNvSpPr/>
          <p:nvPr/>
        </p:nvSpPr>
        <p:spPr>
          <a:xfrm>
            <a:off x="6269773" y="2150601"/>
            <a:ext cx="218861" cy="218862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7" name="Oval 136">
            <a:hlinkClick r:id="rId3" action="ppaction://hlinksldjump" tooltip="Maddur: 0 women out of 7 candidates"/>
          </p:cNvPr>
          <p:cNvSpPr/>
          <p:nvPr/>
        </p:nvSpPr>
        <p:spPr>
          <a:xfrm>
            <a:off x="5384881" y="4819799"/>
            <a:ext cx="309919" cy="309920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8" name="Oval 137">
            <a:hlinkClick r:id="rId3" action="ppaction://hlinksldjump" tooltip="Madhugiri: 0 women out of 17 candidates"/>
          </p:cNvPr>
          <p:cNvSpPr/>
          <p:nvPr/>
        </p:nvSpPr>
        <p:spPr>
          <a:xfrm>
            <a:off x="6406511" y="4262549"/>
            <a:ext cx="282808" cy="282808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9" name="Oval 138">
            <a:hlinkClick r:id="rId3" action="ppaction://hlinksldjump" tooltip="Madikeri: 0 women out of 11 candidates"/>
          </p:cNvPr>
          <p:cNvSpPr/>
          <p:nvPr/>
        </p:nvSpPr>
        <p:spPr>
          <a:xfrm>
            <a:off x="4017321" y="4379916"/>
            <a:ext cx="291881" cy="291881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0" name="Oval 139">
            <a:hlinkClick r:id="rId3" action="ppaction://hlinksldjump" tooltip="Magadi: 1 women out of 11 candidates"/>
          </p:cNvPr>
          <p:cNvSpPr/>
          <p:nvPr/>
        </p:nvSpPr>
        <p:spPr>
          <a:xfrm>
            <a:off x="5844814" y="5043225"/>
            <a:ext cx="329291" cy="329291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1" name="Oval 140">
            <a:hlinkClick r:id="rId3" action="ppaction://hlinksldjump" tooltip="Mahadevapura (SC): 0 women out of 14 candidates"/>
          </p:cNvPr>
          <p:cNvSpPr/>
          <p:nvPr/>
        </p:nvSpPr>
        <p:spPr>
          <a:xfrm>
            <a:off x="6838793" y="5125903"/>
            <a:ext cx="334702" cy="334702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2" name="Oval 141">
            <a:hlinkClick r:id="rId3" action="ppaction://hlinksldjump" tooltip="Mahalakshmi Layout: 1 women out of 9 candidates"/>
          </p:cNvPr>
          <p:cNvSpPr/>
          <p:nvPr/>
        </p:nvSpPr>
        <p:spPr>
          <a:xfrm>
            <a:off x="6598744" y="5638456"/>
            <a:ext cx="259200" cy="259201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3" name="Oval 142">
            <a:hlinkClick r:id="rId3" action="ppaction://hlinksldjump" tooltip="Malavalli (SC): 1 women out of 14 candidates"/>
          </p:cNvPr>
          <p:cNvSpPr/>
          <p:nvPr/>
        </p:nvSpPr>
        <p:spPr>
          <a:xfrm>
            <a:off x="5521693" y="5632355"/>
            <a:ext cx="329712" cy="329712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4" name="Oval 143">
            <a:hlinkClick r:id="rId3" action="ppaction://hlinksldjump" tooltip="Malleshwaram: 0 women out of 7 candidates"/>
          </p:cNvPr>
          <p:cNvSpPr/>
          <p:nvPr/>
        </p:nvSpPr>
        <p:spPr>
          <a:xfrm>
            <a:off x="6397192" y="5231085"/>
            <a:ext cx="235916" cy="235915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5" name="Oval 144">
            <a:hlinkClick r:id="rId3" action="ppaction://hlinksldjump" tooltip="Malur: 0 women out of 10 candidates"/>
          </p:cNvPr>
          <p:cNvSpPr/>
          <p:nvPr/>
        </p:nvSpPr>
        <p:spPr>
          <a:xfrm>
            <a:off x="7354297" y="5593042"/>
            <a:ext cx="271838" cy="271838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6" name="Oval 145">
            <a:hlinkClick r:id="rId3" action="ppaction://hlinksldjump" tooltip="Mandya: 1 women out of 11 candidates"/>
          </p:cNvPr>
          <p:cNvSpPr/>
          <p:nvPr/>
        </p:nvSpPr>
        <p:spPr>
          <a:xfrm>
            <a:off x="5295853" y="5413719"/>
            <a:ext cx="296885" cy="296885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7" name="Oval 146">
            <a:hlinkClick r:id="rId3" action="ppaction://hlinksldjump" tooltip="Mangalore: 0 women out of 9 candidates"/>
          </p:cNvPr>
          <p:cNvSpPr/>
          <p:nvPr/>
        </p:nvSpPr>
        <p:spPr>
          <a:xfrm>
            <a:off x="3131358" y="3963192"/>
            <a:ext cx="239349" cy="239349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8" name="Oval 147">
            <a:hlinkClick r:id="rId3" action="ppaction://hlinksldjump" tooltip="Mangalore City North: 1 women out of 6 candidates"/>
          </p:cNvPr>
          <p:cNvSpPr/>
          <p:nvPr/>
        </p:nvSpPr>
        <p:spPr>
          <a:xfrm>
            <a:off x="3379116" y="3818768"/>
            <a:ext cx="301613" cy="301613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9" name="Oval 148">
            <a:hlinkClick r:id="rId3" action="ppaction://hlinksldjump" tooltip="Mangalore City South: 0 women out of 7 candidates"/>
          </p:cNvPr>
          <p:cNvSpPr/>
          <p:nvPr/>
        </p:nvSpPr>
        <p:spPr>
          <a:xfrm>
            <a:off x="3236925" y="4207789"/>
            <a:ext cx="272084" cy="272084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0" name="Oval 149">
            <a:hlinkClick r:id="rId3" action="ppaction://hlinksldjump" tooltip="Manvi (ST): 1 women out of 7 candidates"/>
          </p:cNvPr>
          <p:cNvSpPr/>
          <p:nvPr/>
        </p:nvSpPr>
        <p:spPr>
          <a:xfrm>
            <a:off x="6844641" y="2546622"/>
            <a:ext cx="244078" cy="244078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1" name="Oval 150">
            <a:hlinkClick r:id="rId3" action="ppaction://hlinksldjump" tooltip="Maski (ST): 0 women out of 9 candidates"/>
          </p:cNvPr>
          <p:cNvSpPr/>
          <p:nvPr/>
        </p:nvSpPr>
        <p:spPr>
          <a:xfrm>
            <a:off x="6409355" y="2371897"/>
            <a:ext cx="193188" cy="193188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2" name="Oval 151">
            <a:hlinkClick r:id="rId3" action="ppaction://hlinksldjump" tooltip="Mayakonda (SC): 0 women out of 12 candidates"/>
          </p:cNvPr>
          <p:cNvSpPr/>
          <p:nvPr/>
        </p:nvSpPr>
        <p:spPr>
          <a:xfrm>
            <a:off x="5172309" y="3351478"/>
            <a:ext cx="256272" cy="256272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3" name="Oval 152">
            <a:hlinkClick r:id="rId3" action="ppaction://hlinksldjump" tooltip="Melukote: 0 women out of 8 candidates"/>
          </p:cNvPr>
          <p:cNvSpPr/>
          <p:nvPr/>
        </p:nvSpPr>
        <p:spPr>
          <a:xfrm>
            <a:off x="5043536" y="4771601"/>
            <a:ext cx="318636" cy="318636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4" name="Oval 153">
            <a:hlinkClick r:id="rId3" action="ppaction://hlinksldjump" tooltip="Molakalmuru (ST): 0 women out of 13 candidates"/>
          </p:cNvPr>
          <p:cNvSpPr/>
          <p:nvPr/>
        </p:nvSpPr>
        <p:spPr>
          <a:xfrm>
            <a:off x="6096960" y="3362098"/>
            <a:ext cx="316599" cy="316600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5" name="Oval 154">
            <a:hlinkClick r:id="rId3" action="ppaction://hlinksldjump" tooltip="Moodabidri: 0 women out of 6 candidates"/>
          </p:cNvPr>
          <p:cNvSpPr/>
          <p:nvPr/>
        </p:nvSpPr>
        <p:spPr>
          <a:xfrm>
            <a:off x="3709292" y="3867704"/>
            <a:ext cx="253753" cy="253753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6" name="Oval 155">
            <a:hlinkClick r:id="rId3" action="ppaction://hlinksldjump" tooltip="Muddebihal: 2 women out of 9 candidates"/>
          </p:cNvPr>
          <p:cNvSpPr/>
          <p:nvPr/>
        </p:nvSpPr>
        <p:spPr>
          <a:xfrm>
            <a:off x="5905557" y="1855103"/>
            <a:ext cx="220295" cy="220295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7" name="Oval 156">
            <a:hlinkClick r:id="rId3" action="ppaction://hlinksldjump" tooltip="Mudhol (SC): 0 women out of 7 candidates"/>
          </p:cNvPr>
          <p:cNvSpPr/>
          <p:nvPr/>
        </p:nvSpPr>
        <p:spPr>
          <a:xfrm>
            <a:off x="4997526" y="1489390"/>
            <a:ext cx="245283" cy="245284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8" name="Oval 157">
            <a:hlinkClick r:id="rId3" action="ppaction://hlinksldjump" tooltip="Mudigere (SC): 0 women out of 8 candidates"/>
          </p:cNvPr>
          <p:cNvSpPr/>
          <p:nvPr/>
        </p:nvSpPr>
        <p:spPr>
          <a:xfrm>
            <a:off x="4188886" y="4155302"/>
            <a:ext cx="228173" cy="228172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9" name="Oval 158">
            <a:hlinkClick r:id="rId3" action="ppaction://hlinksldjump" tooltip="Mulbagal (SC): 1 women out of 29 candidates"/>
          </p:cNvPr>
          <p:cNvSpPr/>
          <p:nvPr/>
        </p:nvSpPr>
        <p:spPr>
          <a:xfrm>
            <a:off x="7792755" y="5789015"/>
            <a:ext cx="260770" cy="260771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0" name="Oval 159">
            <a:hlinkClick r:id="rId3" action="ppaction://hlinksldjump" tooltip="Nagamangala: 0 women out of 9 candidates"/>
          </p:cNvPr>
          <p:cNvSpPr/>
          <p:nvPr/>
        </p:nvSpPr>
        <p:spPr>
          <a:xfrm>
            <a:off x="5247219" y="4500354"/>
            <a:ext cx="320486" cy="320485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1" name="Oval 160">
            <a:hlinkClick r:id="rId3" action="ppaction://hlinksldjump" tooltip="Nagthan (SC): 0 women out of 9 candidates"/>
          </p:cNvPr>
          <p:cNvSpPr/>
          <p:nvPr/>
        </p:nvSpPr>
        <p:spPr>
          <a:xfrm>
            <a:off x="5750964" y="1211082"/>
            <a:ext cx="244156" cy="244157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2" name="Oval 161">
            <a:hlinkClick r:id="rId3" action="ppaction://hlinksldjump" tooltip="Nanjangud (SC): 0 women out of 9 candidates"/>
          </p:cNvPr>
          <p:cNvSpPr/>
          <p:nvPr/>
        </p:nvSpPr>
        <p:spPr>
          <a:xfrm>
            <a:off x="4719470" y="5689505"/>
            <a:ext cx="281866" cy="281866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3" name="Oval 162">
            <a:hlinkClick r:id="rId3" action="ppaction://hlinksldjump" tooltip="Narasimharaja: 1 women out of 16 candidates"/>
          </p:cNvPr>
          <p:cNvSpPr/>
          <p:nvPr/>
        </p:nvSpPr>
        <p:spPr>
          <a:xfrm>
            <a:off x="6197281" y="5037892"/>
            <a:ext cx="233126" cy="233127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4" name="Oval 163">
            <a:hlinkClick r:id="rId3" action="ppaction://hlinksldjump" tooltip="Nargund: 1 women out of 10 candidates"/>
          </p:cNvPr>
          <p:cNvSpPr/>
          <p:nvPr/>
        </p:nvSpPr>
        <p:spPr>
          <a:xfrm>
            <a:off x="4926433" y="1943463"/>
            <a:ext cx="246733" cy="246732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5" name="Oval 164">
            <a:hlinkClick r:id="rId3" action="ppaction://hlinksldjump" tooltip="Navalgund: 0 women out of 11 candidates"/>
          </p:cNvPr>
          <p:cNvSpPr/>
          <p:nvPr/>
        </p:nvSpPr>
        <p:spPr>
          <a:xfrm>
            <a:off x="5028018" y="2196543"/>
            <a:ext cx="276137" cy="276138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6" name="Oval 165">
            <a:hlinkClick r:id="rId3" action="ppaction://hlinksldjump" tooltip="Nelamangala (SC): 0 women out of 8 candidates"/>
          </p:cNvPr>
          <p:cNvSpPr/>
          <p:nvPr/>
        </p:nvSpPr>
        <p:spPr>
          <a:xfrm>
            <a:off x="6017999" y="4785642"/>
            <a:ext cx="262822" cy="262822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7" name="Oval 166">
            <a:hlinkClick r:id="rId3" action="ppaction://hlinksldjump" tooltip="Nippani: 2 women out of 8 candidates"/>
          </p:cNvPr>
          <p:cNvSpPr/>
          <p:nvPr/>
        </p:nvSpPr>
        <p:spPr>
          <a:xfrm>
            <a:off x="3803441" y="906401"/>
            <a:ext cx="294784" cy="294784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8" name="Oval 167">
            <a:hlinkClick r:id="rId3" action="ppaction://hlinksldjump" tooltip="Padmanaba Nagar: 1 women out of 18 candidates"/>
          </p:cNvPr>
          <p:cNvSpPr/>
          <p:nvPr/>
        </p:nvSpPr>
        <p:spPr>
          <a:xfrm>
            <a:off x="6109331" y="5294067"/>
            <a:ext cx="271291" cy="271291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9" name="Oval 168">
            <a:hlinkClick r:id="rId3" action="ppaction://hlinksldjump" tooltip="Pavagada (SC): 1 women out of 12 candidates"/>
          </p:cNvPr>
          <p:cNvSpPr/>
          <p:nvPr/>
        </p:nvSpPr>
        <p:spPr>
          <a:xfrm>
            <a:off x="6553226" y="3979656"/>
            <a:ext cx="293408" cy="293408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0" name="Oval 169">
            <a:hlinkClick r:id="rId3" action="ppaction://hlinksldjump" tooltip="Piriyapatna: 0 women out of 7 candidates"/>
          </p:cNvPr>
          <p:cNvSpPr/>
          <p:nvPr/>
        </p:nvSpPr>
        <p:spPr>
          <a:xfrm>
            <a:off x="4203383" y="4976721"/>
            <a:ext cx="268255" cy="268255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1" name="Oval 170">
            <a:hlinkClick r:id="rId3" action="ppaction://hlinksldjump" tooltip="Pulakeshinagar (SC): 0 women out of 11 candidates"/>
          </p:cNvPr>
          <p:cNvSpPr/>
          <p:nvPr/>
        </p:nvSpPr>
        <p:spPr>
          <a:xfrm>
            <a:off x="6795934" y="4663812"/>
            <a:ext cx="179483" cy="179483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2" name="Oval 171">
            <a:hlinkClick r:id="rId3" action="ppaction://hlinksldjump" tooltip="Puttur: 3 women out of 6 candidates"/>
          </p:cNvPr>
          <p:cNvSpPr/>
          <p:nvPr/>
        </p:nvSpPr>
        <p:spPr>
          <a:xfrm>
            <a:off x="3706885" y="4399993"/>
            <a:ext cx="282099" cy="282100"/>
          </a:xfrm>
          <a:prstGeom prst="ellipse">
            <a:avLst/>
          </a:prstGeom>
          <a:solidFill>
            <a:srgbClr val="BE5A2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3" name="Oval 172">
            <a:hlinkClick r:id="rId3" action="ppaction://hlinksldjump" tooltip="Raibag (SC): 2 women out of 18 candidates"/>
          </p:cNvPr>
          <p:cNvSpPr/>
          <p:nvPr/>
        </p:nvSpPr>
        <p:spPr>
          <a:xfrm>
            <a:off x="4410502" y="1113092"/>
            <a:ext cx="221221" cy="221221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4" name="Oval 173">
            <a:hlinkClick r:id="rId3" action="ppaction://hlinksldjump" tooltip="Raichur: 1 women out of 15 candidates"/>
          </p:cNvPr>
          <p:cNvSpPr/>
          <p:nvPr/>
        </p:nvSpPr>
        <p:spPr>
          <a:xfrm>
            <a:off x="7339762" y="2510213"/>
            <a:ext cx="184476" cy="184476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5" name="Oval 174">
            <a:hlinkClick r:id="rId3" action="ppaction://hlinksldjump" tooltip="Raichur Rural (ST): 0 women out of 4 candidates"/>
          </p:cNvPr>
          <p:cNvSpPr/>
          <p:nvPr/>
        </p:nvSpPr>
        <p:spPr>
          <a:xfrm>
            <a:off x="7115821" y="2635901"/>
            <a:ext cx="239077" cy="239077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6" name="Oval 175">
            <a:hlinkClick r:id="rId3" action="ppaction://hlinksldjump" tooltip="Rajaji Nagar: 2 women out of 18 candidates"/>
          </p:cNvPr>
          <p:cNvSpPr/>
          <p:nvPr/>
        </p:nvSpPr>
        <p:spPr>
          <a:xfrm>
            <a:off x="6310936" y="4802694"/>
            <a:ext cx="220615" cy="220614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7" name="Oval 176">
            <a:hlinkClick r:id="rId3" action="ppaction://hlinksldjump" tooltip="Rajarajeshwarinagar: 1 women out of 12 candidates"/>
          </p:cNvPr>
          <p:cNvSpPr/>
          <p:nvPr/>
        </p:nvSpPr>
        <p:spPr>
          <a:xfrm>
            <a:off x="5514218" y="5152896"/>
            <a:ext cx="328979" cy="328978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8" name="Oval 177">
            <a:hlinkClick r:id="rId3" action="ppaction://hlinksldjump" tooltip="Ramanagara: 1 women out of 12 candidates"/>
          </p:cNvPr>
          <p:cNvSpPr/>
          <p:nvPr/>
        </p:nvSpPr>
        <p:spPr>
          <a:xfrm>
            <a:off x="6075161" y="5585408"/>
            <a:ext cx="292233" cy="292232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9" name="Oval 178">
            <a:hlinkClick r:id="rId3" action="ppaction://hlinksldjump" tooltip="Ramdurg: 1 women out of 9 candidates"/>
          </p:cNvPr>
          <p:cNvSpPr/>
          <p:nvPr/>
        </p:nvSpPr>
        <p:spPr>
          <a:xfrm>
            <a:off x="4807554" y="1687800"/>
            <a:ext cx="248577" cy="248578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0" name="Oval 179">
            <a:hlinkClick r:id="rId3" action="ppaction://hlinksldjump" tooltip="Ranibennur: 1 women out of 9 candidates"/>
          </p:cNvPr>
          <p:cNvSpPr/>
          <p:nvPr/>
        </p:nvSpPr>
        <p:spPr>
          <a:xfrm>
            <a:off x="4729331" y="3016898"/>
            <a:ext cx="287128" cy="287129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1" name="Oval 180">
            <a:hlinkClick r:id="rId3" action="ppaction://hlinksldjump" tooltip="Ron: 1 women out of 13 candidates"/>
          </p:cNvPr>
          <p:cNvSpPr/>
          <p:nvPr/>
        </p:nvSpPr>
        <p:spPr>
          <a:xfrm>
            <a:off x="5334474" y="2197175"/>
            <a:ext cx="272895" cy="272895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2" name="Oval 181">
            <a:hlinkClick r:id="rId3" action="ppaction://hlinksldjump" tooltip="Sagar: 0 women out of 7 candidates"/>
          </p:cNvPr>
          <p:cNvSpPr/>
          <p:nvPr/>
        </p:nvSpPr>
        <p:spPr>
          <a:xfrm>
            <a:off x="3849936" y="3149985"/>
            <a:ext cx="282994" cy="282993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3" name="Oval 182">
            <a:hlinkClick r:id="rId3" action="ppaction://hlinksldjump" tooltip="Sakleshpur (SC): 0 women out of 7 candidates"/>
          </p:cNvPr>
          <p:cNvSpPr/>
          <p:nvPr/>
        </p:nvSpPr>
        <p:spPr>
          <a:xfrm>
            <a:off x="4335744" y="4355225"/>
            <a:ext cx="288464" cy="288464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4" name="Oval 183">
            <a:hlinkClick r:id="rId3" action="ppaction://hlinksldjump" tooltip="Sandur (ST): 0 women out of 6 candidates"/>
          </p:cNvPr>
          <p:cNvSpPr/>
          <p:nvPr/>
        </p:nvSpPr>
        <p:spPr>
          <a:xfrm>
            <a:off x="5985886" y="3099465"/>
            <a:ext cx="242853" cy="242853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5" name="Oval 184">
            <a:hlinkClick r:id="rId3" action="ppaction://hlinksldjump" tooltip="Sarvagnanagar: 0 women out of 15 candidates"/>
          </p:cNvPr>
          <p:cNvSpPr/>
          <p:nvPr/>
        </p:nvSpPr>
        <p:spPr>
          <a:xfrm>
            <a:off x="6642950" y="4850035"/>
            <a:ext cx="246753" cy="246753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6" name="Oval 185">
            <a:hlinkClick r:id="rId3" action="ppaction://hlinksldjump" tooltip="Saundatti Yellamma: 0 women out of 9 candidates"/>
          </p:cNvPr>
          <p:cNvSpPr/>
          <p:nvPr/>
        </p:nvSpPr>
        <p:spPr>
          <a:xfrm>
            <a:off x="4644871" y="1918331"/>
            <a:ext cx="249505" cy="249506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7" name="Oval 186">
            <a:hlinkClick r:id="rId3" action="ppaction://hlinksldjump" tooltip="Sedam: 0 women out of 6 candidates"/>
          </p:cNvPr>
          <p:cNvSpPr/>
          <p:nvPr/>
        </p:nvSpPr>
        <p:spPr>
          <a:xfrm>
            <a:off x="7483938" y="1696964"/>
            <a:ext cx="255988" cy="255988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8" name="Oval 187">
            <a:hlinkClick r:id="rId3" action="ppaction://hlinksldjump" tooltip="Shahapur: 0 women out of 6 candidates"/>
          </p:cNvPr>
          <p:cNvSpPr/>
          <p:nvPr/>
        </p:nvSpPr>
        <p:spPr>
          <a:xfrm>
            <a:off x="6881835" y="1899741"/>
            <a:ext cx="231702" cy="231702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9" name="Oval 188">
            <a:hlinkClick r:id="rId3" action="ppaction://hlinksldjump" tooltip="Shanti Nagar: 1 women out of 15 candidates"/>
          </p:cNvPr>
          <p:cNvSpPr/>
          <p:nvPr/>
        </p:nvSpPr>
        <p:spPr>
          <a:xfrm>
            <a:off x="6641610" y="5141081"/>
            <a:ext cx="185255" cy="185255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0" name="Oval 189">
            <a:hlinkClick r:id="rId3" action="ppaction://hlinksldjump" tooltip="Shiggaon: 1 women out of 15 candidates"/>
          </p:cNvPr>
          <p:cNvSpPr/>
          <p:nvPr/>
        </p:nvSpPr>
        <p:spPr>
          <a:xfrm>
            <a:off x="4330331" y="2403328"/>
            <a:ext cx="281701" cy="281702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1" name="Oval 190">
            <a:hlinkClick r:id="rId3" action="ppaction://hlinksldjump" tooltip="Shikaripura: 0 women out of 9 candidates"/>
          </p:cNvPr>
          <p:cNvSpPr/>
          <p:nvPr/>
        </p:nvSpPr>
        <p:spPr>
          <a:xfrm>
            <a:off x="4141286" y="3036856"/>
            <a:ext cx="288212" cy="288212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2" name="Oval 191">
            <a:hlinkClick r:id="rId3" action="ppaction://hlinksldjump" tooltip="Shimoga: 2 women out of 13 candidates"/>
          </p:cNvPr>
          <p:cNvSpPr/>
          <p:nvPr/>
        </p:nvSpPr>
        <p:spPr>
          <a:xfrm>
            <a:off x="4398921" y="3608803"/>
            <a:ext cx="251657" cy="251657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3" name="Oval 192">
            <a:hlinkClick r:id="rId3" action="ppaction://hlinksldjump" tooltip="Shimoga Rural (SC): 1 women out of 9 candidates"/>
          </p:cNvPr>
          <p:cNvSpPr/>
          <p:nvPr/>
        </p:nvSpPr>
        <p:spPr>
          <a:xfrm>
            <a:off x="4208160" y="3346348"/>
            <a:ext cx="287046" cy="287046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4" name="Oval 193">
            <a:hlinkClick r:id="rId3" action="ppaction://hlinksldjump" tooltip="Shirahatti (SC): 2 women out of 7 candidates"/>
          </p:cNvPr>
          <p:cNvSpPr/>
          <p:nvPr/>
        </p:nvSpPr>
        <p:spPr>
          <a:xfrm>
            <a:off x="4926825" y="2478365"/>
            <a:ext cx="237238" cy="237239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5" name="Oval 194">
            <a:hlinkClick r:id="rId3" action="ppaction://hlinksldjump" tooltip="Shivajinagar: 0 women out of 11 candidates"/>
          </p:cNvPr>
          <p:cNvSpPr/>
          <p:nvPr/>
        </p:nvSpPr>
        <p:spPr>
          <a:xfrm>
            <a:off x="6461818" y="5015221"/>
            <a:ext cx="183698" cy="183699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6" name="Oval 195">
            <a:hlinkClick r:id="rId3" action="ppaction://hlinksldjump" tooltip="Shorapur (ST): 1 women out of 11 candidates"/>
          </p:cNvPr>
          <p:cNvSpPr/>
          <p:nvPr/>
        </p:nvSpPr>
        <p:spPr>
          <a:xfrm>
            <a:off x="6579549" y="1979894"/>
            <a:ext cx="292151" cy="292151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7" name="Oval 196">
            <a:hlinkClick r:id="rId3" action="ppaction://hlinksldjump" tooltip="Shravanabelagola: 0 women out of 6 candidates"/>
          </p:cNvPr>
          <p:cNvSpPr/>
          <p:nvPr/>
        </p:nvSpPr>
        <p:spPr>
          <a:xfrm>
            <a:off x="4924394" y="4468732"/>
            <a:ext cx="302819" cy="302820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8" name="Oval 197">
            <a:hlinkClick r:id="rId3" action="ppaction://hlinksldjump" tooltip="Shrirangapattana: 1 women out of 8 candidates"/>
          </p:cNvPr>
          <p:cNvSpPr/>
          <p:nvPr/>
        </p:nvSpPr>
        <p:spPr>
          <a:xfrm>
            <a:off x="5174851" y="5084115"/>
            <a:ext cx="322916" cy="322916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9" name="Oval 198">
            <a:hlinkClick r:id="rId3" action="ppaction://hlinksldjump" tooltip="Sidlaghatta: 1 women out of 9 candidates"/>
          </p:cNvPr>
          <p:cNvSpPr/>
          <p:nvPr/>
        </p:nvSpPr>
        <p:spPr>
          <a:xfrm>
            <a:off x="7173478" y="5024281"/>
            <a:ext cx="301803" cy="301802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0" name="Oval 199">
            <a:hlinkClick r:id="rId3" action="ppaction://hlinksldjump" tooltip="Sindagi: 0 women out of 8 candidates"/>
          </p:cNvPr>
          <p:cNvSpPr/>
          <p:nvPr/>
        </p:nvSpPr>
        <p:spPr>
          <a:xfrm>
            <a:off x="6204842" y="1442325"/>
            <a:ext cx="237349" cy="237349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1" name="Oval 200">
            <a:hlinkClick r:id="rId3" action="ppaction://hlinksldjump" tooltip="Sindhanur: 2 women out of 13 candidates"/>
          </p:cNvPr>
          <p:cNvSpPr/>
          <p:nvPr/>
        </p:nvSpPr>
        <p:spPr>
          <a:xfrm>
            <a:off x="6372792" y="2600806"/>
            <a:ext cx="258599" cy="258599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2" name="Oval 201">
            <a:hlinkClick r:id="rId3" action="ppaction://hlinksldjump" tooltip="Sira: 0 women out of 9 candidates"/>
          </p:cNvPr>
          <p:cNvSpPr/>
          <p:nvPr/>
        </p:nvSpPr>
        <p:spPr>
          <a:xfrm>
            <a:off x="5819811" y="3929033"/>
            <a:ext cx="308663" cy="308663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3" name="Oval 202">
            <a:hlinkClick r:id="rId3" action="ppaction://hlinksldjump" tooltip="Sirsi: 0 women out of 8 candidates"/>
          </p:cNvPr>
          <p:cNvSpPr/>
          <p:nvPr/>
        </p:nvSpPr>
        <p:spPr>
          <a:xfrm>
            <a:off x="3852579" y="2548353"/>
            <a:ext cx="269067" cy="269067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4" name="Oval 203">
            <a:hlinkClick r:id="rId3" action="ppaction://hlinksldjump" tooltip="Siruguppa (ST): 0 women out of 6 candidates"/>
          </p:cNvPr>
          <p:cNvSpPr/>
          <p:nvPr/>
        </p:nvSpPr>
        <p:spPr>
          <a:xfrm>
            <a:off x="6590671" y="2791601"/>
            <a:ext cx="262936" cy="262935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5" name="Oval 204">
            <a:hlinkClick r:id="rId3" action="ppaction://hlinksldjump" tooltip="Sorab: 0 women out of 8 candidates"/>
          </p:cNvPr>
          <p:cNvSpPr/>
          <p:nvPr/>
        </p:nvSpPr>
        <p:spPr>
          <a:xfrm>
            <a:off x="3900922" y="2842453"/>
            <a:ext cx="282340" cy="282340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6" name="Oval 205">
            <a:hlinkClick r:id="rId3" action="ppaction://hlinksldjump" tooltip="Sringeri: 0 women out of 7 candidates"/>
          </p:cNvPr>
          <p:cNvSpPr/>
          <p:nvPr/>
        </p:nvSpPr>
        <p:spPr>
          <a:xfrm>
            <a:off x="3998251" y="3839461"/>
            <a:ext cx="247219" cy="247220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7" name="Oval 206">
            <a:hlinkClick r:id="rId3" action="ppaction://hlinksldjump" tooltip="Srinivaspur: 0 women out of 9 candidates"/>
          </p:cNvPr>
          <p:cNvSpPr/>
          <p:nvPr/>
        </p:nvSpPr>
        <p:spPr>
          <a:xfrm>
            <a:off x="7844456" y="5224694"/>
            <a:ext cx="337645" cy="337645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8" name="Oval 207">
            <a:hlinkClick r:id="rId3" action="ppaction://hlinksldjump" tooltip="Sullia (SC): 0 women out of 4 candidates"/>
          </p:cNvPr>
          <p:cNvSpPr/>
          <p:nvPr/>
        </p:nvSpPr>
        <p:spPr>
          <a:xfrm>
            <a:off x="3872891" y="4663344"/>
            <a:ext cx="282915" cy="282915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9" name="Oval 208">
            <a:hlinkClick r:id="rId3" action="ppaction://hlinksldjump" tooltip="T.Narasipur (SC): 0 women out of 15 candidates"/>
          </p:cNvPr>
          <p:cNvSpPr/>
          <p:nvPr/>
        </p:nvSpPr>
        <p:spPr>
          <a:xfrm>
            <a:off x="5292847" y="5863472"/>
            <a:ext cx="272217" cy="272216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0" name="Oval 209">
            <a:hlinkClick r:id="rId3" action="ppaction://hlinksldjump" tooltip="Tarikere: 1 women out of 15 candidates"/>
          </p:cNvPr>
          <p:cNvSpPr/>
          <p:nvPr/>
        </p:nvSpPr>
        <p:spPr>
          <a:xfrm>
            <a:off x="4585992" y="3822888"/>
            <a:ext cx="251679" cy="251680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1" name="Oval 210">
            <a:hlinkClick r:id="rId3" action="ppaction://hlinksldjump" tooltip="Terdal: 2 women out of 8 candidates"/>
          </p:cNvPr>
          <p:cNvSpPr/>
          <p:nvPr/>
        </p:nvSpPr>
        <p:spPr>
          <a:xfrm>
            <a:off x="4757573" y="1235915"/>
            <a:ext cx="284495" cy="284495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2" name="Oval 211">
            <a:hlinkClick r:id="rId3" action="ppaction://hlinksldjump" tooltip="Tiptur: 0 women out of 8 candidates"/>
          </p:cNvPr>
          <p:cNvSpPr/>
          <p:nvPr/>
        </p:nvSpPr>
        <p:spPr>
          <a:xfrm>
            <a:off x="5129106" y="4227843"/>
            <a:ext cx="277595" cy="277596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3" name="Oval 212">
            <a:hlinkClick r:id="rId3" action="ppaction://hlinksldjump" tooltip="Tirthahalli: 0 women out of 7 candidates"/>
          </p:cNvPr>
          <p:cNvSpPr/>
          <p:nvPr/>
        </p:nvSpPr>
        <p:spPr>
          <a:xfrm>
            <a:off x="3950530" y="3525815"/>
            <a:ext cx="284098" cy="284097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4" name="Oval 213">
            <a:hlinkClick r:id="rId3" action="ppaction://hlinksldjump" tooltip="Tumkur City: 0 women out of 10 candidates"/>
          </p:cNvPr>
          <p:cNvSpPr/>
          <p:nvPr/>
        </p:nvSpPr>
        <p:spPr>
          <a:xfrm>
            <a:off x="5894751" y="4546717"/>
            <a:ext cx="240469" cy="240469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5" name="Oval 214">
            <a:hlinkClick r:id="rId3" action="ppaction://hlinksldjump" tooltip="Tumkur Rural: 0 women out of 10 candidates"/>
          </p:cNvPr>
          <p:cNvSpPr/>
          <p:nvPr/>
        </p:nvSpPr>
        <p:spPr>
          <a:xfrm>
            <a:off x="5588021" y="4513288"/>
            <a:ext cx="278017" cy="278016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6" name="Oval 215">
            <a:hlinkClick r:id="rId3" action="ppaction://hlinksldjump" tooltip="Turuvekere: 0 women out of 6 candidates"/>
          </p:cNvPr>
          <p:cNvSpPr/>
          <p:nvPr/>
        </p:nvSpPr>
        <p:spPr>
          <a:xfrm>
            <a:off x="5434168" y="4230079"/>
            <a:ext cx="291783" cy="291783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7" name="Oval 216">
            <a:hlinkClick r:id="rId3" action="ppaction://hlinksldjump" tooltip="Udupi: 0 women out of 3 candidates"/>
          </p:cNvPr>
          <p:cNvSpPr/>
          <p:nvPr/>
        </p:nvSpPr>
        <p:spPr>
          <a:xfrm>
            <a:off x="3372675" y="3521709"/>
            <a:ext cx="269300" cy="269300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8" name="Oval 217">
            <a:hlinkClick r:id="rId3" action="ppaction://hlinksldjump" tooltip="Varuna: 0 women out of 12 candidates"/>
          </p:cNvPr>
          <p:cNvSpPr/>
          <p:nvPr/>
        </p:nvSpPr>
        <p:spPr>
          <a:xfrm>
            <a:off x="5023724" y="5617341"/>
            <a:ext cx="327240" cy="327241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9" name="Oval 218">
            <a:hlinkClick r:id="rId3" action="ppaction://hlinksldjump" tooltip="Vijay Nagar: 4 women out of 9 candidates"/>
          </p:cNvPr>
          <p:cNvSpPr/>
          <p:nvPr/>
        </p:nvSpPr>
        <p:spPr>
          <a:xfrm>
            <a:off x="6628773" y="5361437"/>
            <a:ext cx="249992" cy="249993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0" name="Oval 219">
            <a:hlinkClick r:id="rId3" action="ppaction://hlinksldjump" tooltip="Vijayanagara: 0 women out of 6 candidates"/>
          </p:cNvPr>
          <p:cNvSpPr/>
          <p:nvPr/>
        </p:nvSpPr>
        <p:spPr>
          <a:xfrm>
            <a:off x="5891798" y="2834389"/>
            <a:ext cx="247109" cy="247110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1" name="Oval 220">
            <a:hlinkClick r:id="rId3" action="ppaction://hlinksldjump" tooltip="Virajpet: 1 women out of 5 candidates"/>
          </p:cNvPr>
          <p:cNvSpPr/>
          <p:nvPr/>
        </p:nvSpPr>
        <p:spPr>
          <a:xfrm>
            <a:off x="3906515" y="4975564"/>
            <a:ext cx="265967" cy="265967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2" name="Oval 221">
            <a:hlinkClick r:id="rId3" action="ppaction://hlinksldjump" tooltip="Yadgir: 0 women out of 7 candidates"/>
          </p:cNvPr>
          <p:cNvSpPr/>
          <p:nvPr/>
        </p:nvSpPr>
        <p:spPr>
          <a:xfrm>
            <a:off x="7205823" y="1974901"/>
            <a:ext cx="212964" cy="212964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3" name="Oval 222">
            <a:hlinkClick r:id="rId3" action="ppaction://hlinksldjump" tooltip="Yamkanamardi (ST): 0 women out of 7 candidates"/>
          </p:cNvPr>
          <p:cNvSpPr/>
          <p:nvPr/>
        </p:nvSpPr>
        <p:spPr>
          <a:xfrm>
            <a:off x="3882329" y="1226334"/>
            <a:ext cx="248337" cy="248337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4" name="Oval 223">
            <a:hlinkClick r:id="rId3" action="ppaction://hlinksldjump" tooltip="Yelahanka: 1 women out of 8 candidates"/>
          </p:cNvPr>
          <p:cNvSpPr/>
          <p:nvPr/>
        </p:nvSpPr>
        <p:spPr>
          <a:xfrm>
            <a:off x="6981795" y="4449620"/>
            <a:ext cx="337036" cy="337036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5" name="Oval 224">
            <a:hlinkClick r:id="rId3" action="ppaction://hlinksldjump" tooltip="Yelburga: 0 women out of 6 candidates"/>
          </p:cNvPr>
          <p:cNvSpPr/>
          <p:nvPr/>
        </p:nvSpPr>
        <p:spPr>
          <a:xfrm>
            <a:off x="5477027" y="2472959"/>
            <a:ext cx="242245" cy="242245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6" name="Oval 225">
            <a:hlinkClick r:id="rId3" action="ppaction://hlinksldjump" tooltip="Yellapur: 0 women out of 13 candidates"/>
          </p:cNvPr>
          <p:cNvSpPr/>
          <p:nvPr/>
        </p:nvSpPr>
        <p:spPr>
          <a:xfrm>
            <a:off x="3783702" y="2289787"/>
            <a:ext cx="238663" cy="238663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7" name="Oval 226">
            <a:hlinkClick r:id="rId3" action="ppaction://hlinksldjump" tooltip="Yeshvanthapura: 1 women out of 5 candidates"/>
          </p:cNvPr>
          <p:cNvSpPr/>
          <p:nvPr/>
        </p:nvSpPr>
        <p:spPr>
          <a:xfrm>
            <a:off x="6051821" y="4153510"/>
            <a:ext cx="344144" cy="344143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8" name="Oval 227"/>
          <p:cNvSpPr/>
          <p:nvPr/>
        </p:nvSpPr>
        <p:spPr>
          <a:xfrm>
            <a:off x="406400" y="4470400"/>
            <a:ext cx="203200" cy="203200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9" name="TextBox 228"/>
          <p:cNvSpPr txBox="1"/>
          <p:nvPr/>
        </p:nvSpPr>
        <p:spPr>
          <a:xfrm>
            <a:off x="762000" y="4381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4</a:t>
            </a:r>
            <a:endParaRPr lang="en-IN"/>
          </a:p>
        </p:txBody>
      </p:sp>
      <p:sp>
        <p:nvSpPr>
          <p:cNvPr id="230" name="Oval 229"/>
          <p:cNvSpPr/>
          <p:nvPr/>
        </p:nvSpPr>
        <p:spPr>
          <a:xfrm>
            <a:off x="406400" y="4978400"/>
            <a:ext cx="203200" cy="203200"/>
          </a:xfrm>
          <a:prstGeom prst="ellipse">
            <a:avLst/>
          </a:prstGeom>
          <a:solidFill>
            <a:srgbClr val="BE5A2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1" name="TextBox 230"/>
          <p:cNvSpPr txBox="1"/>
          <p:nvPr/>
        </p:nvSpPr>
        <p:spPr>
          <a:xfrm>
            <a:off x="762000" y="4889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3</a:t>
            </a:r>
            <a:endParaRPr lang="en-IN"/>
          </a:p>
        </p:txBody>
      </p:sp>
      <p:sp>
        <p:nvSpPr>
          <p:cNvPr id="232" name="Oval 231"/>
          <p:cNvSpPr/>
          <p:nvPr/>
        </p:nvSpPr>
        <p:spPr>
          <a:xfrm>
            <a:off x="406400" y="5486400"/>
            <a:ext cx="203200" cy="203200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3" name="TextBox 232"/>
          <p:cNvSpPr txBox="1"/>
          <p:nvPr/>
        </p:nvSpPr>
        <p:spPr>
          <a:xfrm>
            <a:off x="762000" y="5397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2</a:t>
            </a:r>
            <a:endParaRPr lang="en-IN"/>
          </a:p>
        </p:txBody>
      </p:sp>
      <p:sp>
        <p:nvSpPr>
          <p:cNvPr id="234" name="Oval 233"/>
          <p:cNvSpPr/>
          <p:nvPr/>
        </p:nvSpPr>
        <p:spPr>
          <a:xfrm>
            <a:off x="406400" y="5994400"/>
            <a:ext cx="203200" cy="203200"/>
          </a:xfrm>
          <a:prstGeom prst="ellipse">
            <a:avLst/>
          </a:prstGeom>
          <a:solidFill>
            <a:srgbClr val="FEC19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5" name="TextBox 234"/>
          <p:cNvSpPr txBox="1"/>
          <p:nvPr/>
        </p:nvSpPr>
        <p:spPr>
          <a:xfrm>
            <a:off x="762000" y="5905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1</a:t>
            </a:r>
            <a:endParaRPr lang="en-IN"/>
          </a:p>
        </p:txBody>
      </p:sp>
      <p:sp>
        <p:nvSpPr>
          <p:cNvPr id="236" name="Oval 235"/>
          <p:cNvSpPr/>
          <p:nvPr/>
        </p:nvSpPr>
        <p:spPr>
          <a:xfrm>
            <a:off x="406400" y="6502400"/>
            <a:ext cx="203200" cy="203200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7" name="TextBox 236"/>
          <p:cNvSpPr txBox="1"/>
          <p:nvPr/>
        </p:nvSpPr>
        <p:spPr>
          <a:xfrm>
            <a:off x="762000" y="6413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0</a:t>
            </a:r>
            <a:endParaRPr lang="en-IN"/>
          </a:p>
        </p:txBody>
      </p:sp>
      <p:sp>
        <p:nvSpPr>
          <p:cNvPr id="238" name="TextBox 237"/>
          <p:cNvSpPr txBox="1"/>
          <p:nvPr/>
        </p:nvSpPr>
        <p:spPr>
          <a:xfrm>
            <a:off x="179512" y="908720"/>
            <a:ext cx="216024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dirty="0" smtClean="0"/>
              <a:t>Multiple Candidates </a:t>
            </a:r>
            <a:endParaRPr lang="en-IN" sz="1600" b="1" dirty="0" smtClean="0"/>
          </a:p>
          <a:p>
            <a:r>
              <a:rPr lang="en-IN" sz="1200" dirty="0" smtClean="0"/>
              <a:t>Just 4 constituencies had 4 Women Candidates contesting in the elections.</a:t>
            </a:r>
            <a:endParaRPr lang="en-IN" sz="1200" dirty="0" smtClean="0"/>
          </a:p>
          <a:p>
            <a:endParaRPr lang="en-IN" sz="1200" dirty="0" smtClean="0"/>
          </a:p>
          <a:p>
            <a:r>
              <a:rPr lang="en-IN" sz="1600" b="1" dirty="0" smtClean="0"/>
              <a:t>General Trend</a:t>
            </a:r>
            <a:endParaRPr lang="en-IN" sz="1600" b="1" dirty="0" smtClean="0"/>
          </a:p>
          <a:p>
            <a:r>
              <a:rPr lang="en-IN" sz="1200" dirty="0" smtClean="0"/>
              <a:t>Most constituencies had either one or no women candidates.</a:t>
            </a:r>
            <a:endParaRPr lang="en-IN" sz="1200" dirty="0"/>
          </a:p>
        </p:txBody>
      </p:sp>
    </p:spTree>
    <p:extLst>
      <p:ext uri="{BB962C8B-B14F-4D97-AF65-F5344CB8AC3E}">
        <p14:creationId xmlns:p14="http://schemas.microsoft.com/office/powerpoint/2010/main" xmlns="" val="2961764045"/>
      </p:ext>
    </p:extLst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27000"/>
            <a:ext cx="8890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3200" b="1" dirty="0" smtClean="0">
                <a:solidFill>
                  <a:schemeClr val="tx1"/>
                </a:solidFill>
              </a:rPr>
              <a:t>Number of women </a:t>
            </a:r>
            <a:r>
              <a:rPr lang="en-IN" sz="3200" b="1" dirty="0" smtClean="0">
                <a:solidFill>
                  <a:schemeClr val="tx1"/>
                </a:solidFill>
              </a:rPr>
              <a:t>candidates </a:t>
            </a:r>
            <a:r>
              <a:rPr lang="en-IN" sz="3200" b="1" dirty="0" smtClean="0">
                <a:solidFill>
                  <a:schemeClr val="tx1"/>
                </a:solidFill>
              </a:rPr>
              <a:t>2013</a:t>
            </a:r>
            <a:endParaRPr lang="en-IN" sz="3200" b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93000" y="6477000"/>
            <a:ext cx="1397000" cy="254000"/>
          </a:xfrm>
          <a:prstGeom prst="rect">
            <a:avLst/>
          </a:prstGeom>
        </p:spPr>
      </p:pic>
      <p:sp>
        <p:nvSpPr>
          <p:cNvPr id="4" name="Oval 3">
            <a:hlinkClick r:id="rId3" action="ppaction://hlinksldjump" tooltip="Afzalpur: 0 women out of 15 candidates"/>
          </p:cNvPr>
          <p:cNvSpPr/>
          <p:nvPr/>
        </p:nvSpPr>
        <p:spPr>
          <a:xfrm>
            <a:off x="6407197" y="1259447"/>
            <a:ext cx="239372" cy="239371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>
            <a:hlinkClick r:id="rId3" action="ppaction://hlinksldjump" tooltip="Aland: 0 women out of 13 candidates"/>
          </p:cNvPr>
          <p:cNvSpPr/>
          <p:nvPr/>
        </p:nvSpPr>
        <p:spPr>
          <a:xfrm>
            <a:off x="6738980" y="1049477"/>
            <a:ext cx="259025" cy="259024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>
            <a:hlinkClick r:id="rId3" action="ppaction://hlinksldjump" tooltip="Anekal (SC): 0 women out of 10 candidates"/>
          </p:cNvPr>
          <p:cNvSpPr/>
          <p:nvPr/>
        </p:nvSpPr>
        <p:spPr>
          <a:xfrm>
            <a:off x="6556215" y="6234073"/>
            <a:ext cx="318531" cy="318531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>
            <a:hlinkClick r:id="rId3" action="ppaction://hlinksldjump" tooltip="Arabhavi: 0 women out of 10 candidates"/>
          </p:cNvPr>
          <p:cNvSpPr/>
          <p:nvPr/>
        </p:nvSpPr>
        <p:spPr>
          <a:xfrm>
            <a:off x="4461776" y="1352962"/>
            <a:ext cx="290898" cy="290898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>
            <a:hlinkClick r:id="rId3" action="ppaction://hlinksldjump" tooltip="Arakalgud: 0 women out of 13 candidates"/>
          </p:cNvPr>
          <p:cNvSpPr/>
          <p:nvPr/>
        </p:nvSpPr>
        <p:spPr>
          <a:xfrm>
            <a:off x="4346790" y="4668057"/>
            <a:ext cx="332277" cy="332277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>
            <a:hlinkClick r:id="rId3" action="ppaction://hlinksldjump" tooltip="Arsikere: 0 women out of 11 candidates"/>
          </p:cNvPr>
          <p:cNvSpPr/>
          <p:nvPr/>
        </p:nvSpPr>
        <p:spPr>
          <a:xfrm>
            <a:off x="4789606" y="4149723"/>
            <a:ext cx="318538" cy="318538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Oval 9">
            <a:hlinkClick r:id="rId3" action="ppaction://hlinksldjump" tooltip="Athani: 0 women out of 10 candidates"/>
          </p:cNvPr>
          <p:cNvSpPr/>
          <p:nvPr/>
        </p:nvSpPr>
        <p:spPr>
          <a:xfrm>
            <a:off x="4894337" y="950033"/>
            <a:ext cx="283075" cy="283075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Oval 10">
            <a:hlinkClick r:id="rId3" action="ppaction://hlinksldjump" tooltip="Aurad (SC): 0 women out of 14 candidates"/>
          </p:cNvPr>
          <p:cNvSpPr/>
          <p:nvPr/>
        </p:nvSpPr>
        <p:spPr>
          <a:xfrm>
            <a:off x="7969654" y="878221"/>
            <a:ext cx="234182" cy="234183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Oval 11">
            <a:hlinkClick r:id="rId3" action="ppaction://hlinksldjump" tooltip="B.T.M. Layout: 0 women out of 9 candidates"/>
          </p:cNvPr>
          <p:cNvSpPr/>
          <p:nvPr/>
        </p:nvSpPr>
        <p:spPr>
          <a:xfrm>
            <a:off x="6995585" y="5978403"/>
            <a:ext cx="231276" cy="231276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Oval 12">
            <a:hlinkClick r:id="rId3" action="ppaction://hlinksldjump" tooltip="Babaleshwar: 0 women out of 16 candidates"/>
          </p:cNvPr>
          <p:cNvSpPr/>
          <p:nvPr/>
        </p:nvSpPr>
        <p:spPr>
          <a:xfrm>
            <a:off x="5336005" y="1316383"/>
            <a:ext cx="249373" cy="249373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Oval 13">
            <a:hlinkClick r:id="rId3" action="ppaction://hlinksldjump" tooltip="Badami: 0 women out of 8 candidates"/>
          </p:cNvPr>
          <p:cNvSpPr/>
          <p:nvPr/>
        </p:nvSpPr>
        <p:spPr>
          <a:xfrm>
            <a:off x="5204734" y="1923845"/>
            <a:ext cx="272251" cy="272251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Oval 14">
            <a:hlinkClick r:id="rId3" action="ppaction://hlinksldjump" tooltip="Bagalkot: 0 women out of 6 candidates"/>
          </p:cNvPr>
          <p:cNvSpPr/>
          <p:nvPr/>
        </p:nvSpPr>
        <p:spPr>
          <a:xfrm>
            <a:off x="5481017" y="1809069"/>
            <a:ext cx="252717" cy="252717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Oval 15">
            <a:hlinkClick r:id="rId3" action="ppaction://hlinksldjump" tooltip="Bagepalli: 0 women out of 27 candidates"/>
          </p:cNvPr>
          <p:cNvSpPr/>
          <p:nvPr/>
        </p:nvSpPr>
        <p:spPr>
          <a:xfrm>
            <a:off x="7336650" y="4404046"/>
            <a:ext cx="285085" cy="285084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Oval 16">
            <a:hlinkClick r:id="rId3" action="ppaction://hlinksldjump" tooltip="Bailhongal: 0 women out of 7 candidates"/>
          </p:cNvPr>
          <p:cNvSpPr/>
          <p:nvPr/>
        </p:nvSpPr>
        <p:spPr>
          <a:xfrm>
            <a:off x="4535677" y="1671142"/>
            <a:ext cx="239033" cy="239033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Oval 17">
            <a:hlinkClick r:id="rId3" action="ppaction://hlinksldjump" tooltip="Bangalore South: 1 women out of 14 candidates"/>
          </p:cNvPr>
          <p:cNvSpPr/>
          <p:nvPr/>
        </p:nvSpPr>
        <p:spPr>
          <a:xfrm>
            <a:off x="6156506" y="6155552"/>
            <a:ext cx="381918" cy="381917"/>
          </a:xfrm>
          <a:prstGeom prst="ellipse">
            <a:avLst/>
          </a:prstGeom>
          <a:solidFill>
            <a:srgbClr val="FDAF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Oval 18">
            <a:hlinkClick r:id="rId3" action="ppaction://hlinksldjump" tooltip="Bangarpet (SC): 0 women out of 14 candidates"/>
          </p:cNvPr>
          <p:cNvSpPr/>
          <p:nvPr/>
        </p:nvSpPr>
        <p:spPr>
          <a:xfrm>
            <a:off x="7241348" y="5869181"/>
            <a:ext cx="252354" cy="252354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Oval 19">
            <a:hlinkClick r:id="rId3" action="ppaction://hlinksldjump" tooltip="Bantval: 0 women out of 6 candidates"/>
          </p:cNvPr>
          <p:cNvSpPr/>
          <p:nvPr/>
        </p:nvSpPr>
        <p:spPr>
          <a:xfrm>
            <a:off x="3527182" y="4109459"/>
            <a:ext cx="309145" cy="309145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Oval 20">
            <a:hlinkClick r:id="rId3" action="ppaction://hlinksldjump" tooltip="Basavakalyan: 1 women out of 17 candidates"/>
          </p:cNvPr>
          <p:cNvSpPr/>
          <p:nvPr/>
        </p:nvSpPr>
        <p:spPr>
          <a:xfrm>
            <a:off x="7282114" y="970164"/>
            <a:ext cx="244403" cy="244403"/>
          </a:xfrm>
          <a:prstGeom prst="ellipse">
            <a:avLst/>
          </a:prstGeom>
          <a:solidFill>
            <a:srgbClr val="FDAF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Oval 21">
            <a:hlinkClick r:id="rId3" action="ppaction://hlinksldjump" tooltip="Basavana Bagevadi: 0 women out of 13 candidates"/>
          </p:cNvPr>
          <p:cNvSpPr/>
          <p:nvPr/>
        </p:nvSpPr>
        <p:spPr>
          <a:xfrm>
            <a:off x="5751668" y="1619804"/>
            <a:ext cx="238185" cy="238185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Oval 22">
            <a:hlinkClick r:id="rId3" action="ppaction://hlinksldjump" tooltip="Basavanagudi: 1 women out of 18 candidates"/>
          </p:cNvPr>
          <p:cNvSpPr/>
          <p:nvPr/>
        </p:nvSpPr>
        <p:spPr>
          <a:xfrm>
            <a:off x="6435890" y="5967453"/>
            <a:ext cx="220224" cy="220224"/>
          </a:xfrm>
          <a:prstGeom prst="ellipse">
            <a:avLst/>
          </a:prstGeom>
          <a:solidFill>
            <a:srgbClr val="FDAF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Oval 23">
            <a:hlinkClick r:id="rId3" action="ppaction://hlinksldjump" tooltip="Belgaum Dakshin: 1 women out of 10 candidates"/>
          </p:cNvPr>
          <p:cNvSpPr/>
          <p:nvPr/>
        </p:nvSpPr>
        <p:spPr>
          <a:xfrm>
            <a:off x="3509656" y="1708808"/>
            <a:ext cx="261487" cy="261486"/>
          </a:xfrm>
          <a:prstGeom prst="ellipse">
            <a:avLst/>
          </a:prstGeom>
          <a:solidFill>
            <a:srgbClr val="FDAF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Oval 24">
            <a:hlinkClick r:id="rId3" action="ppaction://hlinksldjump" tooltip="Belgaum Rural: 2 women out of 12 candidates"/>
          </p:cNvPr>
          <p:cNvSpPr/>
          <p:nvPr/>
        </p:nvSpPr>
        <p:spPr>
          <a:xfrm>
            <a:off x="3634369" y="1411593"/>
            <a:ext cx="304065" cy="304066"/>
          </a:xfrm>
          <a:prstGeom prst="ellipse">
            <a:avLst/>
          </a:prstGeom>
          <a:solidFill>
            <a:srgbClr val="D36B29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Oval 25">
            <a:hlinkClick r:id="rId3" action="ppaction://hlinksldjump" tooltip="Belgaum Uttar: 1 women out of 15 candidates"/>
          </p:cNvPr>
          <p:cNvSpPr/>
          <p:nvPr/>
        </p:nvSpPr>
        <p:spPr>
          <a:xfrm>
            <a:off x="3962452" y="1495269"/>
            <a:ext cx="252815" cy="252816"/>
          </a:xfrm>
          <a:prstGeom prst="ellipse">
            <a:avLst/>
          </a:prstGeom>
          <a:solidFill>
            <a:srgbClr val="FDAF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Oval 26">
            <a:hlinkClick r:id="rId3" action="ppaction://hlinksldjump" tooltip="Bellary (ST): 0 women out of 13 candidates"/>
          </p:cNvPr>
          <p:cNvSpPr/>
          <p:nvPr/>
        </p:nvSpPr>
        <p:spPr>
          <a:xfrm>
            <a:off x="6657977" y="3134136"/>
            <a:ext cx="252006" cy="252006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Oval 27">
            <a:hlinkClick r:id="rId3" action="ppaction://hlinksldjump" tooltip="Bellary City: 0 women out of 29 candidates"/>
          </p:cNvPr>
          <p:cNvSpPr/>
          <p:nvPr/>
        </p:nvSpPr>
        <p:spPr>
          <a:xfrm>
            <a:off x="6366843" y="3182816"/>
            <a:ext cx="264333" cy="264332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Oval 28">
            <a:hlinkClick r:id="rId3" action="ppaction://hlinksldjump" tooltip="Belthangady: 1 women out of 7 candidates"/>
          </p:cNvPr>
          <p:cNvSpPr/>
          <p:nvPr/>
        </p:nvSpPr>
        <p:spPr>
          <a:xfrm>
            <a:off x="3862952" y="4096033"/>
            <a:ext cx="294972" cy="294971"/>
          </a:xfrm>
          <a:prstGeom prst="ellipse">
            <a:avLst/>
          </a:prstGeom>
          <a:solidFill>
            <a:srgbClr val="FDAF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Oval 29">
            <a:hlinkClick r:id="rId3" action="ppaction://hlinksldjump" tooltip="Belur: 0 women out of 11 candidates"/>
          </p:cNvPr>
          <p:cNvSpPr/>
          <p:nvPr/>
        </p:nvSpPr>
        <p:spPr>
          <a:xfrm>
            <a:off x="4499367" y="4095873"/>
            <a:ext cx="272109" cy="272110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Oval 30">
            <a:hlinkClick r:id="rId3" action="ppaction://hlinksldjump" tooltip="Bhadravati: 0 women out of 17 candidates"/>
          </p:cNvPr>
          <p:cNvSpPr/>
          <p:nvPr/>
        </p:nvSpPr>
        <p:spPr>
          <a:xfrm>
            <a:off x="4673933" y="3525441"/>
            <a:ext cx="286436" cy="286436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Oval 31">
            <a:hlinkClick r:id="rId3" action="ppaction://hlinksldjump" tooltip="Bhalki: 0 women out of 12 candidates"/>
          </p:cNvPr>
          <p:cNvSpPr/>
          <p:nvPr/>
        </p:nvSpPr>
        <p:spPr>
          <a:xfrm>
            <a:off x="7645161" y="907385"/>
            <a:ext cx="294773" cy="294773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Oval 32">
            <a:hlinkClick r:id="rId3" action="ppaction://hlinksldjump" tooltip="Bhatkal: 0 women out of 10 candidates"/>
          </p:cNvPr>
          <p:cNvSpPr/>
          <p:nvPr/>
        </p:nvSpPr>
        <p:spPr>
          <a:xfrm>
            <a:off x="3280132" y="2960381"/>
            <a:ext cx="250866" cy="250866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" name="Oval 33">
            <a:hlinkClick r:id="rId3" action="ppaction://hlinksldjump" tooltip="Bidar: 0 women out of 18 candidates"/>
          </p:cNvPr>
          <p:cNvSpPr/>
          <p:nvPr/>
        </p:nvSpPr>
        <p:spPr>
          <a:xfrm>
            <a:off x="8035002" y="1192170"/>
            <a:ext cx="202768" cy="202768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Oval 34">
            <a:hlinkClick r:id="rId3" action="ppaction://hlinksldjump" tooltip="Bidar South: 1 women out of 21 candidates"/>
          </p:cNvPr>
          <p:cNvSpPr/>
          <p:nvPr/>
        </p:nvSpPr>
        <p:spPr>
          <a:xfrm>
            <a:off x="7872206" y="1379879"/>
            <a:ext cx="222499" cy="222499"/>
          </a:xfrm>
          <a:prstGeom prst="ellipse">
            <a:avLst/>
          </a:prstGeom>
          <a:solidFill>
            <a:srgbClr val="FDAF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" name="Oval 35">
            <a:hlinkClick r:id="rId3" action="ppaction://hlinksldjump" tooltip="Bijapur City: 0 women out of 16 candidates"/>
          </p:cNvPr>
          <p:cNvSpPr/>
          <p:nvPr/>
        </p:nvSpPr>
        <p:spPr>
          <a:xfrm>
            <a:off x="5608979" y="1426680"/>
            <a:ext cx="188728" cy="188727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Oval 36">
            <a:hlinkClick r:id="rId3" action="ppaction://hlinksldjump" tooltip="Bilgi: 0 women out of 14 candidates"/>
          </p:cNvPr>
          <p:cNvSpPr/>
          <p:nvPr/>
        </p:nvSpPr>
        <p:spPr>
          <a:xfrm>
            <a:off x="5249833" y="1588776"/>
            <a:ext cx="282198" cy="282198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8" name="Oval 37">
            <a:hlinkClick r:id="rId3" action="ppaction://hlinksldjump" tooltip="Bommanahalli: 0 women out of 10 candidates"/>
          </p:cNvPr>
          <p:cNvSpPr/>
          <p:nvPr/>
        </p:nvSpPr>
        <p:spPr>
          <a:xfrm>
            <a:off x="6686151" y="5949150"/>
            <a:ext cx="277506" cy="277506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Oval 38">
            <a:hlinkClick r:id="rId3" action="ppaction://hlinksldjump" tooltip="Byadgi: 0 women out of 13 candidates"/>
          </p:cNvPr>
          <p:cNvSpPr/>
          <p:nvPr/>
        </p:nvSpPr>
        <p:spPr>
          <a:xfrm>
            <a:off x="4773774" y="2714804"/>
            <a:ext cx="275333" cy="275332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0" name="Oval 39">
            <a:hlinkClick r:id="rId3" action="ppaction://hlinksldjump" tooltip="Byatarayanapura: 1 women out of 16 candidates"/>
          </p:cNvPr>
          <p:cNvSpPr/>
          <p:nvPr/>
        </p:nvSpPr>
        <p:spPr>
          <a:xfrm>
            <a:off x="7545926" y="4624268"/>
            <a:ext cx="324114" cy="324113"/>
          </a:xfrm>
          <a:prstGeom prst="ellipse">
            <a:avLst/>
          </a:prstGeom>
          <a:solidFill>
            <a:srgbClr val="FDAF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1" name="Oval 40">
            <a:hlinkClick r:id="rId3" action="ppaction://hlinksldjump" tooltip="Byndoor: 0 women out of 13 candidates"/>
          </p:cNvPr>
          <p:cNvSpPr/>
          <p:nvPr/>
        </p:nvSpPr>
        <p:spPr>
          <a:xfrm>
            <a:off x="3560893" y="2960392"/>
            <a:ext cx="292336" cy="292336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2" name="Oval 41">
            <a:hlinkClick r:id="rId3" action="ppaction://hlinksldjump" tooltip="C.V. Raman Nagar (SC): 1 women out of 11 candidates"/>
          </p:cNvPr>
          <p:cNvSpPr/>
          <p:nvPr/>
        </p:nvSpPr>
        <p:spPr>
          <a:xfrm>
            <a:off x="7120606" y="5672951"/>
            <a:ext cx="204203" cy="204204"/>
          </a:xfrm>
          <a:prstGeom prst="ellipse">
            <a:avLst/>
          </a:prstGeom>
          <a:solidFill>
            <a:srgbClr val="FDAF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" name="Oval 42">
            <a:hlinkClick r:id="rId3" action="ppaction://hlinksldjump" tooltip="Challakere (ST): 0 women out of 10 candidates"/>
          </p:cNvPr>
          <p:cNvSpPr/>
          <p:nvPr/>
        </p:nvSpPr>
        <p:spPr>
          <a:xfrm>
            <a:off x="6027509" y="3692974"/>
            <a:ext cx="270376" cy="270377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4" name="Oval 43">
            <a:hlinkClick r:id="rId3" action="ppaction://hlinksldjump" tooltip="Chamaraja: 1 women out of 20 candidates"/>
          </p:cNvPr>
          <p:cNvSpPr/>
          <p:nvPr/>
        </p:nvSpPr>
        <p:spPr>
          <a:xfrm>
            <a:off x="5008670" y="5355717"/>
            <a:ext cx="241166" cy="241167"/>
          </a:xfrm>
          <a:prstGeom prst="ellipse">
            <a:avLst/>
          </a:prstGeom>
          <a:solidFill>
            <a:srgbClr val="FDAF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5" name="Oval 44">
            <a:hlinkClick r:id="rId3" action="ppaction://hlinksldjump" tooltip="Chamarajanagar: 0 women out of 14 candidates"/>
          </p:cNvPr>
          <p:cNvSpPr/>
          <p:nvPr/>
        </p:nvSpPr>
        <p:spPr>
          <a:xfrm>
            <a:off x="5288828" y="6164974"/>
            <a:ext cx="283060" cy="283060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" name="Oval 45">
            <a:hlinkClick r:id="rId3" action="ppaction://hlinksldjump" tooltip="Chamrajpet: 1 women out of 20 candidates"/>
          </p:cNvPr>
          <p:cNvSpPr/>
          <p:nvPr/>
        </p:nvSpPr>
        <p:spPr>
          <a:xfrm>
            <a:off x="6375088" y="5738889"/>
            <a:ext cx="203067" cy="203068"/>
          </a:xfrm>
          <a:prstGeom prst="ellipse">
            <a:avLst/>
          </a:prstGeom>
          <a:solidFill>
            <a:srgbClr val="FDAF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7" name="Oval 46">
            <a:hlinkClick r:id="rId3" action="ppaction://hlinksldjump" tooltip="Chamundeshwari: 0 women out of 12 candidates"/>
          </p:cNvPr>
          <p:cNvSpPr/>
          <p:nvPr/>
        </p:nvSpPr>
        <p:spPr>
          <a:xfrm>
            <a:off x="4638370" y="5324300"/>
            <a:ext cx="343140" cy="343140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Oval 47">
            <a:hlinkClick r:id="rId3" action="ppaction://hlinksldjump" tooltip="Channagiri: 0 women out of 12 candidates"/>
          </p:cNvPr>
          <p:cNvSpPr/>
          <p:nvPr/>
        </p:nvSpPr>
        <p:spPr>
          <a:xfrm>
            <a:off x="4987934" y="3577276"/>
            <a:ext cx="259680" cy="259680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9" name="Oval 48">
            <a:hlinkClick r:id="rId3" action="ppaction://hlinksldjump" tooltip="Channapatna: 1 women out of 15 candidates"/>
          </p:cNvPr>
          <p:cNvSpPr/>
          <p:nvPr/>
        </p:nvSpPr>
        <p:spPr>
          <a:xfrm>
            <a:off x="5776164" y="5388954"/>
            <a:ext cx="328179" cy="328178"/>
          </a:xfrm>
          <a:prstGeom prst="ellipse">
            <a:avLst/>
          </a:prstGeom>
          <a:solidFill>
            <a:srgbClr val="FDAF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0" name="Oval 49">
            <a:hlinkClick r:id="rId3" action="ppaction://hlinksldjump" tooltip="Chickpet: 1 women out of 16 candidates"/>
          </p:cNvPr>
          <p:cNvSpPr/>
          <p:nvPr/>
        </p:nvSpPr>
        <p:spPr>
          <a:xfrm>
            <a:off x="6872877" y="5746559"/>
            <a:ext cx="228730" cy="228731"/>
          </a:xfrm>
          <a:prstGeom prst="ellipse">
            <a:avLst/>
          </a:prstGeom>
          <a:solidFill>
            <a:srgbClr val="FDAF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Oval 50">
            <a:hlinkClick r:id="rId3" action="ppaction://hlinksldjump" tooltip="Chikkaballapur: 0 women out of 14 candidates"/>
          </p:cNvPr>
          <p:cNvSpPr/>
          <p:nvPr/>
        </p:nvSpPr>
        <p:spPr>
          <a:xfrm>
            <a:off x="7240650" y="4715568"/>
            <a:ext cx="288107" cy="288107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2" name="Oval 51">
            <a:hlinkClick r:id="rId3" action="ppaction://hlinksldjump" tooltip="Chikkodi-Sadalga: 0 women out of 12 candidates"/>
          </p:cNvPr>
          <p:cNvSpPr/>
          <p:nvPr/>
        </p:nvSpPr>
        <p:spPr>
          <a:xfrm>
            <a:off x="4124402" y="949493"/>
            <a:ext cx="285908" cy="285907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Oval 52">
            <a:hlinkClick r:id="rId3" action="ppaction://hlinksldjump" tooltip="Chikmagalur: 0 women out of 15 candidates"/>
          </p:cNvPr>
          <p:cNvSpPr/>
          <p:nvPr/>
        </p:nvSpPr>
        <p:spPr>
          <a:xfrm>
            <a:off x="4289856" y="3878369"/>
            <a:ext cx="272600" cy="272600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4" name="Oval 53">
            <a:hlinkClick r:id="rId3" action="ppaction://hlinksldjump" tooltip="Chiknayakanhalli: 0 women out of 11 candidates"/>
          </p:cNvPr>
          <p:cNvSpPr/>
          <p:nvPr/>
        </p:nvSpPr>
        <p:spPr>
          <a:xfrm>
            <a:off x="5469946" y="3881705"/>
            <a:ext cx="328244" cy="328245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5" name="Oval 54">
            <a:hlinkClick r:id="rId3" action="ppaction://hlinksldjump" tooltip="Chincholi (SC): 0 women out of 12 candidates"/>
          </p:cNvPr>
          <p:cNvSpPr/>
          <p:nvPr/>
        </p:nvSpPr>
        <p:spPr>
          <a:xfrm>
            <a:off x="7733469" y="1586130"/>
            <a:ext cx="192698" cy="192698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6" name="Oval 55">
            <a:hlinkClick r:id="rId3" action="ppaction://hlinksldjump" tooltip="Chintamani: 1 women out of 15 candidates"/>
          </p:cNvPr>
          <p:cNvSpPr/>
          <p:nvPr/>
        </p:nvSpPr>
        <p:spPr>
          <a:xfrm>
            <a:off x="7726347" y="4929733"/>
            <a:ext cx="298803" cy="298803"/>
          </a:xfrm>
          <a:prstGeom prst="ellipse">
            <a:avLst/>
          </a:prstGeom>
          <a:solidFill>
            <a:srgbClr val="FDAF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7" name="Oval 56">
            <a:hlinkClick r:id="rId3" action="ppaction://hlinksldjump" tooltip="Chitradurga: 0 women out of 18 candidates"/>
          </p:cNvPr>
          <p:cNvSpPr/>
          <p:nvPr/>
        </p:nvSpPr>
        <p:spPr>
          <a:xfrm>
            <a:off x="5484161" y="3351319"/>
            <a:ext cx="315644" cy="315644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8" name="Oval 57">
            <a:hlinkClick r:id="rId3" action="ppaction://hlinksldjump" tooltip="Chittapur: 0 women out of 9 candidates"/>
          </p:cNvPr>
          <p:cNvSpPr/>
          <p:nvPr/>
        </p:nvSpPr>
        <p:spPr>
          <a:xfrm>
            <a:off x="7236480" y="1661049"/>
            <a:ext cx="218427" cy="218427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9" name="Oval 58">
            <a:hlinkClick r:id="rId3" action="ppaction://hlinksldjump" tooltip="Dasarahalli: 0 women out of 21 candidates"/>
          </p:cNvPr>
          <p:cNvSpPr/>
          <p:nvPr/>
        </p:nvSpPr>
        <p:spPr>
          <a:xfrm>
            <a:off x="6162853" y="4509021"/>
            <a:ext cx="291344" cy="291344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0" name="Oval 59">
            <a:hlinkClick r:id="rId3" action="ppaction://hlinksldjump" tooltip="Davanagere North: 0 women out of 19 candidates"/>
          </p:cNvPr>
          <p:cNvSpPr/>
          <p:nvPr/>
        </p:nvSpPr>
        <p:spPr>
          <a:xfrm>
            <a:off x="5352538" y="3134022"/>
            <a:ext cx="240254" cy="240255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1" name="Oval 60">
            <a:hlinkClick r:id="rId3" action="ppaction://hlinksldjump" tooltip="Davanagere South: 0 women out of 15 candidates"/>
          </p:cNvPr>
          <p:cNvSpPr/>
          <p:nvPr/>
        </p:nvSpPr>
        <p:spPr>
          <a:xfrm>
            <a:off x="4911244" y="3328596"/>
            <a:ext cx="229549" cy="229548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2" name="Oval 61">
            <a:hlinkClick r:id="rId3" action="ppaction://hlinksldjump" tooltip="Devadurga (ST): 0 women out of 6 candidates"/>
          </p:cNvPr>
          <p:cNvSpPr/>
          <p:nvPr/>
        </p:nvSpPr>
        <p:spPr>
          <a:xfrm>
            <a:off x="6866480" y="2166508"/>
            <a:ext cx="203488" cy="203489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3" name="Oval 62">
            <a:hlinkClick r:id="rId3" action="ppaction://hlinksldjump" tooltip="Devanahalli (SC): 0 women out of 11 candidates"/>
          </p:cNvPr>
          <p:cNvSpPr/>
          <p:nvPr/>
        </p:nvSpPr>
        <p:spPr>
          <a:xfrm>
            <a:off x="7128153" y="5346836"/>
            <a:ext cx="302662" cy="302662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4" name="Oval 63">
            <a:hlinkClick r:id="rId3" action="ppaction://hlinksldjump" tooltip="Devar Hippargi: 1 women out of 13 candidates"/>
          </p:cNvPr>
          <p:cNvSpPr/>
          <p:nvPr/>
        </p:nvSpPr>
        <p:spPr>
          <a:xfrm>
            <a:off x="5939322" y="1426386"/>
            <a:ext cx="231370" cy="231371"/>
          </a:xfrm>
          <a:prstGeom prst="ellipse">
            <a:avLst/>
          </a:prstGeom>
          <a:solidFill>
            <a:srgbClr val="FDAF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5" name="Oval 64">
            <a:hlinkClick r:id="rId3" action="ppaction://hlinksldjump" tooltip="Dharwad: 2 women out of 13 candidates"/>
          </p:cNvPr>
          <p:cNvSpPr/>
          <p:nvPr/>
        </p:nvSpPr>
        <p:spPr>
          <a:xfrm>
            <a:off x="4359054" y="1887175"/>
            <a:ext cx="255002" cy="255000"/>
          </a:xfrm>
          <a:prstGeom prst="ellipse">
            <a:avLst/>
          </a:prstGeom>
          <a:solidFill>
            <a:srgbClr val="D36B29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6" name="Oval 65">
            <a:hlinkClick r:id="rId3" action="ppaction://hlinksldjump" tooltip="Doddaballapur: 0 women out of 8 candidates"/>
          </p:cNvPr>
          <p:cNvSpPr/>
          <p:nvPr/>
        </p:nvSpPr>
        <p:spPr>
          <a:xfrm>
            <a:off x="6700442" y="4342103"/>
            <a:ext cx="286130" cy="286129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7" name="Oval 66">
            <a:hlinkClick r:id="rId3" action="ppaction://hlinksldjump" tooltip="Gadag: 0 women out of 12 candidates"/>
          </p:cNvPr>
          <p:cNvSpPr/>
          <p:nvPr/>
        </p:nvSpPr>
        <p:spPr>
          <a:xfrm>
            <a:off x="5197566" y="2460386"/>
            <a:ext cx="245796" cy="245795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8" name="Oval 67">
            <a:hlinkClick r:id="rId3" action="ppaction://hlinksldjump" tooltip="Gandhi Nagar: 0 women out of 14 candidates"/>
          </p:cNvPr>
          <p:cNvSpPr/>
          <p:nvPr/>
        </p:nvSpPr>
        <p:spPr>
          <a:xfrm>
            <a:off x="6885564" y="5484978"/>
            <a:ext cx="229592" cy="229593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9" name="Oval 68">
            <a:hlinkClick r:id="rId3" action="ppaction://hlinksldjump" tooltip="Gangawati: 0 women out of 9 candidates"/>
          </p:cNvPr>
          <p:cNvSpPr/>
          <p:nvPr/>
        </p:nvSpPr>
        <p:spPr>
          <a:xfrm>
            <a:off x="6119635" y="2682133"/>
            <a:ext cx="227073" cy="227073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0" name="Oval 69">
            <a:hlinkClick r:id="rId3" action="ppaction://hlinksldjump" tooltip="Gauribidanur: 0 women out of 16 candidates"/>
          </p:cNvPr>
          <p:cNvSpPr/>
          <p:nvPr/>
        </p:nvSpPr>
        <p:spPr>
          <a:xfrm>
            <a:off x="6941652" y="4136287"/>
            <a:ext cx="294120" cy="294119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1" name="Oval 70">
            <a:hlinkClick r:id="rId3" action="ppaction://hlinksldjump" tooltip="Gokak: 0 women out of 9 candidates"/>
          </p:cNvPr>
          <p:cNvSpPr/>
          <p:nvPr/>
        </p:nvSpPr>
        <p:spPr>
          <a:xfrm>
            <a:off x="4231776" y="1570237"/>
            <a:ext cx="284888" cy="284888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2" name="Oval 71">
            <a:hlinkClick r:id="rId3" action="ppaction://hlinksldjump" tooltip="Govindaraj Nagar: 0 women out of 10 candidates"/>
          </p:cNvPr>
          <p:cNvSpPr/>
          <p:nvPr/>
        </p:nvSpPr>
        <p:spPr>
          <a:xfrm>
            <a:off x="6172784" y="5898204"/>
            <a:ext cx="238853" cy="238853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3" name="Oval 72">
            <a:hlinkClick r:id="rId3" action="ppaction://hlinksldjump" tooltip="Gubbi: 0 women out of 14 candidates"/>
          </p:cNvPr>
          <p:cNvSpPr/>
          <p:nvPr/>
        </p:nvSpPr>
        <p:spPr>
          <a:xfrm>
            <a:off x="5753643" y="4253144"/>
            <a:ext cx="283926" cy="283926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4" name="Oval 73">
            <a:hlinkClick r:id="rId3" action="ppaction://hlinksldjump" tooltip="Gulbarga Dakshin: 0 women out of 26 candidates"/>
          </p:cNvPr>
          <p:cNvSpPr/>
          <p:nvPr/>
        </p:nvSpPr>
        <p:spPr>
          <a:xfrm>
            <a:off x="6870036" y="1355987"/>
            <a:ext cx="225478" cy="225478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5" name="Oval 74">
            <a:hlinkClick r:id="rId3" action="ppaction://hlinksldjump" tooltip="Gulbarga Rural (SC): 0 women out of 15 candidates"/>
          </p:cNvPr>
          <p:cNvSpPr/>
          <p:nvPr/>
        </p:nvSpPr>
        <p:spPr>
          <a:xfrm>
            <a:off x="7021402" y="1130669"/>
            <a:ext cx="243429" cy="243429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6" name="Oval 75">
            <a:hlinkClick r:id="rId3" action="ppaction://hlinksldjump" tooltip="Gulbarga Uttar: 0 women out of 14 candidates"/>
          </p:cNvPr>
          <p:cNvSpPr/>
          <p:nvPr/>
        </p:nvSpPr>
        <p:spPr>
          <a:xfrm>
            <a:off x="7128806" y="1389799"/>
            <a:ext cx="228033" cy="228034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7" name="Oval 76">
            <a:hlinkClick r:id="rId3" action="ppaction://hlinksldjump" tooltip="Gundlupet: 0 women out of 10 candidates"/>
          </p:cNvPr>
          <p:cNvSpPr/>
          <p:nvPr/>
        </p:nvSpPr>
        <p:spPr>
          <a:xfrm>
            <a:off x="4900678" y="5946570"/>
            <a:ext cx="328183" cy="328182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8" name="Oval 77">
            <a:hlinkClick r:id="rId3" action="ppaction://hlinksldjump" tooltip="Gurumitkal: 0 women out of 17 candidates"/>
          </p:cNvPr>
          <p:cNvSpPr/>
          <p:nvPr/>
        </p:nvSpPr>
        <p:spPr>
          <a:xfrm>
            <a:off x="7531042" y="1999334"/>
            <a:ext cx="227870" cy="227871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9" name="Oval 78">
            <a:hlinkClick r:id="rId3" action="ppaction://hlinksldjump" tooltip="Hadagalli (SC): 0 women out of 10 candidates"/>
          </p:cNvPr>
          <p:cNvSpPr/>
          <p:nvPr/>
        </p:nvSpPr>
        <p:spPr>
          <a:xfrm>
            <a:off x="5080196" y="2710900"/>
            <a:ext cx="208328" cy="208328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0" name="Oval 79">
            <a:hlinkClick r:id="rId3" action="ppaction://hlinksldjump" tooltip="Hagaribommanahalli (SC): 0 women out of 14 candidates"/>
          </p:cNvPr>
          <p:cNvSpPr/>
          <p:nvPr/>
        </p:nvSpPr>
        <p:spPr>
          <a:xfrm>
            <a:off x="5587228" y="2836508"/>
            <a:ext cx="260768" cy="260768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1" name="Oval 80">
            <a:hlinkClick r:id="rId3" action="ppaction://hlinksldjump" tooltip="Haliyal: 0 women out of 14 candidates"/>
          </p:cNvPr>
          <p:cNvSpPr/>
          <p:nvPr/>
        </p:nvSpPr>
        <p:spPr>
          <a:xfrm>
            <a:off x="3960518" y="2089326"/>
            <a:ext cx="227208" cy="227207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2" name="Oval 81">
            <a:hlinkClick r:id="rId3" action="ppaction://hlinksldjump" tooltip="Hangal: 0 women out of 7 candidates"/>
          </p:cNvPr>
          <p:cNvSpPr/>
          <p:nvPr/>
        </p:nvSpPr>
        <p:spPr>
          <a:xfrm>
            <a:off x="4174372" y="2672722"/>
            <a:ext cx="281732" cy="281731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3" name="Oval 82">
            <a:hlinkClick r:id="rId3" action="ppaction://hlinksldjump" tooltip="Hanur: 1 women out of 13 candidates"/>
          </p:cNvPr>
          <p:cNvSpPr/>
          <p:nvPr/>
        </p:nvSpPr>
        <p:spPr>
          <a:xfrm>
            <a:off x="5845837" y="6154107"/>
            <a:ext cx="287673" cy="287672"/>
          </a:xfrm>
          <a:prstGeom prst="ellipse">
            <a:avLst/>
          </a:prstGeom>
          <a:solidFill>
            <a:srgbClr val="FDAF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4" name="Oval 83">
            <a:hlinkClick r:id="rId3" action="ppaction://hlinksldjump" tooltip="Harapanahalli: 0 women out of 13 candidates"/>
          </p:cNvPr>
          <p:cNvSpPr/>
          <p:nvPr/>
        </p:nvSpPr>
        <p:spPr>
          <a:xfrm>
            <a:off x="5275587" y="2827264"/>
            <a:ext cx="281482" cy="281482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5" name="Oval 84">
            <a:hlinkClick r:id="rId3" action="ppaction://hlinksldjump" tooltip="Harihar: 0 women out of 15 candidates"/>
          </p:cNvPr>
          <p:cNvSpPr/>
          <p:nvPr/>
        </p:nvSpPr>
        <p:spPr>
          <a:xfrm>
            <a:off x="5041622" y="3057154"/>
            <a:ext cx="286530" cy="286529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6" name="Oval 85">
            <a:hlinkClick r:id="rId3" action="ppaction://hlinksldjump" tooltip="Hassan: 0 women out of 14 candidates"/>
          </p:cNvPr>
          <p:cNvSpPr/>
          <p:nvPr/>
        </p:nvSpPr>
        <p:spPr>
          <a:xfrm>
            <a:off x="4643741" y="4447647"/>
            <a:ext cx="256365" cy="256366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7" name="Oval 86">
            <a:hlinkClick r:id="rId3" action="ppaction://hlinksldjump" tooltip="Haveri (SC): 0 women out of 10 candidates"/>
          </p:cNvPr>
          <p:cNvSpPr/>
          <p:nvPr/>
        </p:nvSpPr>
        <p:spPr>
          <a:xfrm>
            <a:off x="4486680" y="2678225"/>
            <a:ext cx="259559" cy="259559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8" name="Oval 87">
            <a:hlinkClick r:id="rId3" action="ppaction://hlinksldjump" tooltip="Hebbal: 0 women out of 24 candidates"/>
          </p:cNvPr>
          <p:cNvSpPr/>
          <p:nvPr/>
        </p:nvSpPr>
        <p:spPr>
          <a:xfrm>
            <a:off x="7478173" y="4951963"/>
            <a:ext cx="218391" cy="218391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9" name="Oval 88">
            <a:hlinkClick r:id="rId3" action="ppaction://hlinksldjump" tooltip="Heggadadevanakote (ST): 0 women out of 6 candidates"/>
          </p:cNvPr>
          <p:cNvSpPr/>
          <p:nvPr/>
        </p:nvSpPr>
        <p:spPr>
          <a:xfrm>
            <a:off x="4420581" y="5587729"/>
            <a:ext cx="286600" cy="286601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0" name="Oval 89">
            <a:hlinkClick r:id="rId3" action="ppaction://hlinksldjump" tooltip="Hirekerur: 0 women out of 16 candidates"/>
          </p:cNvPr>
          <p:cNvSpPr/>
          <p:nvPr/>
        </p:nvSpPr>
        <p:spPr>
          <a:xfrm>
            <a:off x="4446896" y="2965939"/>
            <a:ext cx="260741" cy="260741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1" name="Oval 90">
            <a:hlinkClick r:id="rId3" action="ppaction://hlinksldjump" tooltip="Hiriyur: 0 women out of 15 candidates"/>
          </p:cNvPr>
          <p:cNvSpPr/>
          <p:nvPr/>
        </p:nvSpPr>
        <p:spPr>
          <a:xfrm>
            <a:off x="5693058" y="3621210"/>
            <a:ext cx="309909" cy="309909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2" name="Oval 91">
            <a:hlinkClick r:id="rId3" action="ppaction://hlinksldjump" tooltip="Holalkere (SC): 0 women out of 16 candidates"/>
          </p:cNvPr>
          <p:cNvSpPr/>
          <p:nvPr/>
        </p:nvSpPr>
        <p:spPr>
          <a:xfrm>
            <a:off x="5271666" y="3611424"/>
            <a:ext cx="305428" cy="305428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3" name="Oval 92">
            <a:hlinkClick r:id="rId3" action="ppaction://hlinksldjump" tooltip="Holenarasipur: 3 women out of 10 candidates"/>
          </p:cNvPr>
          <p:cNvSpPr/>
          <p:nvPr/>
        </p:nvSpPr>
        <p:spPr>
          <a:xfrm>
            <a:off x="4698650" y="4719923"/>
            <a:ext cx="324359" cy="324358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4" name="Oval 93">
            <a:hlinkClick r:id="rId3" action="ppaction://hlinksldjump" tooltip="Homnabad: 0 women out of 12 candidates"/>
          </p:cNvPr>
          <p:cNvSpPr/>
          <p:nvPr/>
        </p:nvSpPr>
        <p:spPr>
          <a:xfrm>
            <a:off x="7471148" y="1167216"/>
            <a:ext cx="263909" cy="263910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5" name="Oval 94">
            <a:hlinkClick r:id="rId3" action="ppaction://hlinksldjump" tooltip="Honnali: 0 women out of 13 candidates"/>
          </p:cNvPr>
          <p:cNvSpPr/>
          <p:nvPr/>
        </p:nvSpPr>
        <p:spPr>
          <a:xfrm>
            <a:off x="4507979" y="3246485"/>
            <a:ext cx="294887" cy="294887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6" name="Oval 95">
            <a:hlinkClick r:id="rId3" action="ppaction://hlinksldjump" tooltip="Hosadurga: 1 women out of 11 candidates"/>
          </p:cNvPr>
          <p:cNvSpPr/>
          <p:nvPr/>
        </p:nvSpPr>
        <p:spPr>
          <a:xfrm>
            <a:off x="5162388" y="3920468"/>
            <a:ext cx="281720" cy="281720"/>
          </a:xfrm>
          <a:prstGeom prst="ellipse">
            <a:avLst/>
          </a:prstGeom>
          <a:solidFill>
            <a:srgbClr val="FDAF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7" name="Oval 96">
            <a:hlinkClick r:id="rId3" action="ppaction://hlinksldjump" tooltip="Hosakote: 0 women out of 11 candidates"/>
          </p:cNvPr>
          <p:cNvSpPr/>
          <p:nvPr/>
        </p:nvSpPr>
        <p:spPr>
          <a:xfrm>
            <a:off x="7432838" y="5213291"/>
            <a:ext cx="324504" cy="324505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8" name="Oval 97">
            <a:hlinkClick r:id="rId3" action="ppaction://hlinksldjump" tooltip="Hubli-Dharwad-Central: 0 women out of 19 candidates"/>
          </p:cNvPr>
          <p:cNvSpPr/>
          <p:nvPr/>
        </p:nvSpPr>
        <p:spPr>
          <a:xfrm>
            <a:off x="4753413" y="2179731"/>
            <a:ext cx="245290" cy="245290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9" name="Oval 98">
            <a:hlinkClick r:id="rId3" action="ppaction://hlinksldjump" tooltip="Hubli-Dharwad-East (SC): 0 women out of 9 candidates"/>
          </p:cNvPr>
          <p:cNvSpPr/>
          <p:nvPr/>
        </p:nvSpPr>
        <p:spPr>
          <a:xfrm>
            <a:off x="4230312" y="2130846"/>
            <a:ext cx="211432" cy="211432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0" name="Oval 99">
            <a:hlinkClick r:id="rId3" action="ppaction://hlinksldjump" tooltip="Hubli-Dharwad-West: 0 women out of 18 candidates"/>
          </p:cNvPr>
          <p:cNvSpPr/>
          <p:nvPr/>
        </p:nvSpPr>
        <p:spPr>
          <a:xfrm>
            <a:off x="4473635" y="2152232"/>
            <a:ext cx="248319" cy="248319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1" name="Oval 100">
            <a:hlinkClick r:id="rId3" action="ppaction://hlinksldjump" tooltip="Hukkeri: 0 women out of 7 candidates"/>
          </p:cNvPr>
          <p:cNvSpPr/>
          <p:nvPr/>
        </p:nvSpPr>
        <p:spPr>
          <a:xfrm>
            <a:off x="4155807" y="1262549"/>
            <a:ext cx="288390" cy="288391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2" name="Oval 101">
            <a:hlinkClick r:id="rId3" action="ppaction://hlinksldjump" tooltip="Hungund: 0 women out of 10 candidates"/>
          </p:cNvPr>
          <p:cNvSpPr/>
          <p:nvPr/>
        </p:nvSpPr>
        <p:spPr>
          <a:xfrm>
            <a:off x="5687904" y="2023325"/>
            <a:ext cx="256866" cy="256866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3" name="Oval 102">
            <a:hlinkClick r:id="rId3" action="ppaction://hlinksldjump" tooltip="Hunsur: 0 women out of 14 candidates"/>
          </p:cNvPr>
          <p:cNvSpPr/>
          <p:nvPr/>
        </p:nvSpPr>
        <p:spPr>
          <a:xfrm>
            <a:off x="4252298" y="5262620"/>
            <a:ext cx="332138" cy="332137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4" name="Oval 103">
            <a:hlinkClick r:id="rId3" action="ppaction://hlinksldjump" tooltip="Indi: 0 women out of 15 candidates"/>
          </p:cNvPr>
          <p:cNvSpPr/>
          <p:nvPr/>
        </p:nvSpPr>
        <p:spPr>
          <a:xfrm>
            <a:off x="5990080" y="1071229"/>
            <a:ext cx="240910" cy="240910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5" name="Oval 104">
            <a:hlinkClick r:id="rId3" action="ppaction://hlinksldjump" tooltip="Jagalur (ST): 0 women out of 15 candidates"/>
          </p:cNvPr>
          <p:cNvSpPr/>
          <p:nvPr/>
        </p:nvSpPr>
        <p:spPr>
          <a:xfrm>
            <a:off x="5828819" y="3368899"/>
            <a:ext cx="240226" cy="240227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6" name="Oval 105">
            <a:hlinkClick r:id="rId3" action="ppaction://hlinksldjump" tooltip="Jamkhandi: 0 women out of 10 candidates"/>
          </p:cNvPr>
          <p:cNvSpPr/>
          <p:nvPr/>
        </p:nvSpPr>
        <p:spPr>
          <a:xfrm>
            <a:off x="5071181" y="1216919"/>
            <a:ext cx="249734" cy="249734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7" name="Oval 106">
            <a:hlinkClick r:id="rId3" action="ppaction://hlinksldjump" tooltip="Jayanagar: 0 women out of 18 candidates"/>
          </p:cNvPr>
          <p:cNvSpPr/>
          <p:nvPr/>
        </p:nvSpPr>
        <p:spPr>
          <a:xfrm>
            <a:off x="6416630" y="5501076"/>
            <a:ext cx="203735" cy="203735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8" name="Oval 107">
            <a:hlinkClick r:id="rId3" action="ppaction://hlinksldjump" tooltip="Jewargi: 0 women out of 14 candidates"/>
          </p:cNvPr>
          <p:cNvSpPr/>
          <p:nvPr/>
        </p:nvSpPr>
        <p:spPr>
          <a:xfrm>
            <a:off x="6799667" y="1610266"/>
            <a:ext cx="264054" cy="264054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9" name="Oval 108">
            <a:hlinkClick r:id="rId3" action="ppaction://hlinksldjump" tooltip="K.R. Pura: 0 women out of 26 candidates"/>
          </p:cNvPr>
          <p:cNvSpPr/>
          <p:nvPr/>
        </p:nvSpPr>
        <p:spPr>
          <a:xfrm>
            <a:off x="6918134" y="4801844"/>
            <a:ext cx="311261" cy="311261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0" name="Oval 109">
            <a:hlinkClick r:id="rId3" action="ppaction://hlinksldjump" tooltip="Kadur : 0 women out of 9 candidates"/>
          </p:cNvPr>
          <p:cNvSpPr/>
          <p:nvPr/>
        </p:nvSpPr>
        <p:spPr>
          <a:xfrm>
            <a:off x="4864717" y="3848029"/>
            <a:ext cx="278902" cy="278902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1" name="Oval 110">
            <a:hlinkClick r:id="rId3" action="ppaction://hlinksldjump" tooltip="Kagwad: 0 women out of 13 candidates"/>
          </p:cNvPr>
          <p:cNvSpPr/>
          <p:nvPr/>
        </p:nvSpPr>
        <p:spPr>
          <a:xfrm>
            <a:off x="4437020" y="834514"/>
            <a:ext cx="246767" cy="246766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2" name="Oval 111">
            <a:hlinkClick r:id="rId3" action="ppaction://hlinksldjump" tooltip="Kalghatgi: 0 women out of 8 candidates"/>
          </p:cNvPr>
          <p:cNvSpPr/>
          <p:nvPr/>
        </p:nvSpPr>
        <p:spPr>
          <a:xfrm>
            <a:off x="4050839" y="2328421"/>
            <a:ext cx="261525" cy="261525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3" name="Oval 112">
            <a:hlinkClick r:id="rId3" action="ppaction://hlinksldjump" tooltip="Kampli (ST): 0 women out of 10 candidates"/>
          </p:cNvPr>
          <p:cNvSpPr/>
          <p:nvPr/>
        </p:nvSpPr>
        <p:spPr>
          <a:xfrm>
            <a:off x="6209305" y="2917781"/>
            <a:ext cx="275404" cy="275404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4" name="Oval 113">
            <a:hlinkClick r:id="rId3" action="ppaction://hlinksldjump" tooltip="Kanakagiri (SC): 0 women out of 15 candidates"/>
          </p:cNvPr>
          <p:cNvSpPr/>
          <p:nvPr/>
        </p:nvSpPr>
        <p:spPr>
          <a:xfrm>
            <a:off x="5997003" y="2457770"/>
            <a:ext cx="220942" cy="220942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5" name="Oval 114">
            <a:hlinkClick r:id="rId3" action="ppaction://hlinksldjump" tooltip="Kanakapura: 0 women out of 13 candidates"/>
          </p:cNvPr>
          <p:cNvSpPr/>
          <p:nvPr/>
        </p:nvSpPr>
        <p:spPr>
          <a:xfrm>
            <a:off x="5826671" y="5806569"/>
            <a:ext cx="322035" cy="322036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6" name="Oval 115">
            <a:hlinkClick r:id="rId3" action="ppaction://hlinksldjump" tooltip="Kapu: 0 women out of 11 candidates"/>
          </p:cNvPr>
          <p:cNvSpPr/>
          <p:nvPr/>
        </p:nvSpPr>
        <p:spPr>
          <a:xfrm>
            <a:off x="3164596" y="3704158"/>
            <a:ext cx="225521" cy="225520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7" name="Oval 116">
            <a:hlinkClick r:id="rId3" action="ppaction://hlinksldjump" tooltip="Karkal: 0 women out of 9 candidates"/>
          </p:cNvPr>
          <p:cNvSpPr/>
          <p:nvPr/>
        </p:nvSpPr>
        <p:spPr>
          <a:xfrm>
            <a:off x="3668064" y="3583727"/>
            <a:ext cx="254938" cy="254937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8" name="Oval 117">
            <a:hlinkClick r:id="rId3" action="ppaction://hlinksldjump" tooltip="Karwar: 1 women out of 13 candidates"/>
          </p:cNvPr>
          <p:cNvSpPr/>
          <p:nvPr/>
        </p:nvSpPr>
        <p:spPr>
          <a:xfrm>
            <a:off x="3227676" y="2171017"/>
            <a:ext cx="265631" cy="265631"/>
          </a:xfrm>
          <a:prstGeom prst="ellipse">
            <a:avLst/>
          </a:prstGeom>
          <a:solidFill>
            <a:srgbClr val="FDAF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9" name="Oval 118">
            <a:hlinkClick r:id="rId3" action="ppaction://hlinksldjump" tooltip="Khanapur: 0 women out of 14 candidates"/>
          </p:cNvPr>
          <p:cNvSpPr/>
          <p:nvPr/>
        </p:nvSpPr>
        <p:spPr>
          <a:xfrm>
            <a:off x="3800911" y="1733490"/>
            <a:ext cx="261633" cy="261633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0" name="Oval 119">
            <a:hlinkClick r:id="rId3" action="ppaction://hlinksldjump" tooltip="Kittur: 0 women out of 13 candidates"/>
          </p:cNvPr>
          <p:cNvSpPr/>
          <p:nvPr/>
        </p:nvSpPr>
        <p:spPr>
          <a:xfrm>
            <a:off x="4077410" y="1833748"/>
            <a:ext cx="255403" cy="255404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1" name="Oval 120">
            <a:hlinkClick r:id="rId3" action="ppaction://hlinksldjump" tooltip="Kolar: 0 women out of 17 candidates"/>
          </p:cNvPr>
          <p:cNvSpPr/>
          <p:nvPr/>
        </p:nvSpPr>
        <p:spPr>
          <a:xfrm>
            <a:off x="7643361" y="5501958"/>
            <a:ext cx="289580" cy="289579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2" name="Oval 121">
            <a:hlinkClick r:id="rId3" action="ppaction://hlinksldjump" tooltip="Kolar Gold Field (SC): 1 women out of 22 candidates"/>
          </p:cNvPr>
          <p:cNvSpPr/>
          <p:nvPr/>
        </p:nvSpPr>
        <p:spPr>
          <a:xfrm>
            <a:off x="7526232" y="5851221"/>
            <a:ext cx="238256" cy="238256"/>
          </a:xfrm>
          <a:prstGeom prst="ellipse">
            <a:avLst/>
          </a:prstGeom>
          <a:solidFill>
            <a:srgbClr val="FDAF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3" name="Oval 122">
            <a:hlinkClick r:id="rId3" action="ppaction://hlinksldjump" tooltip="Kollegal (SC): 0 women out of 10 candidates"/>
          </p:cNvPr>
          <p:cNvSpPr/>
          <p:nvPr/>
        </p:nvSpPr>
        <p:spPr>
          <a:xfrm>
            <a:off x="5557193" y="5997405"/>
            <a:ext cx="297568" cy="297569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4" name="Oval 123">
            <a:hlinkClick r:id="rId3" action="ppaction://hlinksldjump" tooltip="Koppal: 0 women out of 8 candidates"/>
          </p:cNvPr>
          <p:cNvSpPr/>
          <p:nvPr/>
        </p:nvSpPr>
        <p:spPr>
          <a:xfrm>
            <a:off x="5728340" y="2571671"/>
            <a:ext cx="272590" cy="272589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5" name="Oval 124">
            <a:hlinkClick r:id="rId3" action="ppaction://hlinksldjump" tooltip="Koratagere (SC): 0 women out of 13 candidates"/>
          </p:cNvPr>
          <p:cNvSpPr/>
          <p:nvPr/>
        </p:nvSpPr>
        <p:spPr>
          <a:xfrm>
            <a:off x="6476596" y="4564070"/>
            <a:ext cx="291413" cy="291413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6" name="Oval 125">
            <a:hlinkClick r:id="rId3" action="ppaction://hlinksldjump" tooltip="Krishnaraja: 0 women out of 19 candidates"/>
          </p:cNvPr>
          <p:cNvSpPr/>
          <p:nvPr/>
        </p:nvSpPr>
        <p:spPr>
          <a:xfrm>
            <a:off x="3273473" y="3243309"/>
            <a:ext cx="265272" cy="265273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7" name="Oval 126">
            <a:hlinkClick r:id="rId3" action="ppaction://hlinksldjump" tooltip="Krishnarajanagara: 0 women out of 7 candidates"/>
          </p:cNvPr>
          <p:cNvSpPr/>
          <p:nvPr/>
        </p:nvSpPr>
        <p:spPr>
          <a:xfrm>
            <a:off x="4492082" y="5002476"/>
            <a:ext cx="329309" cy="329310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8" name="Oval 127">
            <a:hlinkClick r:id="rId3" action="ppaction://hlinksldjump" tooltip="Krishnarajpet: 0 women out of 8 candidates"/>
          </p:cNvPr>
          <p:cNvSpPr/>
          <p:nvPr/>
        </p:nvSpPr>
        <p:spPr>
          <a:xfrm>
            <a:off x="4843223" y="5045177"/>
            <a:ext cx="310789" cy="310789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9" name="Oval 128">
            <a:hlinkClick r:id="rId3" action="ppaction://hlinksldjump" tooltip="Kudachi (SC): 0 women out of 10 candidates"/>
          </p:cNvPr>
          <p:cNvSpPr/>
          <p:nvPr/>
        </p:nvSpPr>
        <p:spPr>
          <a:xfrm>
            <a:off x="4651918" y="1028109"/>
            <a:ext cx="212637" cy="212636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0" name="Oval 129">
            <a:hlinkClick r:id="rId3" action="ppaction://hlinksldjump" tooltip="Kudligi (ST): 0 women out of 13 candidates"/>
          </p:cNvPr>
          <p:cNvSpPr/>
          <p:nvPr/>
        </p:nvSpPr>
        <p:spPr>
          <a:xfrm>
            <a:off x="5696607" y="3108152"/>
            <a:ext cx="256496" cy="256496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1" name="Oval 130">
            <a:hlinkClick r:id="rId3" action="ppaction://hlinksldjump" tooltip="Kumta: 1 women out of 11 candidates"/>
          </p:cNvPr>
          <p:cNvSpPr/>
          <p:nvPr/>
        </p:nvSpPr>
        <p:spPr>
          <a:xfrm>
            <a:off x="3415469" y="2598638"/>
            <a:ext cx="244750" cy="244750"/>
          </a:xfrm>
          <a:prstGeom prst="ellipse">
            <a:avLst/>
          </a:prstGeom>
          <a:solidFill>
            <a:srgbClr val="FDAF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2" name="Oval 131">
            <a:hlinkClick r:id="rId3" action="ppaction://hlinksldjump" tooltip="Kundapura: 0 women out of 6 candidates"/>
          </p:cNvPr>
          <p:cNvSpPr/>
          <p:nvPr/>
        </p:nvSpPr>
        <p:spPr>
          <a:xfrm>
            <a:off x="3565252" y="3281313"/>
            <a:ext cx="285101" cy="285101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3" name="Oval 132">
            <a:hlinkClick r:id="rId3" action="ppaction://hlinksldjump" tooltip="Kundgol: 0 women out of 11 candidates"/>
          </p:cNvPr>
          <p:cNvSpPr/>
          <p:nvPr/>
        </p:nvSpPr>
        <p:spPr>
          <a:xfrm>
            <a:off x="4642193" y="2436024"/>
            <a:ext cx="253650" cy="253650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4" name="Oval 133">
            <a:hlinkClick r:id="rId3" action="ppaction://hlinksldjump" tooltip="Kunigal: 0 women out of 9 candidates"/>
          </p:cNvPr>
          <p:cNvSpPr/>
          <p:nvPr/>
        </p:nvSpPr>
        <p:spPr>
          <a:xfrm>
            <a:off x="5716463" y="4785324"/>
            <a:ext cx="275812" cy="275812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5" name="Oval 134">
            <a:hlinkClick r:id="rId3" action="ppaction://hlinksldjump" tooltip="Kushtagi: 0 women out of 14 candidates"/>
          </p:cNvPr>
          <p:cNvSpPr/>
          <p:nvPr/>
        </p:nvSpPr>
        <p:spPr>
          <a:xfrm>
            <a:off x="5769563" y="2304555"/>
            <a:ext cx="235611" cy="235611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6" name="Oval 135">
            <a:hlinkClick r:id="rId3" action="ppaction://hlinksldjump" tooltip="Lingsugur (SC): 0 women out of 14 candidates"/>
          </p:cNvPr>
          <p:cNvSpPr/>
          <p:nvPr/>
        </p:nvSpPr>
        <p:spPr>
          <a:xfrm>
            <a:off x="6269773" y="2150601"/>
            <a:ext cx="218861" cy="218862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7" name="Oval 136">
            <a:hlinkClick r:id="rId3" action="ppaction://hlinksldjump" tooltip="Maddur: 2 women out of 13 candidates"/>
          </p:cNvPr>
          <p:cNvSpPr/>
          <p:nvPr/>
        </p:nvSpPr>
        <p:spPr>
          <a:xfrm>
            <a:off x="5384881" y="4819799"/>
            <a:ext cx="309919" cy="309920"/>
          </a:xfrm>
          <a:prstGeom prst="ellipse">
            <a:avLst/>
          </a:prstGeom>
          <a:solidFill>
            <a:srgbClr val="D36B29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8" name="Oval 137">
            <a:hlinkClick r:id="rId3" action="ppaction://hlinksldjump" tooltip="Madhugiri: 1 women out of 22 candidates"/>
          </p:cNvPr>
          <p:cNvSpPr/>
          <p:nvPr/>
        </p:nvSpPr>
        <p:spPr>
          <a:xfrm>
            <a:off x="6406511" y="4262549"/>
            <a:ext cx="282808" cy="282808"/>
          </a:xfrm>
          <a:prstGeom prst="ellipse">
            <a:avLst/>
          </a:prstGeom>
          <a:solidFill>
            <a:srgbClr val="FDAF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9" name="Oval 138">
            <a:hlinkClick r:id="rId3" action="ppaction://hlinksldjump" tooltip="Madikeri: 0 women out of 14 candidates"/>
          </p:cNvPr>
          <p:cNvSpPr/>
          <p:nvPr/>
        </p:nvSpPr>
        <p:spPr>
          <a:xfrm>
            <a:off x="4017321" y="4379916"/>
            <a:ext cx="291881" cy="291881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0" name="Oval 139">
            <a:hlinkClick r:id="rId3" action="ppaction://hlinksldjump" tooltip="Magadi: 0 women out of 16 candidates"/>
          </p:cNvPr>
          <p:cNvSpPr/>
          <p:nvPr/>
        </p:nvSpPr>
        <p:spPr>
          <a:xfrm>
            <a:off x="5844814" y="5043225"/>
            <a:ext cx="329291" cy="329291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1" name="Oval 140">
            <a:hlinkClick r:id="rId3" action="ppaction://hlinksldjump" tooltip="Mahadevapura (SC): 0 women out of 10 candidates"/>
          </p:cNvPr>
          <p:cNvSpPr/>
          <p:nvPr/>
        </p:nvSpPr>
        <p:spPr>
          <a:xfrm>
            <a:off x="6838793" y="5125903"/>
            <a:ext cx="334702" cy="334702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2" name="Oval 141">
            <a:hlinkClick r:id="rId3" action="ppaction://hlinksldjump" tooltip="Mahalakshmi Layout: 1 women out of 14 candidates"/>
          </p:cNvPr>
          <p:cNvSpPr/>
          <p:nvPr/>
        </p:nvSpPr>
        <p:spPr>
          <a:xfrm>
            <a:off x="6598744" y="5638456"/>
            <a:ext cx="259200" cy="259201"/>
          </a:xfrm>
          <a:prstGeom prst="ellipse">
            <a:avLst/>
          </a:prstGeom>
          <a:solidFill>
            <a:srgbClr val="FDAF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3" name="Oval 142">
            <a:hlinkClick r:id="rId3" action="ppaction://hlinksldjump" tooltip="Malavalli (SC): 1 women out of 14 candidates"/>
          </p:cNvPr>
          <p:cNvSpPr/>
          <p:nvPr/>
        </p:nvSpPr>
        <p:spPr>
          <a:xfrm>
            <a:off x="5521693" y="5632355"/>
            <a:ext cx="329712" cy="329712"/>
          </a:xfrm>
          <a:prstGeom prst="ellipse">
            <a:avLst/>
          </a:prstGeom>
          <a:solidFill>
            <a:srgbClr val="FDAF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4" name="Oval 143">
            <a:hlinkClick r:id="rId3" action="ppaction://hlinksldjump" tooltip="Malleshwaram: 2 women out of 16 candidates"/>
          </p:cNvPr>
          <p:cNvSpPr/>
          <p:nvPr/>
        </p:nvSpPr>
        <p:spPr>
          <a:xfrm>
            <a:off x="6397192" y="5231085"/>
            <a:ext cx="235916" cy="235915"/>
          </a:xfrm>
          <a:prstGeom prst="ellipse">
            <a:avLst/>
          </a:prstGeom>
          <a:solidFill>
            <a:srgbClr val="D36B29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5" name="Oval 144">
            <a:hlinkClick r:id="rId3" action="ppaction://hlinksldjump" tooltip="Malur: 1 women out of 15 candidates"/>
          </p:cNvPr>
          <p:cNvSpPr/>
          <p:nvPr/>
        </p:nvSpPr>
        <p:spPr>
          <a:xfrm>
            <a:off x="7354297" y="5593042"/>
            <a:ext cx="271838" cy="271838"/>
          </a:xfrm>
          <a:prstGeom prst="ellipse">
            <a:avLst/>
          </a:prstGeom>
          <a:solidFill>
            <a:srgbClr val="FDAF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6" name="Oval 145">
            <a:hlinkClick r:id="rId3" action="ppaction://hlinksldjump" tooltip="Mandya: 0 women out of 19 candidates"/>
          </p:cNvPr>
          <p:cNvSpPr/>
          <p:nvPr/>
        </p:nvSpPr>
        <p:spPr>
          <a:xfrm>
            <a:off x="5295853" y="5413719"/>
            <a:ext cx="296885" cy="296885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7" name="Oval 146">
            <a:hlinkClick r:id="rId3" action="ppaction://hlinksldjump" tooltip="Mangalore: 0 women out of 15 candidates"/>
          </p:cNvPr>
          <p:cNvSpPr/>
          <p:nvPr/>
        </p:nvSpPr>
        <p:spPr>
          <a:xfrm>
            <a:off x="3131358" y="3963192"/>
            <a:ext cx="239349" cy="239349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8" name="Oval 147">
            <a:hlinkClick r:id="rId3" action="ppaction://hlinksldjump" tooltip="Mangalore City North: 0 women out of 9 candidates"/>
          </p:cNvPr>
          <p:cNvSpPr/>
          <p:nvPr/>
        </p:nvSpPr>
        <p:spPr>
          <a:xfrm>
            <a:off x="3379116" y="3818768"/>
            <a:ext cx="301613" cy="301613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9" name="Oval 148">
            <a:hlinkClick r:id="rId3" action="ppaction://hlinksldjump" tooltip="Mangalore City South: 0 women out of 13 candidates"/>
          </p:cNvPr>
          <p:cNvSpPr/>
          <p:nvPr/>
        </p:nvSpPr>
        <p:spPr>
          <a:xfrm>
            <a:off x="3236925" y="4207789"/>
            <a:ext cx="272084" cy="272084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0" name="Oval 149">
            <a:hlinkClick r:id="rId3" action="ppaction://hlinksldjump" tooltip="Manvi (ST): 1 women out of 10 candidates"/>
          </p:cNvPr>
          <p:cNvSpPr/>
          <p:nvPr/>
        </p:nvSpPr>
        <p:spPr>
          <a:xfrm>
            <a:off x="6844641" y="2546622"/>
            <a:ext cx="244078" cy="244078"/>
          </a:xfrm>
          <a:prstGeom prst="ellipse">
            <a:avLst/>
          </a:prstGeom>
          <a:solidFill>
            <a:srgbClr val="FDAF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1" name="Oval 150">
            <a:hlinkClick r:id="rId3" action="ppaction://hlinksldjump" tooltip="Maski (ST): 0 women out of 10 candidates"/>
          </p:cNvPr>
          <p:cNvSpPr/>
          <p:nvPr/>
        </p:nvSpPr>
        <p:spPr>
          <a:xfrm>
            <a:off x="6409355" y="2371897"/>
            <a:ext cx="193188" cy="193188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2" name="Oval 151">
            <a:hlinkClick r:id="rId3" action="ppaction://hlinksldjump" tooltip="Mayakonda (SC): 0 women out of 21 candidates"/>
          </p:cNvPr>
          <p:cNvSpPr/>
          <p:nvPr/>
        </p:nvSpPr>
        <p:spPr>
          <a:xfrm>
            <a:off x="5172309" y="3351478"/>
            <a:ext cx="256272" cy="256272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3" name="Oval 152">
            <a:hlinkClick r:id="rId3" action="ppaction://hlinksldjump" tooltip="Melukote: 0 women out of 13 candidates"/>
          </p:cNvPr>
          <p:cNvSpPr/>
          <p:nvPr/>
        </p:nvSpPr>
        <p:spPr>
          <a:xfrm>
            <a:off x="5043536" y="4771601"/>
            <a:ext cx="318636" cy="318636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4" name="Oval 153">
            <a:hlinkClick r:id="rId3" action="ppaction://hlinksldjump" tooltip="Molakalmuru (ST): 1 women out of 15 candidates"/>
          </p:cNvPr>
          <p:cNvSpPr/>
          <p:nvPr/>
        </p:nvSpPr>
        <p:spPr>
          <a:xfrm>
            <a:off x="6096960" y="3362098"/>
            <a:ext cx="316599" cy="316600"/>
          </a:xfrm>
          <a:prstGeom prst="ellipse">
            <a:avLst/>
          </a:prstGeom>
          <a:solidFill>
            <a:srgbClr val="FDAF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5" name="Oval 154">
            <a:hlinkClick r:id="rId3" action="ppaction://hlinksldjump" tooltip="Moodabidri: 0 women out of 6 candidates"/>
          </p:cNvPr>
          <p:cNvSpPr/>
          <p:nvPr/>
        </p:nvSpPr>
        <p:spPr>
          <a:xfrm>
            <a:off x="3709292" y="3867704"/>
            <a:ext cx="253753" cy="253753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6" name="Oval 155">
            <a:hlinkClick r:id="rId3" action="ppaction://hlinksldjump" tooltip="Muddebihal: 1 women out of 12 candidates"/>
          </p:cNvPr>
          <p:cNvSpPr/>
          <p:nvPr/>
        </p:nvSpPr>
        <p:spPr>
          <a:xfrm>
            <a:off x="5905557" y="1855103"/>
            <a:ext cx="220295" cy="220295"/>
          </a:xfrm>
          <a:prstGeom prst="ellipse">
            <a:avLst/>
          </a:prstGeom>
          <a:solidFill>
            <a:srgbClr val="FDAF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7" name="Oval 156">
            <a:hlinkClick r:id="rId3" action="ppaction://hlinksldjump" tooltip="Mudhol (SC): 0 women out of 5 candidates"/>
          </p:cNvPr>
          <p:cNvSpPr/>
          <p:nvPr/>
        </p:nvSpPr>
        <p:spPr>
          <a:xfrm>
            <a:off x="4997526" y="1489390"/>
            <a:ext cx="245283" cy="245284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8" name="Oval 157">
            <a:hlinkClick r:id="rId3" action="ppaction://hlinksldjump" tooltip="Mudigere (SC): 0 women out of 8 candidates"/>
          </p:cNvPr>
          <p:cNvSpPr/>
          <p:nvPr/>
        </p:nvSpPr>
        <p:spPr>
          <a:xfrm>
            <a:off x="4188886" y="4155302"/>
            <a:ext cx="228173" cy="228172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9" name="Oval 158">
            <a:hlinkClick r:id="rId3" action="ppaction://hlinksldjump" tooltip="Mulbagal (SC): 0 women out of 22 candidates"/>
          </p:cNvPr>
          <p:cNvSpPr/>
          <p:nvPr/>
        </p:nvSpPr>
        <p:spPr>
          <a:xfrm>
            <a:off x="7792755" y="5789015"/>
            <a:ext cx="260770" cy="260771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0" name="Oval 159">
            <a:hlinkClick r:id="rId3" action="ppaction://hlinksldjump" tooltip="Nagamangala: 0 women out of 12 candidates"/>
          </p:cNvPr>
          <p:cNvSpPr/>
          <p:nvPr/>
        </p:nvSpPr>
        <p:spPr>
          <a:xfrm>
            <a:off x="5247219" y="4500354"/>
            <a:ext cx="320486" cy="320485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1" name="Oval 160">
            <a:hlinkClick r:id="rId3" action="ppaction://hlinksldjump" tooltip="Nagthan (SC): 0 women out of 16 candidates"/>
          </p:cNvPr>
          <p:cNvSpPr/>
          <p:nvPr/>
        </p:nvSpPr>
        <p:spPr>
          <a:xfrm>
            <a:off x="5750964" y="1211082"/>
            <a:ext cx="244156" cy="244157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2" name="Oval 161">
            <a:hlinkClick r:id="rId3" action="ppaction://hlinksldjump" tooltip="Nanjangud (SC): 0 women out of 15 candidates"/>
          </p:cNvPr>
          <p:cNvSpPr/>
          <p:nvPr/>
        </p:nvSpPr>
        <p:spPr>
          <a:xfrm>
            <a:off x="4719470" y="5689505"/>
            <a:ext cx="281866" cy="281866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3" name="Oval 162">
            <a:hlinkClick r:id="rId3" action="ppaction://hlinksldjump" tooltip="Narasimharaja: 0 women out of 16 candidates"/>
          </p:cNvPr>
          <p:cNvSpPr/>
          <p:nvPr/>
        </p:nvSpPr>
        <p:spPr>
          <a:xfrm>
            <a:off x="6197281" y="5037892"/>
            <a:ext cx="233126" cy="233127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4" name="Oval 163">
            <a:hlinkClick r:id="rId3" action="ppaction://hlinksldjump" tooltip="Nargund: 0 women out of 11 candidates"/>
          </p:cNvPr>
          <p:cNvSpPr/>
          <p:nvPr/>
        </p:nvSpPr>
        <p:spPr>
          <a:xfrm>
            <a:off x="4926433" y="1943463"/>
            <a:ext cx="246733" cy="246732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5" name="Oval 164">
            <a:hlinkClick r:id="rId3" action="ppaction://hlinksldjump" tooltip="Navalgund: 0 women out of 16 candidates"/>
          </p:cNvPr>
          <p:cNvSpPr/>
          <p:nvPr/>
        </p:nvSpPr>
        <p:spPr>
          <a:xfrm>
            <a:off x="5028018" y="2196543"/>
            <a:ext cx="276137" cy="276138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6" name="Oval 165">
            <a:hlinkClick r:id="rId3" action="ppaction://hlinksldjump" tooltip="Nelamangala (SC): 0 women out of 16 candidates"/>
          </p:cNvPr>
          <p:cNvSpPr/>
          <p:nvPr/>
        </p:nvSpPr>
        <p:spPr>
          <a:xfrm>
            <a:off x="6017999" y="4785642"/>
            <a:ext cx="262822" cy="262822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7" name="Oval 166">
            <a:hlinkClick r:id="rId3" action="ppaction://hlinksldjump" tooltip="Nippani: 1 women out of 12 candidates"/>
          </p:cNvPr>
          <p:cNvSpPr/>
          <p:nvPr/>
        </p:nvSpPr>
        <p:spPr>
          <a:xfrm>
            <a:off x="3803441" y="906401"/>
            <a:ext cx="294784" cy="294784"/>
          </a:xfrm>
          <a:prstGeom prst="ellipse">
            <a:avLst/>
          </a:prstGeom>
          <a:solidFill>
            <a:srgbClr val="FDAF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8" name="Oval 167">
            <a:hlinkClick r:id="rId3" action="ppaction://hlinksldjump" tooltip="Padmanaba Nagar: 1 women out of 15 candidates"/>
          </p:cNvPr>
          <p:cNvSpPr/>
          <p:nvPr/>
        </p:nvSpPr>
        <p:spPr>
          <a:xfrm>
            <a:off x="6109331" y="5294067"/>
            <a:ext cx="271291" cy="271291"/>
          </a:xfrm>
          <a:prstGeom prst="ellipse">
            <a:avLst/>
          </a:prstGeom>
          <a:solidFill>
            <a:srgbClr val="FDAF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9" name="Oval 168">
            <a:hlinkClick r:id="rId3" action="ppaction://hlinksldjump" tooltip="Pavagada (SC): 0 women out of 13 candidates"/>
          </p:cNvPr>
          <p:cNvSpPr/>
          <p:nvPr/>
        </p:nvSpPr>
        <p:spPr>
          <a:xfrm>
            <a:off x="6553226" y="3979656"/>
            <a:ext cx="293408" cy="293408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0" name="Oval 169">
            <a:hlinkClick r:id="rId3" action="ppaction://hlinksldjump" tooltip="Piriyapatna: 0 women out of 0 candidates"/>
          </p:cNvPr>
          <p:cNvSpPr/>
          <p:nvPr/>
        </p:nvSpPr>
        <p:spPr>
          <a:xfrm>
            <a:off x="4203383" y="4976721"/>
            <a:ext cx="268255" cy="268255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1" name="Oval 170">
            <a:hlinkClick r:id="rId3" action="ppaction://hlinksldjump" tooltip="Pulakeshinagar (SC): 1 women out of 13 candidates"/>
          </p:cNvPr>
          <p:cNvSpPr/>
          <p:nvPr/>
        </p:nvSpPr>
        <p:spPr>
          <a:xfrm>
            <a:off x="6795934" y="4663812"/>
            <a:ext cx="179483" cy="179483"/>
          </a:xfrm>
          <a:prstGeom prst="ellipse">
            <a:avLst/>
          </a:prstGeom>
          <a:solidFill>
            <a:srgbClr val="FDAF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2" name="Oval 171">
            <a:hlinkClick r:id="rId3" action="ppaction://hlinksldjump" tooltip="Puttur: 1 women out of 6 candidates"/>
          </p:cNvPr>
          <p:cNvSpPr/>
          <p:nvPr/>
        </p:nvSpPr>
        <p:spPr>
          <a:xfrm>
            <a:off x="3706885" y="4399993"/>
            <a:ext cx="282099" cy="282100"/>
          </a:xfrm>
          <a:prstGeom prst="ellipse">
            <a:avLst/>
          </a:prstGeom>
          <a:solidFill>
            <a:srgbClr val="FDAF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3" name="Oval 172">
            <a:hlinkClick r:id="rId3" action="ppaction://hlinksldjump" tooltip="Raibag (SC): 0 women out of 14 candidates"/>
          </p:cNvPr>
          <p:cNvSpPr/>
          <p:nvPr/>
        </p:nvSpPr>
        <p:spPr>
          <a:xfrm>
            <a:off x="4410502" y="1113092"/>
            <a:ext cx="221221" cy="221221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4" name="Oval 173">
            <a:hlinkClick r:id="rId3" action="ppaction://hlinksldjump" tooltip="Raichur: 1 women out of 21 candidates"/>
          </p:cNvPr>
          <p:cNvSpPr/>
          <p:nvPr/>
        </p:nvSpPr>
        <p:spPr>
          <a:xfrm>
            <a:off x="7339762" y="2510213"/>
            <a:ext cx="184476" cy="184476"/>
          </a:xfrm>
          <a:prstGeom prst="ellipse">
            <a:avLst/>
          </a:prstGeom>
          <a:solidFill>
            <a:srgbClr val="FDAF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5" name="Oval 174">
            <a:hlinkClick r:id="rId3" action="ppaction://hlinksldjump" tooltip="Raichur Rural (ST): 0 women out of 11 candidates"/>
          </p:cNvPr>
          <p:cNvSpPr/>
          <p:nvPr/>
        </p:nvSpPr>
        <p:spPr>
          <a:xfrm>
            <a:off x="7115821" y="2635901"/>
            <a:ext cx="239077" cy="239077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6" name="Oval 175">
            <a:hlinkClick r:id="rId3" action="ppaction://hlinksldjump" tooltip="Rajaji Nagar: 3 women out of 25 candidates"/>
          </p:cNvPr>
          <p:cNvSpPr/>
          <p:nvPr/>
        </p:nvSpPr>
        <p:spPr>
          <a:xfrm>
            <a:off x="6310936" y="4802694"/>
            <a:ext cx="220615" cy="220614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7" name="Oval 176">
            <a:hlinkClick r:id="rId3" action="ppaction://hlinksldjump" tooltip="Rajarajeshwarinagar: 0 women out of 20 candidates"/>
          </p:cNvPr>
          <p:cNvSpPr/>
          <p:nvPr/>
        </p:nvSpPr>
        <p:spPr>
          <a:xfrm>
            <a:off x="5514218" y="5152896"/>
            <a:ext cx="328979" cy="328978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8" name="Oval 177">
            <a:hlinkClick r:id="rId3" action="ppaction://hlinksldjump" tooltip="Ramanagara: 0 women out of 12 candidates"/>
          </p:cNvPr>
          <p:cNvSpPr/>
          <p:nvPr/>
        </p:nvSpPr>
        <p:spPr>
          <a:xfrm>
            <a:off x="6075161" y="5585408"/>
            <a:ext cx="292233" cy="292232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9" name="Oval 178">
            <a:hlinkClick r:id="rId3" action="ppaction://hlinksldjump" tooltip="Ramdurg: 0 women out of 11 candidates"/>
          </p:cNvPr>
          <p:cNvSpPr/>
          <p:nvPr/>
        </p:nvSpPr>
        <p:spPr>
          <a:xfrm>
            <a:off x="4807554" y="1687800"/>
            <a:ext cx="248577" cy="248578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0" name="Oval 179">
            <a:hlinkClick r:id="rId3" action="ppaction://hlinksldjump" tooltip="Ranibennur: 0 women out of 14 candidates"/>
          </p:cNvPr>
          <p:cNvSpPr/>
          <p:nvPr/>
        </p:nvSpPr>
        <p:spPr>
          <a:xfrm>
            <a:off x="4729331" y="3016898"/>
            <a:ext cx="287128" cy="287129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1" name="Oval 180">
            <a:hlinkClick r:id="rId3" action="ppaction://hlinksldjump" tooltip="Ron: 0 women out of 12 candidates"/>
          </p:cNvPr>
          <p:cNvSpPr/>
          <p:nvPr/>
        </p:nvSpPr>
        <p:spPr>
          <a:xfrm>
            <a:off x="5334474" y="2197175"/>
            <a:ext cx="272895" cy="272895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2" name="Oval 181">
            <a:hlinkClick r:id="rId3" action="ppaction://hlinksldjump" tooltip="Sagar: 1 women out of 11 candidates"/>
          </p:cNvPr>
          <p:cNvSpPr/>
          <p:nvPr/>
        </p:nvSpPr>
        <p:spPr>
          <a:xfrm>
            <a:off x="3849936" y="3149985"/>
            <a:ext cx="282994" cy="282993"/>
          </a:xfrm>
          <a:prstGeom prst="ellipse">
            <a:avLst/>
          </a:prstGeom>
          <a:solidFill>
            <a:srgbClr val="FDAF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3" name="Oval 182">
            <a:hlinkClick r:id="rId3" action="ppaction://hlinksldjump" tooltip="Sakleshpur (SC): 0 women out of 11 candidates"/>
          </p:cNvPr>
          <p:cNvSpPr/>
          <p:nvPr/>
        </p:nvSpPr>
        <p:spPr>
          <a:xfrm>
            <a:off x="4335744" y="4355225"/>
            <a:ext cx="288464" cy="288464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4" name="Oval 183">
            <a:hlinkClick r:id="rId3" action="ppaction://hlinksldjump" tooltip="Sandur (ST): 0 women out of 9 candidates"/>
          </p:cNvPr>
          <p:cNvSpPr/>
          <p:nvPr/>
        </p:nvSpPr>
        <p:spPr>
          <a:xfrm>
            <a:off x="5985886" y="3099465"/>
            <a:ext cx="242853" cy="242853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5" name="Oval 184">
            <a:hlinkClick r:id="rId3" action="ppaction://hlinksldjump" tooltip="Sarvagnanagar: 0 women out of 14 candidates"/>
          </p:cNvPr>
          <p:cNvSpPr/>
          <p:nvPr/>
        </p:nvSpPr>
        <p:spPr>
          <a:xfrm>
            <a:off x="6642950" y="4850035"/>
            <a:ext cx="246753" cy="246753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6" name="Oval 185">
            <a:hlinkClick r:id="rId3" action="ppaction://hlinksldjump" tooltip="Saundatti Yellamma: 0 women out of 10 candidates"/>
          </p:cNvPr>
          <p:cNvSpPr/>
          <p:nvPr/>
        </p:nvSpPr>
        <p:spPr>
          <a:xfrm>
            <a:off x="4644871" y="1918331"/>
            <a:ext cx="249505" cy="249506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7" name="Oval 186">
            <a:hlinkClick r:id="rId3" action="ppaction://hlinksldjump" tooltip="Sedam: 0 women out of 13 candidates"/>
          </p:cNvPr>
          <p:cNvSpPr/>
          <p:nvPr/>
        </p:nvSpPr>
        <p:spPr>
          <a:xfrm>
            <a:off x="7483938" y="1696964"/>
            <a:ext cx="255988" cy="255988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8" name="Oval 187">
            <a:hlinkClick r:id="rId3" action="ppaction://hlinksldjump" tooltip="Shahapur: 0 women out of 10 candidates"/>
          </p:cNvPr>
          <p:cNvSpPr/>
          <p:nvPr/>
        </p:nvSpPr>
        <p:spPr>
          <a:xfrm>
            <a:off x="6881835" y="1899741"/>
            <a:ext cx="231702" cy="231702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9" name="Oval 188">
            <a:hlinkClick r:id="rId3" action="ppaction://hlinksldjump" tooltip="Shanti Nagar: 0 women out of 15 candidates"/>
          </p:cNvPr>
          <p:cNvSpPr/>
          <p:nvPr/>
        </p:nvSpPr>
        <p:spPr>
          <a:xfrm>
            <a:off x="6641610" y="5141081"/>
            <a:ext cx="185255" cy="185255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0" name="Oval 189">
            <a:hlinkClick r:id="rId3" action="ppaction://hlinksldjump" tooltip="Shiggaon: 1 women out of 11 candidates"/>
          </p:cNvPr>
          <p:cNvSpPr/>
          <p:nvPr/>
        </p:nvSpPr>
        <p:spPr>
          <a:xfrm>
            <a:off x="4330331" y="2403328"/>
            <a:ext cx="281701" cy="281702"/>
          </a:xfrm>
          <a:prstGeom prst="ellipse">
            <a:avLst/>
          </a:prstGeom>
          <a:solidFill>
            <a:srgbClr val="FDAF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1" name="Oval 190">
            <a:hlinkClick r:id="rId3" action="ppaction://hlinksldjump" tooltip="Shikaripura: 0 women out of 12 candidates"/>
          </p:cNvPr>
          <p:cNvSpPr/>
          <p:nvPr/>
        </p:nvSpPr>
        <p:spPr>
          <a:xfrm>
            <a:off x="4141286" y="3036856"/>
            <a:ext cx="288212" cy="288212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2" name="Oval 191">
            <a:hlinkClick r:id="rId3" action="ppaction://hlinksldjump" tooltip="Shimoga: 0 women out of 14 candidates"/>
          </p:cNvPr>
          <p:cNvSpPr/>
          <p:nvPr/>
        </p:nvSpPr>
        <p:spPr>
          <a:xfrm>
            <a:off x="4398921" y="3608803"/>
            <a:ext cx="251657" cy="251657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3" name="Oval 192">
            <a:hlinkClick r:id="rId3" action="ppaction://hlinksldjump" tooltip="Shimoga Rural (SC): 1 women out of 12 candidates"/>
          </p:cNvPr>
          <p:cNvSpPr/>
          <p:nvPr/>
        </p:nvSpPr>
        <p:spPr>
          <a:xfrm>
            <a:off x="4208160" y="3346348"/>
            <a:ext cx="287046" cy="287046"/>
          </a:xfrm>
          <a:prstGeom prst="ellipse">
            <a:avLst/>
          </a:prstGeom>
          <a:solidFill>
            <a:srgbClr val="FDAF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4" name="Oval 193">
            <a:hlinkClick r:id="rId3" action="ppaction://hlinksldjump" tooltip="Shirahatti (SC): 2 women out of 12 candidates"/>
          </p:cNvPr>
          <p:cNvSpPr/>
          <p:nvPr/>
        </p:nvSpPr>
        <p:spPr>
          <a:xfrm>
            <a:off x="4926825" y="2478365"/>
            <a:ext cx="237238" cy="237239"/>
          </a:xfrm>
          <a:prstGeom prst="ellipse">
            <a:avLst/>
          </a:prstGeom>
          <a:solidFill>
            <a:srgbClr val="D36B29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5" name="Oval 194">
            <a:hlinkClick r:id="rId3" action="ppaction://hlinksldjump" tooltip="Shivajinagar: 0 women out of 19 candidates"/>
          </p:cNvPr>
          <p:cNvSpPr/>
          <p:nvPr/>
        </p:nvSpPr>
        <p:spPr>
          <a:xfrm>
            <a:off x="6461818" y="5015221"/>
            <a:ext cx="183698" cy="183699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6" name="Oval 195">
            <a:hlinkClick r:id="rId3" action="ppaction://hlinksldjump" tooltip="Shorapur (ST): 0 women out of 10 candidates"/>
          </p:cNvPr>
          <p:cNvSpPr/>
          <p:nvPr/>
        </p:nvSpPr>
        <p:spPr>
          <a:xfrm>
            <a:off x="6579549" y="1979894"/>
            <a:ext cx="292151" cy="292151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7" name="Oval 196">
            <a:hlinkClick r:id="rId3" action="ppaction://hlinksldjump" tooltip="Shravanabelagola: 1 women out of 11 candidates"/>
          </p:cNvPr>
          <p:cNvSpPr/>
          <p:nvPr/>
        </p:nvSpPr>
        <p:spPr>
          <a:xfrm>
            <a:off x="4924394" y="4468732"/>
            <a:ext cx="302819" cy="302820"/>
          </a:xfrm>
          <a:prstGeom prst="ellipse">
            <a:avLst/>
          </a:prstGeom>
          <a:solidFill>
            <a:srgbClr val="FDAF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8" name="Oval 197">
            <a:hlinkClick r:id="rId3" action="ppaction://hlinksldjump" tooltip="Shrirangapattana: 0 women out of 12 candidates"/>
          </p:cNvPr>
          <p:cNvSpPr/>
          <p:nvPr/>
        </p:nvSpPr>
        <p:spPr>
          <a:xfrm>
            <a:off x="5174851" y="5084115"/>
            <a:ext cx="322916" cy="322916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9" name="Oval 198">
            <a:hlinkClick r:id="rId3" action="ppaction://hlinksldjump" tooltip="Sidlaghatta: 0 women out of 11 candidates"/>
          </p:cNvPr>
          <p:cNvSpPr/>
          <p:nvPr/>
        </p:nvSpPr>
        <p:spPr>
          <a:xfrm>
            <a:off x="7173478" y="5024281"/>
            <a:ext cx="301803" cy="301802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0" name="Oval 199">
            <a:hlinkClick r:id="rId3" action="ppaction://hlinksldjump" tooltip="Sindagi: 0 women out of 15 candidates"/>
          </p:cNvPr>
          <p:cNvSpPr/>
          <p:nvPr/>
        </p:nvSpPr>
        <p:spPr>
          <a:xfrm>
            <a:off x="6204842" y="1442325"/>
            <a:ext cx="237349" cy="237349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1" name="Oval 200">
            <a:hlinkClick r:id="rId3" action="ppaction://hlinksldjump" tooltip="Sindhanur: 0 women out of 14 candidates"/>
          </p:cNvPr>
          <p:cNvSpPr/>
          <p:nvPr/>
        </p:nvSpPr>
        <p:spPr>
          <a:xfrm>
            <a:off x="6372792" y="2600806"/>
            <a:ext cx="258599" cy="258599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2" name="Oval 201">
            <a:hlinkClick r:id="rId3" action="ppaction://hlinksldjump" tooltip="Sira: 0 women out of 13 candidates"/>
          </p:cNvPr>
          <p:cNvSpPr/>
          <p:nvPr/>
        </p:nvSpPr>
        <p:spPr>
          <a:xfrm>
            <a:off x="5819811" y="3929033"/>
            <a:ext cx="308663" cy="308663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3" name="Oval 202">
            <a:hlinkClick r:id="rId3" action="ppaction://hlinksldjump" tooltip="Sirsi: 0 women out of 8 candidates"/>
          </p:cNvPr>
          <p:cNvSpPr/>
          <p:nvPr/>
        </p:nvSpPr>
        <p:spPr>
          <a:xfrm>
            <a:off x="3852579" y="2548353"/>
            <a:ext cx="269067" cy="269067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4" name="Oval 203">
            <a:hlinkClick r:id="rId3" action="ppaction://hlinksldjump" tooltip="Siruguppa (ST): 0 women out of 9 candidates"/>
          </p:cNvPr>
          <p:cNvSpPr/>
          <p:nvPr/>
        </p:nvSpPr>
        <p:spPr>
          <a:xfrm>
            <a:off x="6590671" y="2791601"/>
            <a:ext cx="262936" cy="262935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5" name="Oval 204">
            <a:hlinkClick r:id="rId3" action="ppaction://hlinksldjump" tooltip="Sorab: 0 women out of 11 candidates"/>
          </p:cNvPr>
          <p:cNvSpPr/>
          <p:nvPr/>
        </p:nvSpPr>
        <p:spPr>
          <a:xfrm>
            <a:off x="3900922" y="2842453"/>
            <a:ext cx="282340" cy="282340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6" name="Oval 205">
            <a:hlinkClick r:id="rId3" action="ppaction://hlinksldjump" tooltip="Sringeri: 0 women out of 8 candidates"/>
          </p:cNvPr>
          <p:cNvSpPr/>
          <p:nvPr/>
        </p:nvSpPr>
        <p:spPr>
          <a:xfrm>
            <a:off x="3998251" y="3839461"/>
            <a:ext cx="247219" cy="247220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7" name="Oval 206">
            <a:hlinkClick r:id="rId3" action="ppaction://hlinksldjump" tooltip="Srinivaspur: 0 women out of 10 candidates"/>
          </p:cNvPr>
          <p:cNvSpPr/>
          <p:nvPr/>
        </p:nvSpPr>
        <p:spPr>
          <a:xfrm>
            <a:off x="7844456" y="5224694"/>
            <a:ext cx="337645" cy="337645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8" name="Oval 207">
            <a:hlinkClick r:id="rId3" action="ppaction://hlinksldjump" tooltip="Sullia (SC): 1 women out of 9 candidates"/>
          </p:cNvPr>
          <p:cNvSpPr/>
          <p:nvPr/>
        </p:nvSpPr>
        <p:spPr>
          <a:xfrm>
            <a:off x="3872891" y="4663344"/>
            <a:ext cx="282915" cy="282915"/>
          </a:xfrm>
          <a:prstGeom prst="ellipse">
            <a:avLst/>
          </a:prstGeom>
          <a:solidFill>
            <a:srgbClr val="FDAF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9" name="Oval 208">
            <a:hlinkClick r:id="rId3" action="ppaction://hlinksldjump" tooltip="T.Narasipur (SC): 0 women out of 16 candidates"/>
          </p:cNvPr>
          <p:cNvSpPr/>
          <p:nvPr/>
        </p:nvSpPr>
        <p:spPr>
          <a:xfrm>
            <a:off x="5292847" y="5863472"/>
            <a:ext cx="272217" cy="272216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0" name="Oval 209">
            <a:hlinkClick r:id="rId3" action="ppaction://hlinksldjump" tooltip="Tarikere: 0 women out of 16 candidates"/>
          </p:cNvPr>
          <p:cNvSpPr/>
          <p:nvPr/>
        </p:nvSpPr>
        <p:spPr>
          <a:xfrm>
            <a:off x="4585992" y="3822888"/>
            <a:ext cx="251679" cy="251680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1" name="Oval 210">
            <a:hlinkClick r:id="rId3" action="ppaction://hlinksldjump" tooltip="Terdal: 1 women out of 7 candidates"/>
          </p:cNvPr>
          <p:cNvSpPr/>
          <p:nvPr/>
        </p:nvSpPr>
        <p:spPr>
          <a:xfrm>
            <a:off x="4757573" y="1235915"/>
            <a:ext cx="284495" cy="284495"/>
          </a:xfrm>
          <a:prstGeom prst="ellipse">
            <a:avLst/>
          </a:prstGeom>
          <a:solidFill>
            <a:srgbClr val="FDAF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2" name="Oval 211">
            <a:hlinkClick r:id="rId3" action="ppaction://hlinksldjump" tooltip="Tiptur: 0 women out of 10 candidates"/>
          </p:cNvPr>
          <p:cNvSpPr/>
          <p:nvPr/>
        </p:nvSpPr>
        <p:spPr>
          <a:xfrm>
            <a:off x="5129106" y="4227843"/>
            <a:ext cx="277595" cy="277596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3" name="Oval 212">
            <a:hlinkClick r:id="rId3" action="ppaction://hlinksldjump" tooltip="Tirthahalli: 0 women out of 10 candidates"/>
          </p:cNvPr>
          <p:cNvSpPr/>
          <p:nvPr/>
        </p:nvSpPr>
        <p:spPr>
          <a:xfrm>
            <a:off x="3950530" y="3525815"/>
            <a:ext cx="284098" cy="284097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4" name="Oval 213">
            <a:hlinkClick r:id="rId3" action="ppaction://hlinksldjump" tooltip="Tumkur City: 0 women out of 14 candidates"/>
          </p:cNvPr>
          <p:cNvSpPr/>
          <p:nvPr/>
        </p:nvSpPr>
        <p:spPr>
          <a:xfrm>
            <a:off x="5894751" y="4546717"/>
            <a:ext cx="240469" cy="240469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5" name="Oval 214">
            <a:hlinkClick r:id="rId3" action="ppaction://hlinksldjump" tooltip="Tumkur Rural: 0 women out of 15 candidates"/>
          </p:cNvPr>
          <p:cNvSpPr/>
          <p:nvPr/>
        </p:nvSpPr>
        <p:spPr>
          <a:xfrm>
            <a:off x="5588021" y="4513288"/>
            <a:ext cx="278017" cy="278016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6" name="Oval 215">
            <a:hlinkClick r:id="rId3" action="ppaction://hlinksldjump" tooltip="Turuvekere: 1 women out of 12 candidates"/>
          </p:cNvPr>
          <p:cNvSpPr/>
          <p:nvPr/>
        </p:nvSpPr>
        <p:spPr>
          <a:xfrm>
            <a:off x="5434168" y="4230079"/>
            <a:ext cx="291783" cy="291783"/>
          </a:xfrm>
          <a:prstGeom prst="ellipse">
            <a:avLst/>
          </a:prstGeom>
          <a:solidFill>
            <a:srgbClr val="FDAF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7" name="Oval 216">
            <a:hlinkClick r:id="rId3" action="ppaction://hlinksldjump" tooltip="Udupi: 0 women out of 7 candidates"/>
          </p:cNvPr>
          <p:cNvSpPr/>
          <p:nvPr/>
        </p:nvSpPr>
        <p:spPr>
          <a:xfrm>
            <a:off x="3372675" y="3521709"/>
            <a:ext cx="269300" cy="269300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8" name="Oval 217">
            <a:hlinkClick r:id="rId3" action="ppaction://hlinksldjump" tooltip="Varuna: 0 women out of 27 candidates"/>
          </p:cNvPr>
          <p:cNvSpPr/>
          <p:nvPr/>
        </p:nvSpPr>
        <p:spPr>
          <a:xfrm>
            <a:off x="5023724" y="5617341"/>
            <a:ext cx="327240" cy="327241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9" name="Oval 218">
            <a:hlinkClick r:id="rId3" action="ppaction://hlinksldjump" tooltip="Vijay Nagar: 3 women out of 25 candidates"/>
          </p:cNvPr>
          <p:cNvSpPr/>
          <p:nvPr/>
        </p:nvSpPr>
        <p:spPr>
          <a:xfrm>
            <a:off x="6628773" y="5361437"/>
            <a:ext cx="249992" cy="249993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0" name="Oval 219">
            <a:hlinkClick r:id="rId3" action="ppaction://hlinksldjump" tooltip="Vijayanagara: 2 women out of 20 candidates"/>
          </p:cNvPr>
          <p:cNvSpPr/>
          <p:nvPr/>
        </p:nvSpPr>
        <p:spPr>
          <a:xfrm>
            <a:off x="5891798" y="2834389"/>
            <a:ext cx="247109" cy="247110"/>
          </a:xfrm>
          <a:prstGeom prst="ellipse">
            <a:avLst/>
          </a:prstGeom>
          <a:solidFill>
            <a:srgbClr val="D36B29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1" name="Oval 220">
            <a:hlinkClick r:id="rId3" action="ppaction://hlinksldjump" tooltip="Virajpet: 0 women out of 9 candidates"/>
          </p:cNvPr>
          <p:cNvSpPr/>
          <p:nvPr/>
        </p:nvSpPr>
        <p:spPr>
          <a:xfrm>
            <a:off x="3906515" y="4975564"/>
            <a:ext cx="265967" cy="265967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2" name="Oval 221">
            <a:hlinkClick r:id="rId3" action="ppaction://hlinksldjump" tooltip="Yadgir: 0 women out of 10 candidates"/>
          </p:cNvPr>
          <p:cNvSpPr/>
          <p:nvPr/>
        </p:nvSpPr>
        <p:spPr>
          <a:xfrm>
            <a:off x="7205823" y="1974901"/>
            <a:ext cx="212964" cy="212964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3" name="Oval 222">
            <a:hlinkClick r:id="rId3" action="ppaction://hlinksldjump" tooltip="Yamkanamardi (ST): 0 women out of 5 candidates"/>
          </p:cNvPr>
          <p:cNvSpPr/>
          <p:nvPr/>
        </p:nvSpPr>
        <p:spPr>
          <a:xfrm>
            <a:off x="3882329" y="1226334"/>
            <a:ext cx="248337" cy="248337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4" name="Oval 223">
            <a:hlinkClick r:id="rId3" action="ppaction://hlinksldjump" tooltip="Yelahanka: 0 women out of 16 candidates"/>
          </p:cNvPr>
          <p:cNvSpPr/>
          <p:nvPr/>
        </p:nvSpPr>
        <p:spPr>
          <a:xfrm>
            <a:off x="6981795" y="4449620"/>
            <a:ext cx="337036" cy="337036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5" name="Oval 224">
            <a:hlinkClick r:id="rId3" action="ppaction://hlinksldjump" tooltip="Yelburga: 0 women out of 12 candidates"/>
          </p:cNvPr>
          <p:cNvSpPr/>
          <p:nvPr/>
        </p:nvSpPr>
        <p:spPr>
          <a:xfrm>
            <a:off x="5477027" y="2472959"/>
            <a:ext cx="242245" cy="242245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6" name="Oval 225">
            <a:hlinkClick r:id="rId3" action="ppaction://hlinksldjump" tooltip="Yellapur: 0 women out of 13 candidates"/>
          </p:cNvPr>
          <p:cNvSpPr/>
          <p:nvPr/>
        </p:nvSpPr>
        <p:spPr>
          <a:xfrm>
            <a:off x="3783702" y="2289787"/>
            <a:ext cx="238663" cy="238663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7" name="Oval 226">
            <a:hlinkClick r:id="rId3" action="ppaction://hlinksldjump" tooltip="Yeshvanthapura: 1 women out of 14 candidates"/>
          </p:cNvPr>
          <p:cNvSpPr/>
          <p:nvPr/>
        </p:nvSpPr>
        <p:spPr>
          <a:xfrm>
            <a:off x="6051821" y="4153510"/>
            <a:ext cx="344144" cy="344143"/>
          </a:xfrm>
          <a:prstGeom prst="ellipse">
            <a:avLst/>
          </a:prstGeom>
          <a:solidFill>
            <a:srgbClr val="FDAF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8" name="Oval 227"/>
          <p:cNvSpPr/>
          <p:nvPr/>
        </p:nvSpPr>
        <p:spPr>
          <a:xfrm>
            <a:off x="406400" y="4978400"/>
            <a:ext cx="203200" cy="203200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9" name="TextBox 228"/>
          <p:cNvSpPr txBox="1"/>
          <p:nvPr/>
        </p:nvSpPr>
        <p:spPr>
          <a:xfrm>
            <a:off x="762000" y="4889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3</a:t>
            </a:r>
            <a:endParaRPr lang="en-IN"/>
          </a:p>
        </p:txBody>
      </p:sp>
      <p:sp>
        <p:nvSpPr>
          <p:cNvPr id="230" name="Oval 229"/>
          <p:cNvSpPr/>
          <p:nvPr/>
        </p:nvSpPr>
        <p:spPr>
          <a:xfrm>
            <a:off x="406400" y="5486400"/>
            <a:ext cx="203200" cy="203200"/>
          </a:xfrm>
          <a:prstGeom prst="ellipse">
            <a:avLst/>
          </a:prstGeom>
          <a:solidFill>
            <a:srgbClr val="D36B29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1" name="TextBox 230"/>
          <p:cNvSpPr txBox="1"/>
          <p:nvPr/>
        </p:nvSpPr>
        <p:spPr>
          <a:xfrm>
            <a:off x="762000" y="5397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2</a:t>
            </a:r>
            <a:endParaRPr lang="en-IN"/>
          </a:p>
        </p:txBody>
      </p:sp>
      <p:sp>
        <p:nvSpPr>
          <p:cNvPr id="232" name="Oval 231"/>
          <p:cNvSpPr/>
          <p:nvPr/>
        </p:nvSpPr>
        <p:spPr>
          <a:xfrm>
            <a:off x="406400" y="5994400"/>
            <a:ext cx="203200" cy="203200"/>
          </a:xfrm>
          <a:prstGeom prst="ellipse">
            <a:avLst/>
          </a:prstGeom>
          <a:solidFill>
            <a:srgbClr val="FDAF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3" name="TextBox 232"/>
          <p:cNvSpPr txBox="1"/>
          <p:nvPr/>
        </p:nvSpPr>
        <p:spPr>
          <a:xfrm>
            <a:off x="762000" y="5905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1</a:t>
            </a:r>
            <a:endParaRPr lang="en-IN"/>
          </a:p>
        </p:txBody>
      </p:sp>
      <p:sp>
        <p:nvSpPr>
          <p:cNvPr id="234" name="Oval 233"/>
          <p:cNvSpPr/>
          <p:nvPr/>
        </p:nvSpPr>
        <p:spPr>
          <a:xfrm>
            <a:off x="406400" y="6502400"/>
            <a:ext cx="203200" cy="203200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5" name="TextBox 234"/>
          <p:cNvSpPr txBox="1"/>
          <p:nvPr/>
        </p:nvSpPr>
        <p:spPr>
          <a:xfrm>
            <a:off x="762000" y="6413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0</a:t>
            </a:r>
            <a:endParaRPr lang="en-IN"/>
          </a:p>
        </p:txBody>
      </p:sp>
      <p:sp>
        <p:nvSpPr>
          <p:cNvPr id="236" name="TextBox 235"/>
          <p:cNvSpPr txBox="1"/>
          <p:nvPr/>
        </p:nvSpPr>
        <p:spPr>
          <a:xfrm>
            <a:off x="179512" y="908720"/>
            <a:ext cx="216024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dirty="0" smtClean="0"/>
              <a:t>Overall Decrease</a:t>
            </a:r>
            <a:endParaRPr lang="en-IN" sz="1600" b="1" dirty="0" smtClean="0"/>
          </a:p>
          <a:p>
            <a:r>
              <a:rPr lang="en-IN" sz="1200" dirty="0" smtClean="0"/>
              <a:t>No constituency had more than 3 contesting women candidates.</a:t>
            </a:r>
            <a:endParaRPr lang="en-IN" sz="1200" dirty="0" smtClean="0"/>
          </a:p>
          <a:p>
            <a:endParaRPr lang="en-IN" sz="1200" dirty="0" smtClean="0"/>
          </a:p>
          <a:p>
            <a:r>
              <a:rPr lang="en-IN" sz="1600" b="1" dirty="0" smtClean="0"/>
              <a:t>Similar to 2008</a:t>
            </a:r>
            <a:endParaRPr lang="en-IN" sz="1600" b="1" dirty="0" smtClean="0"/>
          </a:p>
          <a:p>
            <a:r>
              <a:rPr lang="en-IN" sz="1200" dirty="0" smtClean="0"/>
              <a:t>Majority of regions continue to have no female candidates. </a:t>
            </a:r>
            <a:endParaRPr lang="en-IN" sz="1200" dirty="0"/>
          </a:p>
        </p:txBody>
      </p:sp>
    </p:spTree>
    <p:extLst>
      <p:ext uri="{BB962C8B-B14F-4D97-AF65-F5344CB8AC3E}">
        <p14:creationId xmlns:p14="http://schemas.microsoft.com/office/powerpoint/2010/main" xmlns="" val="3709818522"/>
      </p:ext>
    </p:extLst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27000"/>
            <a:ext cx="8890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3200" b="1" dirty="0" smtClean="0">
                <a:solidFill>
                  <a:schemeClr val="tx1"/>
                </a:solidFill>
              </a:rPr>
              <a:t>Winning Gender 2013</a:t>
            </a:r>
            <a:endParaRPr lang="en-IN" sz="3200" b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93000" y="6477000"/>
            <a:ext cx="1397000" cy="254000"/>
          </a:xfrm>
          <a:prstGeom prst="rect">
            <a:avLst/>
          </a:prstGeom>
        </p:spPr>
      </p:pic>
      <p:sp>
        <p:nvSpPr>
          <p:cNvPr id="4" name="Oval 3">
            <a:hlinkClick r:id="rId3" action="ppaction://hlinksldjump" tooltip="Malikayya Venkayya Guttedar (INC) won by MAfzalpur"/>
          </p:cNvPr>
          <p:cNvSpPr/>
          <p:nvPr/>
        </p:nvSpPr>
        <p:spPr>
          <a:xfrm>
            <a:off x="6407197" y="1259447"/>
            <a:ext cx="239372" cy="239371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>
            <a:hlinkClick r:id="rId3" action="ppaction://hlinksldjump" tooltip="Bhojaraj Ramchandra (KJP) won by MAland"/>
          </p:cNvPr>
          <p:cNvSpPr/>
          <p:nvPr/>
        </p:nvSpPr>
        <p:spPr>
          <a:xfrm>
            <a:off x="6738980" y="1049477"/>
            <a:ext cx="259025" cy="259024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>
            <a:hlinkClick r:id="rId3" action="ppaction://hlinksldjump" tooltip="Shivanna B. (INC) won by MAnekal (SC)"/>
          </p:cNvPr>
          <p:cNvSpPr/>
          <p:nvPr/>
        </p:nvSpPr>
        <p:spPr>
          <a:xfrm>
            <a:off x="6556215" y="6234073"/>
            <a:ext cx="318531" cy="318531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>
            <a:hlinkClick r:id="rId3" action="ppaction://hlinksldjump" tooltip="Balachandra Laxmanrao Jarkiholi (BJP) won by MArabhavi"/>
          </p:cNvPr>
          <p:cNvSpPr/>
          <p:nvPr/>
        </p:nvSpPr>
        <p:spPr>
          <a:xfrm>
            <a:off x="4461776" y="1352962"/>
            <a:ext cx="290898" cy="290898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>
            <a:hlinkClick r:id="rId3" action="ppaction://hlinksldjump" tooltip="Manju A (INC) won by MArakalgud"/>
          </p:cNvPr>
          <p:cNvSpPr/>
          <p:nvPr/>
        </p:nvSpPr>
        <p:spPr>
          <a:xfrm>
            <a:off x="4346790" y="4668057"/>
            <a:ext cx="332277" cy="332277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>
            <a:hlinkClick r:id="rId3" action="ppaction://hlinksldjump" tooltip="K.M.Shivalinge Gowda (JD(S)) won by MArsikere"/>
          </p:cNvPr>
          <p:cNvSpPr/>
          <p:nvPr/>
        </p:nvSpPr>
        <p:spPr>
          <a:xfrm>
            <a:off x="4789606" y="4149723"/>
            <a:ext cx="318538" cy="318538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Oval 9">
            <a:hlinkClick r:id="rId3" action="ppaction://hlinksldjump" tooltip="Laxman Sangappa Savadi (BJP) won by MAthani"/>
          </p:cNvPr>
          <p:cNvSpPr/>
          <p:nvPr/>
        </p:nvSpPr>
        <p:spPr>
          <a:xfrm>
            <a:off x="4894337" y="950033"/>
            <a:ext cx="283075" cy="283075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Oval 10">
            <a:hlinkClick r:id="rId3" action="ppaction://hlinksldjump" tooltip="Prabhu B. Chavan (BJP) won by MAurad (SC)"/>
          </p:cNvPr>
          <p:cNvSpPr/>
          <p:nvPr/>
        </p:nvSpPr>
        <p:spPr>
          <a:xfrm>
            <a:off x="7969654" y="878221"/>
            <a:ext cx="234182" cy="234183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Oval 11">
            <a:hlinkClick r:id="rId3" action="ppaction://hlinksldjump" tooltip="Ramalingareddy (INC) won by MB.T.M. Layout"/>
          </p:cNvPr>
          <p:cNvSpPr/>
          <p:nvPr/>
        </p:nvSpPr>
        <p:spPr>
          <a:xfrm>
            <a:off x="6995585" y="5978403"/>
            <a:ext cx="231276" cy="231276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Oval 12">
            <a:hlinkClick r:id="rId3" action="ppaction://hlinksldjump" tooltip="M.B.Patil (INC) won by MBabaleshwar"/>
          </p:cNvPr>
          <p:cNvSpPr/>
          <p:nvPr/>
        </p:nvSpPr>
        <p:spPr>
          <a:xfrm>
            <a:off x="5336005" y="1316383"/>
            <a:ext cx="249373" cy="249373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Oval 13">
            <a:hlinkClick r:id="rId3" action="ppaction://hlinksldjump" tooltip="Chimmanakatti Balappa Bhimappa (INC) won by MBadami"/>
          </p:cNvPr>
          <p:cNvSpPr/>
          <p:nvPr/>
        </p:nvSpPr>
        <p:spPr>
          <a:xfrm>
            <a:off x="5204734" y="1923845"/>
            <a:ext cx="272251" cy="272251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Oval 14">
            <a:hlinkClick r:id="rId3" action="ppaction://hlinksldjump" tooltip="Meti Hullappa Yamanappa (INC) won by MBagalkot"/>
          </p:cNvPr>
          <p:cNvSpPr/>
          <p:nvPr/>
        </p:nvSpPr>
        <p:spPr>
          <a:xfrm>
            <a:off x="5481017" y="1809069"/>
            <a:ext cx="252717" cy="252717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Oval 15">
            <a:hlinkClick r:id="rId3" action="ppaction://hlinksldjump" tooltip="S.N Subbareddy(Chinnakayalapalli) (IND) won by MBagepalli"/>
          </p:cNvPr>
          <p:cNvSpPr/>
          <p:nvPr/>
        </p:nvSpPr>
        <p:spPr>
          <a:xfrm>
            <a:off x="7336650" y="4404046"/>
            <a:ext cx="285085" cy="285084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Oval 16">
            <a:hlinkClick r:id="rId3" action="ppaction://hlinksldjump" tooltip="Vishwanath I Patil (KJP) won by MBailhongal"/>
          </p:cNvPr>
          <p:cNvSpPr/>
          <p:nvPr/>
        </p:nvSpPr>
        <p:spPr>
          <a:xfrm>
            <a:off x="4535677" y="1671142"/>
            <a:ext cx="239033" cy="239033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Oval 17">
            <a:hlinkClick r:id="rId3" action="ppaction://hlinksldjump" tooltip="M. Krishnappa (BJP) won by MBangalore South"/>
          </p:cNvPr>
          <p:cNvSpPr/>
          <p:nvPr/>
        </p:nvSpPr>
        <p:spPr>
          <a:xfrm>
            <a:off x="6156506" y="6155552"/>
            <a:ext cx="381918" cy="381917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Oval 18">
            <a:hlinkClick r:id="rId3" action="ppaction://hlinksldjump" tooltip="S.N.Narayanaswamy.K.M (INC) won by MBangarpet (SC)"/>
          </p:cNvPr>
          <p:cNvSpPr/>
          <p:nvPr/>
        </p:nvSpPr>
        <p:spPr>
          <a:xfrm>
            <a:off x="7241348" y="5869181"/>
            <a:ext cx="252354" cy="252354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Oval 19">
            <a:hlinkClick r:id="rId3" action="ppaction://hlinksldjump" tooltip="B.Ramanatha Rai (INC) won by MBantval"/>
          </p:cNvPr>
          <p:cNvSpPr/>
          <p:nvPr/>
        </p:nvSpPr>
        <p:spPr>
          <a:xfrm>
            <a:off x="3527182" y="4109459"/>
            <a:ext cx="309145" cy="309145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Oval 20">
            <a:hlinkClick r:id="rId3" action="ppaction://hlinksldjump" tooltip="Mallikarjun Sidramappa Khuba (JD(S)) won by MBasavakalyan"/>
          </p:cNvPr>
          <p:cNvSpPr/>
          <p:nvPr/>
        </p:nvSpPr>
        <p:spPr>
          <a:xfrm>
            <a:off x="7282114" y="970164"/>
            <a:ext cx="244403" cy="244403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Oval 21">
            <a:hlinkClick r:id="rId3" action="ppaction://hlinksldjump" tooltip="Shivanand S Patil (INC) won by MBasavana Bagevadi"/>
          </p:cNvPr>
          <p:cNvSpPr/>
          <p:nvPr/>
        </p:nvSpPr>
        <p:spPr>
          <a:xfrm>
            <a:off x="5751668" y="1619804"/>
            <a:ext cx="238185" cy="238185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Oval 22">
            <a:hlinkClick r:id="rId3" action="ppaction://hlinksldjump" tooltip="Ravi Subramanya.L.A. (BJP) won by MBasavanagudi"/>
          </p:cNvPr>
          <p:cNvSpPr/>
          <p:nvPr/>
        </p:nvSpPr>
        <p:spPr>
          <a:xfrm>
            <a:off x="6435890" y="5967453"/>
            <a:ext cx="220224" cy="220224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Oval 23">
            <a:hlinkClick r:id="rId3" action="ppaction://hlinksldjump" tooltip="Sambhaji Lakshman Patil (IND) won by MBelgaum Dakshin"/>
          </p:cNvPr>
          <p:cNvSpPr/>
          <p:nvPr/>
        </p:nvSpPr>
        <p:spPr>
          <a:xfrm>
            <a:off x="3509656" y="1708808"/>
            <a:ext cx="261487" cy="261486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Oval 24">
            <a:hlinkClick r:id="rId3" action="ppaction://hlinksldjump" tooltip="Sanjay B Patil (BJP) won by MBelgaum Rural"/>
          </p:cNvPr>
          <p:cNvSpPr/>
          <p:nvPr/>
        </p:nvSpPr>
        <p:spPr>
          <a:xfrm>
            <a:off x="3634369" y="1411593"/>
            <a:ext cx="304065" cy="304066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Oval 25">
            <a:hlinkClick r:id="rId3" action="ppaction://hlinksldjump" tooltip="Fairoz Nuruddin Saith (INC) won by MBelgaum Uttar"/>
          </p:cNvPr>
          <p:cNvSpPr/>
          <p:nvPr/>
        </p:nvSpPr>
        <p:spPr>
          <a:xfrm>
            <a:off x="3962452" y="1495269"/>
            <a:ext cx="252815" cy="252816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Oval 26">
            <a:hlinkClick r:id="rId3" action="ppaction://hlinksldjump" tooltip="B. Sreeramulu (BSRCP) won by MBellary (ST)"/>
          </p:cNvPr>
          <p:cNvSpPr/>
          <p:nvPr/>
        </p:nvSpPr>
        <p:spPr>
          <a:xfrm>
            <a:off x="6657977" y="3134136"/>
            <a:ext cx="252006" cy="252006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Oval 27">
            <a:hlinkClick r:id="rId3" action="ppaction://hlinksldjump" tooltip="Anil Lad (INC) won by MBellary City"/>
          </p:cNvPr>
          <p:cNvSpPr/>
          <p:nvPr/>
        </p:nvSpPr>
        <p:spPr>
          <a:xfrm>
            <a:off x="6366843" y="3182816"/>
            <a:ext cx="264333" cy="264332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Oval 28">
            <a:hlinkClick r:id="rId3" action="ppaction://hlinksldjump" tooltip="K. Vasantha Bangera (INC) won by MBelthangady"/>
          </p:cNvPr>
          <p:cNvSpPr/>
          <p:nvPr/>
        </p:nvSpPr>
        <p:spPr>
          <a:xfrm>
            <a:off x="3862952" y="4096033"/>
            <a:ext cx="294972" cy="294971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Oval 29">
            <a:hlinkClick r:id="rId3" action="ppaction://hlinksldjump" tooltip="Y.N Rudresha Gowda (INC) won by MBelur"/>
          </p:cNvPr>
          <p:cNvSpPr/>
          <p:nvPr/>
        </p:nvSpPr>
        <p:spPr>
          <a:xfrm>
            <a:off x="4499367" y="4095873"/>
            <a:ext cx="272109" cy="272110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Oval 30">
            <a:hlinkClick r:id="rId3" action="ppaction://hlinksldjump" tooltip="Appaji. M.J (JD(S)) won by MBhadravati"/>
          </p:cNvPr>
          <p:cNvSpPr/>
          <p:nvPr/>
        </p:nvSpPr>
        <p:spPr>
          <a:xfrm>
            <a:off x="4673933" y="3525441"/>
            <a:ext cx="286436" cy="286436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Oval 31">
            <a:hlinkClick r:id="rId3" action="ppaction://hlinksldjump" tooltip="Eshwara S/O Bhimanna Khandre (INC) won by MBhalki"/>
          </p:cNvPr>
          <p:cNvSpPr/>
          <p:nvPr/>
        </p:nvSpPr>
        <p:spPr>
          <a:xfrm>
            <a:off x="7645161" y="907385"/>
            <a:ext cx="294773" cy="294773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Oval 32">
            <a:hlinkClick r:id="rId3" action="ppaction://hlinksldjump" tooltip="Mankala Subba Vaidya (IND) won by MBhatkal"/>
          </p:cNvPr>
          <p:cNvSpPr/>
          <p:nvPr/>
        </p:nvSpPr>
        <p:spPr>
          <a:xfrm>
            <a:off x="3280132" y="2960381"/>
            <a:ext cx="250866" cy="250866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" name="Oval 33">
            <a:hlinkClick r:id="rId3" action="ppaction://hlinksldjump" tooltip="Gurupadappa Nagamarpalli (KJP) won by MBidar"/>
          </p:cNvPr>
          <p:cNvSpPr/>
          <p:nvPr/>
        </p:nvSpPr>
        <p:spPr>
          <a:xfrm>
            <a:off x="8035002" y="1192170"/>
            <a:ext cx="202768" cy="202768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Oval 34">
            <a:hlinkClick r:id="rId3" action="ppaction://hlinksldjump" tooltip="Ashok Kheny (KMP) won by MBidar South"/>
          </p:cNvPr>
          <p:cNvSpPr/>
          <p:nvPr/>
        </p:nvSpPr>
        <p:spPr>
          <a:xfrm>
            <a:off x="7872206" y="1379879"/>
            <a:ext cx="222499" cy="222499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" name="Oval 35">
            <a:hlinkClick r:id="rId3" action="ppaction://hlinksldjump" tooltip="Makbul S Bagawan (INC) won by MBijapur City"/>
          </p:cNvPr>
          <p:cNvSpPr/>
          <p:nvPr/>
        </p:nvSpPr>
        <p:spPr>
          <a:xfrm>
            <a:off x="5608979" y="1426680"/>
            <a:ext cx="188728" cy="188727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Oval 36">
            <a:hlinkClick r:id="rId3" action="ppaction://hlinksldjump" tooltip="J . T. Patil (INC) won by MBilgi"/>
          </p:cNvPr>
          <p:cNvSpPr/>
          <p:nvPr/>
        </p:nvSpPr>
        <p:spPr>
          <a:xfrm>
            <a:off x="5249833" y="1588776"/>
            <a:ext cx="282198" cy="282198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8" name="Oval 37">
            <a:hlinkClick r:id="rId3" action="ppaction://hlinksldjump" tooltip="Sathish Reddy.M (BJP) won by MBommanahalli"/>
          </p:cNvPr>
          <p:cNvSpPr/>
          <p:nvPr/>
        </p:nvSpPr>
        <p:spPr>
          <a:xfrm>
            <a:off x="6686151" y="5949150"/>
            <a:ext cx="277506" cy="277506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Oval 38">
            <a:hlinkClick r:id="rId3" action="ppaction://hlinksldjump" tooltip="Basavaraj Neelappa Shivannanavar (INC) won by MByadgi"/>
          </p:cNvPr>
          <p:cNvSpPr/>
          <p:nvPr/>
        </p:nvSpPr>
        <p:spPr>
          <a:xfrm>
            <a:off x="4773774" y="2714804"/>
            <a:ext cx="275333" cy="275332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0" name="Oval 39">
            <a:hlinkClick r:id="rId3" action="ppaction://hlinksldjump" tooltip="Krishna Byre Gowda (INC) won by MByatarayanapura"/>
          </p:cNvPr>
          <p:cNvSpPr/>
          <p:nvPr/>
        </p:nvSpPr>
        <p:spPr>
          <a:xfrm>
            <a:off x="7545926" y="4624268"/>
            <a:ext cx="324114" cy="324113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1" name="Oval 40">
            <a:hlinkClick r:id="rId3" action="ppaction://hlinksldjump" tooltip="K.Gopala Poojary (INC) won by MByndoor"/>
          </p:cNvPr>
          <p:cNvSpPr/>
          <p:nvPr/>
        </p:nvSpPr>
        <p:spPr>
          <a:xfrm>
            <a:off x="3560893" y="2960392"/>
            <a:ext cx="292336" cy="292336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2" name="Oval 41">
            <a:hlinkClick r:id="rId3" action="ppaction://hlinksldjump" tooltip="S. Raghu (BJP) won by MC.V. Raman Nagar (SC)"/>
          </p:cNvPr>
          <p:cNvSpPr/>
          <p:nvPr/>
        </p:nvSpPr>
        <p:spPr>
          <a:xfrm>
            <a:off x="7120606" y="5672951"/>
            <a:ext cx="204203" cy="204204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" name="Oval 42">
            <a:hlinkClick r:id="rId3" action="ppaction://hlinksldjump" tooltip="T Raghumurthy (INC) won by MChallakere (ST)"/>
          </p:cNvPr>
          <p:cNvSpPr/>
          <p:nvPr/>
        </p:nvSpPr>
        <p:spPr>
          <a:xfrm>
            <a:off x="6027509" y="3692974"/>
            <a:ext cx="270376" cy="270377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4" name="Oval 43">
            <a:hlinkClick r:id="rId3" action="ppaction://hlinksldjump" tooltip="Vasu (INC) won by MChamaraja"/>
          </p:cNvPr>
          <p:cNvSpPr/>
          <p:nvPr/>
        </p:nvSpPr>
        <p:spPr>
          <a:xfrm>
            <a:off x="5008670" y="5355717"/>
            <a:ext cx="241166" cy="241167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5" name="Oval 44">
            <a:hlinkClick r:id="rId3" action="ppaction://hlinksldjump" tooltip="C.Puttarangashetty (INC) won by MChamarajanagar"/>
          </p:cNvPr>
          <p:cNvSpPr/>
          <p:nvPr/>
        </p:nvSpPr>
        <p:spPr>
          <a:xfrm>
            <a:off x="5288828" y="6164974"/>
            <a:ext cx="283060" cy="283060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" name="Oval 45">
            <a:hlinkClick r:id="rId3" action="ppaction://hlinksldjump" tooltip="B.Z.Zameer Ahmed Khan (JD(S)) won by MChamrajpet"/>
          </p:cNvPr>
          <p:cNvSpPr/>
          <p:nvPr/>
        </p:nvSpPr>
        <p:spPr>
          <a:xfrm>
            <a:off x="6375088" y="5738889"/>
            <a:ext cx="203067" cy="203068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7" name="Oval 46">
            <a:hlinkClick r:id="rId3" action="ppaction://hlinksldjump" tooltip="G.T. Deve Gowda (JD(S)) won by MChamundeshwari"/>
          </p:cNvPr>
          <p:cNvSpPr/>
          <p:nvPr/>
        </p:nvSpPr>
        <p:spPr>
          <a:xfrm>
            <a:off x="4638370" y="5324300"/>
            <a:ext cx="343140" cy="343140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Oval 47">
            <a:hlinkClick r:id="rId3" action="ppaction://hlinksldjump" tooltip="Vadnal Rajanna (INC) won by MChannagiri"/>
          </p:cNvPr>
          <p:cNvSpPr/>
          <p:nvPr/>
        </p:nvSpPr>
        <p:spPr>
          <a:xfrm>
            <a:off x="4987934" y="3577276"/>
            <a:ext cx="259680" cy="259680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9" name="Oval 48">
            <a:hlinkClick r:id="rId3" action="ppaction://hlinksldjump" tooltip="C P Yogeshwara (SP) won by MChannapatna"/>
          </p:cNvPr>
          <p:cNvSpPr/>
          <p:nvPr/>
        </p:nvSpPr>
        <p:spPr>
          <a:xfrm>
            <a:off x="5776164" y="5388954"/>
            <a:ext cx="328179" cy="328178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0" name="Oval 49">
            <a:hlinkClick r:id="rId3" action="ppaction://hlinksldjump" tooltip="R.V. Devraj (INC) won by MChickpet"/>
          </p:cNvPr>
          <p:cNvSpPr/>
          <p:nvPr/>
        </p:nvSpPr>
        <p:spPr>
          <a:xfrm>
            <a:off x="6872877" y="5746559"/>
            <a:ext cx="228730" cy="228731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Oval 50">
            <a:hlinkClick r:id="rId3" action="ppaction://hlinksldjump" tooltip="Dr. K Sudhakar (INC) won by MChikkaballapur"/>
          </p:cNvPr>
          <p:cNvSpPr/>
          <p:nvPr/>
        </p:nvSpPr>
        <p:spPr>
          <a:xfrm>
            <a:off x="7240650" y="4715568"/>
            <a:ext cx="288107" cy="288107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2" name="Oval 51">
            <a:hlinkClick r:id="rId3" action="ppaction://hlinksldjump" tooltip="Prakash Babanna Hukkeri (INC) won by MChikkodi-Sadalga"/>
          </p:cNvPr>
          <p:cNvSpPr/>
          <p:nvPr/>
        </p:nvSpPr>
        <p:spPr>
          <a:xfrm>
            <a:off x="4124402" y="949493"/>
            <a:ext cx="285908" cy="285907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Oval 52">
            <a:hlinkClick r:id="rId3" action="ppaction://hlinksldjump" tooltip="C T Ravi (BJP) won by MChikmagalur"/>
          </p:cNvPr>
          <p:cNvSpPr/>
          <p:nvPr/>
        </p:nvSpPr>
        <p:spPr>
          <a:xfrm>
            <a:off x="4289856" y="3878369"/>
            <a:ext cx="272600" cy="272600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4" name="Oval 53">
            <a:hlinkClick r:id="rId3" action="ppaction://hlinksldjump" tooltip="C.B.Sureshbabu (JD(S)) won by MChiknayakanhalli"/>
          </p:cNvPr>
          <p:cNvSpPr/>
          <p:nvPr/>
        </p:nvSpPr>
        <p:spPr>
          <a:xfrm>
            <a:off x="5469946" y="3881705"/>
            <a:ext cx="328244" cy="328245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5" name="Oval 54">
            <a:hlinkClick r:id="rId3" action="ppaction://hlinksldjump" tooltip="Dr Umesh G Jadav (INC) won by MChincholi (SC)"/>
          </p:cNvPr>
          <p:cNvSpPr/>
          <p:nvPr/>
        </p:nvSpPr>
        <p:spPr>
          <a:xfrm>
            <a:off x="7733469" y="1586130"/>
            <a:ext cx="192698" cy="192698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6" name="Oval 55">
            <a:hlinkClick r:id="rId3" action="ppaction://hlinksldjump" tooltip="J.K.Krishnareddy (JD(S)) won by MChintamani"/>
          </p:cNvPr>
          <p:cNvSpPr/>
          <p:nvPr/>
        </p:nvSpPr>
        <p:spPr>
          <a:xfrm>
            <a:off x="7726347" y="4929733"/>
            <a:ext cx="298803" cy="298803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7" name="Oval 56">
            <a:hlinkClick r:id="rId3" action="ppaction://hlinksldjump" tooltip="G.H.Thippareddy (BJP) won by MChitradurga"/>
          </p:cNvPr>
          <p:cNvSpPr/>
          <p:nvPr/>
        </p:nvSpPr>
        <p:spPr>
          <a:xfrm>
            <a:off x="5484161" y="3351319"/>
            <a:ext cx="315644" cy="315644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8" name="Oval 57">
            <a:hlinkClick r:id="rId3" action="ppaction://hlinksldjump" tooltip="Priyank Kharge (INC) won by MChittapur"/>
          </p:cNvPr>
          <p:cNvSpPr/>
          <p:nvPr/>
        </p:nvSpPr>
        <p:spPr>
          <a:xfrm>
            <a:off x="7236480" y="1661049"/>
            <a:ext cx="218427" cy="218427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9" name="Oval 58">
            <a:hlinkClick r:id="rId3" action="ppaction://hlinksldjump" tooltip="S Muniraju (BJP) won by MDasarahalli"/>
          </p:cNvPr>
          <p:cNvSpPr/>
          <p:nvPr/>
        </p:nvSpPr>
        <p:spPr>
          <a:xfrm>
            <a:off x="6162853" y="4509021"/>
            <a:ext cx="291344" cy="291344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0" name="Oval 59">
            <a:hlinkClick r:id="rId3" action="ppaction://hlinksldjump" tooltip="S S Mallikarjuna (INC) won by MDavanagere North"/>
          </p:cNvPr>
          <p:cNvSpPr/>
          <p:nvPr/>
        </p:nvSpPr>
        <p:spPr>
          <a:xfrm>
            <a:off x="5352538" y="3134022"/>
            <a:ext cx="240254" cy="240255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1" name="Oval 60">
            <a:hlinkClick r:id="rId3" action="ppaction://hlinksldjump" tooltip="Shamanur Shivashankarappa (INC) won by MDavanagere South"/>
          </p:cNvPr>
          <p:cNvSpPr/>
          <p:nvPr/>
        </p:nvSpPr>
        <p:spPr>
          <a:xfrm>
            <a:off x="4911244" y="3328596"/>
            <a:ext cx="229549" cy="229548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2" name="Oval 61">
            <a:hlinkClick r:id="rId3" action="ppaction://hlinksldjump" tooltip="A. Venkatesh Naik (INC) won by MDevadurga (ST)"/>
          </p:cNvPr>
          <p:cNvSpPr/>
          <p:nvPr/>
        </p:nvSpPr>
        <p:spPr>
          <a:xfrm>
            <a:off x="6866480" y="2166508"/>
            <a:ext cx="203488" cy="203489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3" name="Oval 62">
            <a:hlinkClick r:id="rId3" action="ppaction://hlinksldjump" tooltip="Pilla Munishamappa (JD(S)) won by MDevanahalli (SC)"/>
          </p:cNvPr>
          <p:cNvSpPr/>
          <p:nvPr/>
        </p:nvSpPr>
        <p:spPr>
          <a:xfrm>
            <a:off x="7128153" y="5346836"/>
            <a:ext cx="302662" cy="302662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4" name="Oval 63">
            <a:hlinkClick r:id="rId3" action="ppaction://hlinksldjump" tooltip="Aminappagouda Sanganagouda Patil (INC) won by MDevar Hippargi"/>
          </p:cNvPr>
          <p:cNvSpPr/>
          <p:nvPr/>
        </p:nvSpPr>
        <p:spPr>
          <a:xfrm>
            <a:off x="5939322" y="1426386"/>
            <a:ext cx="231370" cy="231371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5" name="Oval 64">
            <a:hlinkClick r:id="rId3" action="ppaction://hlinksldjump" tooltip="Vinay Kulkarni (INC) won by MDharwad"/>
          </p:cNvPr>
          <p:cNvSpPr/>
          <p:nvPr/>
        </p:nvSpPr>
        <p:spPr>
          <a:xfrm>
            <a:off x="4359054" y="1887175"/>
            <a:ext cx="255002" cy="255000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6" name="Oval 65">
            <a:hlinkClick r:id="rId3" action="ppaction://hlinksldjump" tooltip="T.Venkataramanaiah (Appakaranahalli T.Venkatesh) (INC) won by MDoddaballapur"/>
          </p:cNvPr>
          <p:cNvSpPr/>
          <p:nvPr/>
        </p:nvSpPr>
        <p:spPr>
          <a:xfrm>
            <a:off x="6700442" y="4342103"/>
            <a:ext cx="286130" cy="286129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7" name="Oval 66">
            <a:hlinkClick r:id="rId3" action="ppaction://hlinksldjump" tooltip="H K Patil (INC) won by MGadag"/>
          </p:cNvPr>
          <p:cNvSpPr/>
          <p:nvPr/>
        </p:nvSpPr>
        <p:spPr>
          <a:xfrm>
            <a:off x="5197566" y="2460386"/>
            <a:ext cx="245796" cy="245795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8" name="Oval 67">
            <a:hlinkClick r:id="rId3" action="ppaction://hlinksldjump" tooltip="Dinesh Gundu Rao (INC) won by MGandhi Nagar"/>
          </p:cNvPr>
          <p:cNvSpPr/>
          <p:nvPr/>
        </p:nvSpPr>
        <p:spPr>
          <a:xfrm>
            <a:off x="6885564" y="5484978"/>
            <a:ext cx="229592" cy="229593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9" name="Oval 68">
            <a:hlinkClick r:id="rId3" action="ppaction://hlinksldjump" tooltip="Iqbal Ansari (JD(S)) won by MGangawati"/>
          </p:cNvPr>
          <p:cNvSpPr/>
          <p:nvPr/>
        </p:nvSpPr>
        <p:spPr>
          <a:xfrm>
            <a:off x="6119635" y="2682133"/>
            <a:ext cx="227073" cy="227073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0" name="Oval 69">
            <a:hlinkClick r:id="rId3" action="ppaction://hlinksldjump" tooltip="N H Shivashankara Reddy (INC) won by MGauribidanur"/>
          </p:cNvPr>
          <p:cNvSpPr/>
          <p:nvPr/>
        </p:nvSpPr>
        <p:spPr>
          <a:xfrm>
            <a:off x="6941652" y="4136287"/>
            <a:ext cx="294120" cy="294119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1" name="Oval 70">
            <a:hlinkClick r:id="rId3" action="ppaction://hlinksldjump" tooltip="Jarkiholi Ramesh Laxmanrao (INC) won by MGokak"/>
          </p:cNvPr>
          <p:cNvSpPr/>
          <p:nvPr/>
        </p:nvSpPr>
        <p:spPr>
          <a:xfrm>
            <a:off x="4231776" y="1570237"/>
            <a:ext cx="284888" cy="284888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2" name="Oval 71">
            <a:hlinkClick r:id="rId3" action="ppaction://hlinksldjump" tooltip="Priyakrishna (INC) won by MGovindaraj Nagar"/>
          </p:cNvPr>
          <p:cNvSpPr/>
          <p:nvPr/>
        </p:nvSpPr>
        <p:spPr>
          <a:xfrm>
            <a:off x="6172784" y="5898204"/>
            <a:ext cx="238853" cy="238853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3" name="Oval 72">
            <a:hlinkClick r:id="rId3" action="ppaction://hlinksldjump" tooltip="S R Shrinivas (Vasu) (JD(S)) won by MGubbi"/>
          </p:cNvPr>
          <p:cNvSpPr/>
          <p:nvPr/>
        </p:nvSpPr>
        <p:spPr>
          <a:xfrm>
            <a:off x="5753643" y="4253144"/>
            <a:ext cx="283926" cy="283926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4" name="Oval 73">
            <a:hlinkClick r:id="rId3" action="ppaction://hlinksldjump" tooltip="Dattatraya C. Patil Revoor (Appu Gouda) (BJP) won by MGulbarga Dakshin"/>
          </p:cNvPr>
          <p:cNvSpPr/>
          <p:nvPr/>
        </p:nvSpPr>
        <p:spPr>
          <a:xfrm>
            <a:off x="6870036" y="1355987"/>
            <a:ext cx="225478" cy="225478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5" name="Oval 74">
            <a:hlinkClick r:id="rId3" action="ppaction://hlinksldjump" tooltip="G.Ramkrishna (INC) won by MGulbarga Rural (SC)"/>
          </p:cNvPr>
          <p:cNvSpPr/>
          <p:nvPr/>
        </p:nvSpPr>
        <p:spPr>
          <a:xfrm>
            <a:off x="7021402" y="1130669"/>
            <a:ext cx="243429" cy="243429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6" name="Oval 75">
            <a:hlinkClick r:id="rId3" action="ppaction://hlinksldjump" tooltip="Qamar Ul Islam (INC) won by MGulbarga Uttar"/>
          </p:cNvPr>
          <p:cNvSpPr/>
          <p:nvPr/>
        </p:nvSpPr>
        <p:spPr>
          <a:xfrm>
            <a:off x="7128806" y="1389799"/>
            <a:ext cx="228033" cy="228034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7" name="Oval 76">
            <a:hlinkClick r:id="rId3" action="ppaction://hlinksldjump" tooltip="H.S. Mahadeva Prasad (INC) won by MGundlupet"/>
          </p:cNvPr>
          <p:cNvSpPr/>
          <p:nvPr/>
        </p:nvSpPr>
        <p:spPr>
          <a:xfrm>
            <a:off x="4900678" y="5946570"/>
            <a:ext cx="328183" cy="328182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8" name="Oval 77">
            <a:hlinkClick r:id="rId3" action="ppaction://hlinksldjump" tooltip="Baburao Chinchanasoor (INC) won by MGurumitkal"/>
          </p:cNvPr>
          <p:cNvSpPr/>
          <p:nvPr/>
        </p:nvSpPr>
        <p:spPr>
          <a:xfrm>
            <a:off x="7531042" y="1999334"/>
            <a:ext cx="227870" cy="227871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9" name="Oval 78">
            <a:hlinkClick r:id="rId3" action="ppaction://hlinksldjump" tooltip="P.T.Parameshwaranaik (INC) won by MHadagalli (SC)"/>
          </p:cNvPr>
          <p:cNvSpPr/>
          <p:nvPr/>
        </p:nvSpPr>
        <p:spPr>
          <a:xfrm>
            <a:off x="5080196" y="2710900"/>
            <a:ext cx="208328" cy="208328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0" name="Oval 79">
            <a:hlinkClick r:id="rId3" action="ppaction://hlinksldjump" tooltip="Bheemanaik Lbp (JD(S)) won by MHagaribommanahalli (SC)"/>
          </p:cNvPr>
          <p:cNvSpPr/>
          <p:nvPr/>
        </p:nvSpPr>
        <p:spPr>
          <a:xfrm>
            <a:off x="5587228" y="2836508"/>
            <a:ext cx="260768" cy="260768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1" name="Oval 80">
            <a:hlinkClick r:id="rId3" action="ppaction://hlinksldjump" tooltip="Deshpande. R. V. (INC) won by MHaliyal"/>
          </p:cNvPr>
          <p:cNvSpPr/>
          <p:nvPr/>
        </p:nvSpPr>
        <p:spPr>
          <a:xfrm>
            <a:off x="3960518" y="2089326"/>
            <a:ext cx="227208" cy="227207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2" name="Oval 81">
            <a:hlinkClick r:id="rId3" action="ppaction://hlinksldjump" tooltip="Manohar H. Tahashildar (INC) won by MHangal"/>
          </p:cNvPr>
          <p:cNvSpPr/>
          <p:nvPr/>
        </p:nvSpPr>
        <p:spPr>
          <a:xfrm>
            <a:off x="4174372" y="2672722"/>
            <a:ext cx="281732" cy="281731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3" name="Oval 82">
            <a:hlinkClick r:id="rId3" action="ppaction://hlinksldjump" tooltip="R.Narendra (INC) won by MHanur"/>
          </p:cNvPr>
          <p:cNvSpPr/>
          <p:nvPr/>
        </p:nvSpPr>
        <p:spPr>
          <a:xfrm>
            <a:off x="5845837" y="6154107"/>
            <a:ext cx="287673" cy="287672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4" name="Oval 83">
            <a:hlinkClick r:id="rId3" action="ppaction://hlinksldjump" tooltip="M P Ravindra (INC) won by MHarapanahalli"/>
          </p:cNvPr>
          <p:cNvSpPr/>
          <p:nvPr/>
        </p:nvSpPr>
        <p:spPr>
          <a:xfrm>
            <a:off x="5275587" y="2827264"/>
            <a:ext cx="281482" cy="281482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5" name="Oval 84">
            <a:hlinkClick r:id="rId3" action="ppaction://hlinksldjump" tooltip="H.S. Shivashankar (JD(S)) won by MHarihar"/>
          </p:cNvPr>
          <p:cNvSpPr/>
          <p:nvPr/>
        </p:nvSpPr>
        <p:spPr>
          <a:xfrm>
            <a:off x="5041622" y="3057154"/>
            <a:ext cx="286530" cy="286529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6" name="Oval 85">
            <a:hlinkClick r:id="rId3" action="ppaction://hlinksldjump" tooltip="H.S.Prakash (JD(S)) won by MHassan"/>
          </p:cNvPr>
          <p:cNvSpPr/>
          <p:nvPr/>
        </p:nvSpPr>
        <p:spPr>
          <a:xfrm>
            <a:off x="4643741" y="4447647"/>
            <a:ext cx="256365" cy="256366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7" name="Oval 86">
            <a:hlinkClick r:id="rId3" action="ppaction://hlinksldjump" tooltip="Rudrappa Manappa Lamani (INC) won by MHaveri (SC)"/>
          </p:cNvPr>
          <p:cNvSpPr/>
          <p:nvPr/>
        </p:nvSpPr>
        <p:spPr>
          <a:xfrm>
            <a:off x="4486680" y="2678225"/>
            <a:ext cx="259559" cy="259559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8" name="Oval 87">
            <a:hlinkClick r:id="rId3" action="ppaction://hlinksldjump" tooltip="R. Jagadeesh Kumar (BJP) won by MHebbal"/>
          </p:cNvPr>
          <p:cNvSpPr/>
          <p:nvPr/>
        </p:nvSpPr>
        <p:spPr>
          <a:xfrm>
            <a:off x="7478173" y="4951963"/>
            <a:ext cx="218391" cy="218391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9" name="Oval 88">
            <a:hlinkClick r:id="rId3" action="ppaction://hlinksldjump" tooltip="Chikkamadu S (JD(S)) won by MHeggadadevanakote (ST)"/>
          </p:cNvPr>
          <p:cNvSpPr/>
          <p:nvPr/>
        </p:nvSpPr>
        <p:spPr>
          <a:xfrm>
            <a:off x="4420581" y="5587729"/>
            <a:ext cx="286600" cy="286601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0" name="Oval 89">
            <a:hlinkClick r:id="rId3" action="ppaction://hlinksldjump" tooltip="U. B. Banakar (KJP) won by MHirekerur"/>
          </p:cNvPr>
          <p:cNvSpPr/>
          <p:nvPr/>
        </p:nvSpPr>
        <p:spPr>
          <a:xfrm>
            <a:off x="4446896" y="2965939"/>
            <a:ext cx="260741" cy="260741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1" name="Oval 90">
            <a:hlinkClick r:id="rId3" action="ppaction://hlinksldjump" tooltip="D.Sudhakar (INC) won by MHiriyur"/>
          </p:cNvPr>
          <p:cNvSpPr/>
          <p:nvPr/>
        </p:nvSpPr>
        <p:spPr>
          <a:xfrm>
            <a:off x="5693058" y="3621210"/>
            <a:ext cx="309909" cy="309909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2" name="Oval 91">
            <a:hlinkClick r:id="rId3" action="ppaction://hlinksldjump" tooltip="H. Anjaneya (INC) won by MHolalkere (SC)"/>
          </p:cNvPr>
          <p:cNvSpPr/>
          <p:nvPr/>
        </p:nvSpPr>
        <p:spPr>
          <a:xfrm>
            <a:off x="5271666" y="3611424"/>
            <a:ext cx="305428" cy="305428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3" name="Oval 92">
            <a:hlinkClick r:id="rId3" action="ppaction://hlinksldjump" tooltip="H.D Revanna (JD(S)) won by MHolenarasipur"/>
          </p:cNvPr>
          <p:cNvSpPr/>
          <p:nvPr/>
        </p:nvSpPr>
        <p:spPr>
          <a:xfrm>
            <a:off x="4698650" y="4719923"/>
            <a:ext cx="324359" cy="324358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4" name="Oval 93">
            <a:hlinkClick r:id="rId3" action="ppaction://hlinksldjump" tooltip="Rajashekhar Basavaraj Patil (INC) won by MHomnabad"/>
          </p:cNvPr>
          <p:cNvSpPr/>
          <p:nvPr/>
        </p:nvSpPr>
        <p:spPr>
          <a:xfrm>
            <a:off x="7471148" y="1167216"/>
            <a:ext cx="263909" cy="263910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5" name="Oval 94">
            <a:hlinkClick r:id="rId3" action="ppaction://hlinksldjump" tooltip="D. G Shantana Gowda (INC) won by MHonnali"/>
          </p:cNvPr>
          <p:cNvSpPr/>
          <p:nvPr/>
        </p:nvSpPr>
        <p:spPr>
          <a:xfrm>
            <a:off x="4507979" y="3246485"/>
            <a:ext cx="294887" cy="294887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6" name="Oval 95">
            <a:hlinkClick r:id="rId3" action="ppaction://hlinksldjump" tooltip="B.G. Govindappa (INC) won by MHosadurga"/>
          </p:cNvPr>
          <p:cNvSpPr/>
          <p:nvPr/>
        </p:nvSpPr>
        <p:spPr>
          <a:xfrm>
            <a:off x="5162388" y="3920468"/>
            <a:ext cx="281720" cy="281720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7" name="Oval 96">
            <a:hlinkClick r:id="rId3" action="ppaction://hlinksldjump" tooltip="M.T.B. Nagaraj (INC) won by MHosakote"/>
          </p:cNvPr>
          <p:cNvSpPr/>
          <p:nvPr/>
        </p:nvSpPr>
        <p:spPr>
          <a:xfrm>
            <a:off x="7432838" y="5213291"/>
            <a:ext cx="324504" cy="324505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8" name="Oval 97">
            <a:hlinkClick r:id="rId3" action="ppaction://hlinksldjump" tooltip="Jagadish Shettar (BJP) won by MHubli-Dharwad-Central"/>
          </p:cNvPr>
          <p:cNvSpPr/>
          <p:nvPr/>
        </p:nvSpPr>
        <p:spPr>
          <a:xfrm>
            <a:off x="4753413" y="2179731"/>
            <a:ext cx="245290" cy="245290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9" name="Oval 98">
            <a:hlinkClick r:id="rId3" action="ppaction://hlinksldjump" tooltip="Abbayya Prasad (INC) won by MHubli-Dharwad-East (SC)"/>
          </p:cNvPr>
          <p:cNvSpPr/>
          <p:nvPr/>
        </p:nvSpPr>
        <p:spPr>
          <a:xfrm>
            <a:off x="4230312" y="2130846"/>
            <a:ext cx="211432" cy="211432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0" name="Oval 99">
            <a:hlinkClick r:id="rId3" action="ppaction://hlinksldjump" tooltip="Aravind Chandrakant Bellad (BJP) won by MHubli-Dharwad-West"/>
          </p:cNvPr>
          <p:cNvSpPr/>
          <p:nvPr/>
        </p:nvSpPr>
        <p:spPr>
          <a:xfrm>
            <a:off x="4473635" y="2152232"/>
            <a:ext cx="248319" cy="248319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1" name="Oval 100">
            <a:hlinkClick r:id="rId3" action="ppaction://hlinksldjump" tooltip="Umesh Vishwanath Katti (BJP) won by MHukkeri"/>
          </p:cNvPr>
          <p:cNvSpPr/>
          <p:nvPr/>
        </p:nvSpPr>
        <p:spPr>
          <a:xfrm>
            <a:off x="4155807" y="1262549"/>
            <a:ext cx="288390" cy="288391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2" name="Oval 101">
            <a:hlinkClick r:id="rId3" action="ppaction://hlinksldjump" tooltip="Kashappanavar Vijayanand Shivashankrappa (INC) won by MHungund"/>
          </p:cNvPr>
          <p:cNvSpPr/>
          <p:nvPr/>
        </p:nvSpPr>
        <p:spPr>
          <a:xfrm>
            <a:off x="5687904" y="2023325"/>
            <a:ext cx="256866" cy="256866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3" name="Oval 102">
            <a:hlinkClick r:id="rId3" action="ppaction://hlinksldjump" tooltip="H.P.Manjunath (INC) won by MHunsur"/>
          </p:cNvPr>
          <p:cNvSpPr/>
          <p:nvPr/>
        </p:nvSpPr>
        <p:spPr>
          <a:xfrm>
            <a:off x="4252298" y="5262620"/>
            <a:ext cx="332138" cy="332137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4" name="Oval 103">
            <a:hlinkClick r:id="rId3" action="ppaction://hlinksldjump" tooltip="Yashavantarayagouda Vittalagouda Patil (INC) won by MIndi"/>
          </p:cNvPr>
          <p:cNvSpPr/>
          <p:nvPr/>
        </p:nvSpPr>
        <p:spPr>
          <a:xfrm>
            <a:off x="5990080" y="1071229"/>
            <a:ext cx="240910" cy="240910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5" name="Oval 104">
            <a:hlinkClick r:id="rId3" action="ppaction://hlinksldjump" tooltip="H.P.Rajesh (INC) won by MJagalur (ST)"/>
          </p:cNvPr>
          <p:cNvSpPr/>
          <p:nvPr/>
        </p:nvSpPr>
        <p:spPr>
          <a:xfrm>
            <a:off x="5828819" y="3368899"/>
            <a:ext cx="240226" cy="240227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6" name="Oval 105">
            <a:hlinkClick r:id="rId3" action="ppaction://hlinksldjump" tooltip="Siddu B. Nyamagouda (INC) won by MJamkhandi"/>
          </p:cNvPr>
          <p:cNvSpPr/>
          <p:nvPr/>
        </p:nvSpPr>
        <p:spPr>
          <a:xfrm>
            <a:off x="5071181" y="1216919"/>
            <a:ext cx="249734" cy="249734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7" name="Oval 106">
            <a:hlinkClick r:id="rId3" action="ppaction://hlinksldjump" tooltip="B.N. Vijayakumar (BJP) won by MJayanagar"/>
          </p:cNvPr>
          <p:cNvSpPr/>
          <p:nvPr/>
        </p:nvSpPr>
        <p:spPr>
          <a:xfrm>
            <a:off x="6416630" y="5501076"/>
            <a:ext cx="203735" cy="203735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8" name="Oval 107">
            <a:hlinkClick r:id="rId3" action="ppaction://hlinksldjump" tooltip="Ajay Dharam Singh (INC) won by MJewargi"/>
          </p:cNvPr>
          <p:cNvSpPr/>
          <p:nvPr/>
        </p:nvSpPr>
        <p:spPr>
          <a:xfrm>
            <a:off x="6799667" y="1610266"/>
            <a:ext cx="264054" cy="264054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9" name="Oval 108">
            <a:hlinkClick r:id="rId3" action="ppaction://hlinksldjump" tooltip="B.A.Basavaraja (INC) won by MK.R. Pura"/>
          </p:cNvPr>
          <p:cNvSpPr/>
          <p:nvPr/>
        </p:nvSpPr>
        <p:spPr>
          <a:xfrm>
            <a:off x="6918134" y="4801844"/>
            <a:ext cx="311261" cy="311261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0" name="Oval 109">
            <a:hlinkClick r:id="rId3" action="ppaction://hlinksldjump" tooltip="Y.S.V.Datta (JD(S)) won by MKadur "/>
          </p:cNvPr>
          <p:cNvSpPr/>
          <p:nvPr/>
        </p:nvSpPr>
        <p:spPr>
          <a:xfrm>
            <a:off x="4864717" y="3848029"/>
            <a:ext cx="278902" cy="278902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1" name="Oval 110">
            <a:hlinkClick r:id="rId3" action="ppaction://hlinksldjump" tooltip="Bharamgoud Alagoud Kage (BJP) won by MKagwad"/>
          </p:cNvPr>
          <p:cNvSpPr/>
          <p:nvPr/>
        </p:nvSpPr>
        <p:spPr>
          <a:xfrm>
            <a:off x="4437020" y="834514"/>
            <a:ext cx="246767" cy="246766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2" name="Oval 111">
            <a:hlinkClick r:id="rId3" action="ppaction://hlinksldjump" tooltip="Santhosh S Lad (INC) won by MKalghatgi"/>
          </p:cNvPr>
          <p:cNvSpPr/>
          <p:nvPr/>
        </p:nvSpPr>
        <p:spPr>
          <a:xfrm>
            <a:off x="4050839" y="2328421"/>
            <a:ext cx="261525" cy="261525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3" name="Oval 112">
            <a:hlinkClick r:id="rId3" action="ppaction://hlinksldjump" tooltip="T.H. Suresh Babu (BSRCP) won by MKampli (ST)"/>
          </p:cNvPr>
          <p:cNvSpPr/>
          <p:nvPr/>
        </p:nvSpPr>
        <p:spPr>
          <a:xfrm>
            <a:off x="6209305" y="2917781"/>
            <a:ext cx="275404" cy="275404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4" name="Oval 113">
            <a:hlinkClick r:id="rId3" action="ppaction://hlinksldjump" tooltip="Shivaraj Sangappa Tangadagi (INC) won by MKanakagiri (SC)"/>
          </p:cNvPr>
          <p:cNvSpPr/>
          <p:nvPr/>
        </p:nvSpPr>
        <p:spPr>
          <a:xfrm>
            <a:off x="5997003" y="2457770"/>
            <a:ext cx="220942" cy="220942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5" name="Oval 114">
            <a:hlinkClick r:id="rId3" action="ppaction://hlinksldjump" tooltip="D.K. Shivakumar (INC) won by MKanakapura"/>
          </p:cNvPr>
          <p:cNvSpPr/>
          <p:nvPr/>
        </p:nvSpPr>
        <p:spPr>
          <a:xfrm>
            <a:off x="5826671" y="5806569"/>
            <a:ext cx="322035" cy="322036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6" name="Oval 115">
            <a:hlinkClick r:id="rId3" action="ppaction://hlinksldjump" tooltip="Vinay Kumar Sorake (INC) won by MKapu"/>
          </p:cNvPr>
          <p:cNvSpPr/>
          <p:nvPr/>
        </p:nvSpPr>
        <p:spPr>
          <a:xfrm>
            <a:off x="3164596" y="3704158"/>
            <a:ext cx="225521" cy="225520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7" name="Oval 116">
            <a:hlinkClick r:id="rId3" action="ppaction://hlinksldjump" tooltip="V.Sunill Kumar (BJP) won by MKarkal"/>
          </p:cNvPr>
          <p:cNvSpPr/>
          <p:nvPr/>
        </p:nvSpPr>
        <p:spPr>
          <a:xfrm>
            <a:off x="3668064" y="3583727"/>
            <a:ext cx="254938" cy="254937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8" name="Oval 117">
            <a:hlinkClick r:id="rId3" action="ppaction://hlinksldjump" tooltip="Santeesh Sail Krishna (IND) won by MKarwar"/>
          </p:cNvPr>
          <p:cNvSpPr/>
          <p:nvPr/>
        </p:nvSpPr>
        <p:spPr>
          <a:xfrm>
            <a:off x="3227676" y="2171017"/>
            <a:ext cx="265631" cy="265631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9" name="Oval 118">
            <a:hlinkClick r:id="rId3" action="ppaction://hlinksldjump" tooltip="Arvind Chandrakant Patil (IND) won by MKhanapur"/>
          </p:cNvPr>
          <p:cNvSpPr/>
          <p:nvPr/>
        </p:nvSpPr>
        <p:spPr>
          <a:xfrm>
            <a:off x="3800911" y="1733490"/>
            <a:ext cx="261633" cy="261633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0" name="Oval 119">
            <a:hlinkClick r:id="rId3" action="ppaction://hlinksldjump" tooltip="Inamadar Danappagouda Basanagouda (INC) won by MKittur"/>
          </p:cNvPr>
          <p:cNvSpPr/>
          <p:nvPr/>
        </p:nvSpPr>
        <p:spPr>
          <a:xfrm>
            <a:off x="4077410" y="1833748"/>
            <a:ext cx="255403" cy="255404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1" name="Oval 120">
            <a:hlinkClick r:id="rId3" action="ppaction://hlinksldjump" tooltip="R. Vathur Prakash (IND) won by MKolar"/>
          </p:cNvPr>
          <p:cNvSpPr/>
          <p:nvPr/>
        </p:nvSpPr>
        <p:spPr>
          <a:xfrm>
            <a:off x="7643361" y="5501958"/>
            <a:ext cx="289580" cy="289579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2" name="Oval 121">
            <a:hlinkClick r:id="rId3" action="ppaction://hlinksldjump" tooltip="Ramakka .Y (BJP) won by FKolar Gold Field (SC)"/>
          </p:cNvPr>
          <p:cNvSpPr/>
          <p:nvPr/>
        </p:nvSpPr>
        <p:spPr>
          <a:xfrm>
            <a:off x="7526232" y="5851221"/>
            <a:ext cx="238256" cy="238256"/>
          </a:xfrm>
          <a:prstGeom prst="ellipse">
            <a:avLst/>
          </a:prstGeom>
          <a:solidFill>
            <a:srgbClr val="FB6A4A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3" name="Oval 122">
            <a:hlinkClick r:id="rId3" action="ppaction://hlinksldjump" tooltip="S. Jayanna (INC) won by MKollegal (SC)"/>
          </p:cNvPr>
          <p:cNvSpPr/>
          <p:nvPr/>
        </p:nvSpPr>
        <p:spPr>
          <a:xfrm>
            <a:off x="5557193" y="5997405"/>
            <a:ext cx="297568" cy="297569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4" name="Oval 123">
            <a:hlinkClick r:id="rId3" action="ppaction://hlinksldjump" tooltip="K.Raghavendra Basavaraj Hitnal (INC) won by MKoppal"/>
          </p:cNvPr>
          <p:cNvSpPr/>
          <p:nvPr/>
        </p:nvSpPr>
        <p:spPr>
          <a:xfrm>
            <a:off x="5728340" y="2571671"/>
            <a:ext cx="272590" cy="272589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5" name="Oval 124">
            <a:hlinkClick r:id="rId3" action="ppaction://hlinksldjump" tooltip="Sudhakara Lal .P.R (JD(S)) won by MKoratagere (SC)"/>
          </p:cNvPr>
          <p:cNvSpPr/>
          <p:nvPr/>
        </p:nvSpPr>
        <p:spPr>
          <a:xfrm>
            <a:off x="6476596" y="4564070"/>
            <a:ext cx="291413" cy="291413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6" name="Oval 125">
            <a:hlinkClick r:id="rId3" action="ppaction://hlinksldjump" tooltip="M.K.Somashekar (INC) won by MKrishnaraja"/>
          </p:cNvPr>
          <p:cNvSpPr/>
          <p:nvPr/>
        </p:nvSpPr>
        <p:spPr>
          <a:xfrm>
            <a:off x="3273473" y="3243309"/>
            <a:ext cx="265272" cy="265273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7" name="Oval 126">
            <a:hlinkClick r:id="rId3" action="ppaction://hlinksldjump" tooltip="Sa.Ra.Mahesh (JD(S)) won by MKrishnarajanagara"/>
          </p:cNvPr>
          <p:cNvSpPr/>
          <p:nvPr/>
        </p:nvSpPr>
        <p:spPr>
          <a:xfrm>
            <a:off x="4492082" y="5002476"/>
            <a:ext cx="329309" cy="329310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8" name="Oval 127">
            <a:hlinkClick r:id="rId3" action="ppaction://hlinksldjump" tooltip="Narayanagowda (JD(S)) won by MKrishnarajpet"/>
          </p:cNvPr>
          <p:cNvSpPr/>
          <p:nvPr/>
        </p:nvSpPr>
        <p:spPr>
          <a:xfrm>
            <a:off x="4843223" y="5045177"/>
            <a:ext cx="310789" cy="310789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9" name="Oval 128">
            <a:hlinkClick r:id="rId3" action="ppaction://hlinksldjump" tooltip="P.Rajeev (BSRCP) won by MKudachi (SC)"/>
          </p:cNvPr>
          <p:cNvSpPr/>
          <p:nvPr/>
        </p:nvSpPr>
        <p:spPr>
          <a:xfrm>
            <a:off x="4651918" y="1028109"/>
            <a:ext cx="212637" cy="212636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0" name="Oval 129">
            <a:hlinkClick r:id="rId3" action="ppaction://hlinksldjump" tooltip="B. Nagendra (IND) won by MKudligi (ST)"/>
          </p:cNvPr>
          <p:cNvSpPr/>
          <p:nvPr/>
        </p:nvSpPr>
        <p:spPr>
          <a:xfrm>
            <a:off x="5696607" y="3108152"/>
            <a:ext cx="256496" cy="256496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1" name="Oval 130">
            <a:hlinkClick r:id="rId3" action="ppaction://hlinksldjump" tooltip="Sharda Mohan Shetty (INC) won by MKumta"/>
          </p:cNvPr>
          <p:cNvSpPr/>
          <p:nvPr/>
        </p:nvSpPr>
        <p:spPr>
          <a:xfrm>
            <a:off x="3415469" y="2598638"/>
            <a:ext cx="244750" cy="244750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2" name="Oval 131">
            <a:hlinkClick r:id="rId3" action="ppaction://hlinksldjump" tooltip="Halady Srinivasa Shetty (IND) won by MKundapura"/>
          </p:cNvPr>
          <p:cNvSpPr/>
          <p:nvPr/>
        </p:nvSpPr>
        <p:spPr>
          <a:xfrm>
            <a:off x="3565252" y="3281313"/>
            <a:ext cx="285101" cy="285101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3" name="Oval 132">
            <a:hlinkClick r:id="rId3" action="ppaction://hlinksldjump" tooltip="Channabasappa Satyappa Shivalli (INC) won by MKundgol"/>
          </p:cNvPr>
          <p:cNvSpPr/>
          <p:nvPr/>
        </p:nvSpPr>
        <p:spPr>
          <a:xfrm>
            <a:off x="4642193" y="2436024"/>
            <a:ext cx="253650" cy="253650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4" name="Oval 133">
            <a:hlinkClick r:id="rId3" action="ppaction://hlinksldjump" tooltip="D. Nagarajaiah (JD(S)) won by MKunigal"/>
          </p:cNvPr>
          <p:cNvSpPr/>
          <p:nvPr/>
        </p:nvSpPr>
        <p:spPr>
          <a:xfrm>
            <a:off x="5716463" y="4785324"/>
            <a:ext cx="275812" cy="275812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5" name="Oval 134">
            <a:hlinkClick r:id="rId3" action="ppaction://hlinksldjump" tooltip="Doddanagouda Hanamagouda Patil (BJP) won by MKushtagi"/>
          </p:cNvPr>
          <p:cNvSpPr/>
          <p:nvPr/>
        </p:nvSpPr>
        <p:spPr>
          <a:xfrm>
            <a:off x="5769563" y="2304555"/>
            <a:ext cx="235611" cy="235611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6" name="Oval 135">
            <a:hlinkClick r:id="rId3" action="ppaction://hlinksldjump" tooltip="Manappa D.Vajjal (JD(S)) won by MLingsugur (SC)"/>
          </p:cNvPr>
          <p:cNvSpPr/>
          <p:nvPr/>
        </p:nvSpPr>
        <p:spPr>
          <a:xfrm>
            <a:off x="6269773" y="2150601"/>
            <a:ext cx="218861" cy="218862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7" name="Oval 136">
            <a:hlinkClick r:id="rId3" action="ppaction://hlinksldjump" tooltip="D.C.Thammanna (JD(S)) won by MMaddur"/>
          </p:cNvPr>
          <p:cNvSpPr/>
          <p:nvPr/>
        </p:nvSpPr>
        <p:spPr>
          <a:xfrm>
            <a:off x="5384881" y="4819799"/>
            <a:ext cx="309919" cy="309920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8" name="Oval 137">
            <a:hlinkClick r:id="rId3" action="ppaction://hlinksldjump" tooltip="Kyatasandra N.Rajanna (INC) won by MMadhugiri"/>
          </p:cNvPr>
          <p:cNvSpPr/>
          <p:nvPr/>
        </p:nvSpPr>
        <p:spPr>
          <a:xfrm>
            <a:off x="6406511" y="4262549"/>
            <a:ext cx="282808" cy="282808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9" name="Oval 138">
            <a:hlinkClick r:id="rId3" action="ppaction://hlinksldjump" tooltip="Appachu (Ranjan) M.P (BJP) won by MMadikeri"/>
          </p:cNvPr>
          <p:cNvSpPr/>
          <p:nvPr/>
        </p:nvSpPr>
        <p:spPr>
          <a:xfrm>
            <a:off x="4017321" y="4379916"/>
            <a:ext cx="291881" cy="291881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0" name="Oval 139">
            <a:hlinkClick r:id="rId3" action="ppaction://hlinksldjump" tooltip="H.C.Balakrishna (JD(S)) won by MMagadi"/>
          </p:cNvPr>
          <p:cNvSpPr/>
          <p:nvPr/>
        </p:nvSpPr>
        <p:spPr>
          <a:xfrm>
            <a:off x="5844814" y="5043225"/>
            <a:ext cx="329291" cy="329291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1" name="Oval 140">
            <a:hlinkClick r:id="rId3" action="ppaction://hlinksldjump" tooltip="Arvind Limbavali (BJP) won by MMahadevapura (SC)"/>
          </p:cNvPr>
          <p:cNvSpPr/>
          <p:nvPr/>
        </p:nvSpPr>
        <p:spPr>
          <a:xfrm>
            <a:off x="6838793" y="5125903"/>
            <a:ext cx="334702" cy="334702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2" name="Oval 141">
            <a:hlinkClick r:id="rId3" action="ppaction://hlinksldjump" tooltip="Gopalaiah .K. (JD(S)) won by MMahalakshmi Layout"/>
          </p:cNvPr>
          <p:cNvSpPr/>
          <p:nvPr/>
        </p:nvSpPr>
        <p:spPr>
          <a:xfrm>
            <a:off x="6598744" y="5638456"/>
            <a:ext cx="259200" cy="259201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3" name="Oval 142">
            <a:hlinkClick r:id="rId3" action="ppaction://hlinksldjump" tooltip="P.M.Narendra Swamy (INC) won by MMalavalli (SC)"/>
          </p:cNvPr>
          <p:cNvSpPr/>
          <p:nvPr/>
        </p:nvSpPr>
        <p:spPr>
          <a:xfrm>
            <a:off x="5521693" y="5632355"/>
            <a:ext cx="329712" cy="329712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4" name="Oval 143">
            <a:hlinkClick r:id="rId3" action="ppaction://hlinksldjump" tooltip="Dr. Ashwath Narayan C. N. (BJP) won by MMalleshwaram"/>
          </p:cNvPr>
          <p:cNvSpPr/>
          <p:nvPr/>
        </p:nvSpPr>
        <p:spPr>
          <a:xfrm>
            <a:off x="6397192" y="5231085"/>
            <a:ext cx="235916" cy="235915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5" name="Oval 144">
            <a:hlinkClick r:id="rId3" action="ppaction://hlinksldjump" tooltip="K.S. Manjunathgowda (JD(S)) won by MMalur"/>
          </p:cNvPr>
          <p:cNvSpPr/>
          <p:nvPr/>
        </p:nvSpPr>
        <p:spPr>
          <a:xfrm>
            <a:off x="7354297" y="5593042"/>
            <a:ext cx="271838" cy="271838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6" name="Oval 145">
            <a:hlinkClick r:id="rId3" action="ppaction://hlinksldjump" tooltip="M.H. Ambareesh (INC) won by MMandya"/>
          </p:cNvPr>
          <p:cNvSpPr/>
          <p:nvPr/>
        </p:nvSpPr>
        <p:spPr>
          <a:xfrm>
            <a:off x="5295853" y="5413719"/>
            <a:ext cx="296885" cy="296885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7" name="Oval 146">
            <a:hlinkClick r:id="rId3" action="ppaction://hlinksldjump" tooltip="U T Khader (INC) won by MMangalore"/>
          </p:cNvPr>
          <p:cNvSpPr/>
          <p:nvPr/>
        </p:nvSpPr>
        <p:spPr>
          <a:xfrm>
            <a:off x="3131358" y="3963192"/>
            <a:ext cx="239349" cy="239349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8" name="Oval 147">
            <a:hlinkClick r:id="rId3" action="ppaction://hlinksldjump" tooltip="B.A.Mohiuddin Bava (INC) won by MMangalore City North"/>
          </p:cNvPr>
          <p:cNvSpPr/>
          <p:nvPr/>
        </p:nvSpPr>
        <p:spPr>
          <a:xfrm>
            <a:off x="3379116" y="3818768"/>
            <a:ext cx="301613" cy="301613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9" name="Oval 148">
            <a:hlinkClick r:id="rId3" action="ppaction://hlinksldjump" tooltip="J.R.Lobo (INC) won by MMangalore City South"/>
          </p:cNvPr>
          <p:cNvSpPr/>
          <p:nvPr/>
        </p:nvSpPr>
        <p:spPr>
          <a:xfrm>
            <a:off x="3236925" y="4207789"/>
            <a:ext cx="272084" cy="272084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0" name="Oval 149">
            <a:hlinkClick r:id="rId3" action="ppaction://hlinksldjump" tooltip="G.Hampayya Sahukar Ballatagi (INC) won by MManvi (ST)"/>
          </p:cNvPr>
          <p:cNvSpPr/>
          <p:nvPr/>
        </p:nvSpPr>
        <p:spPr>
          <a:xfrm>
            <a:off x="6844641" y="2546622"/>
            <a:ext cx="244078" cy="244078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1" name="Oval 150">
            <a:hlinkClick r:id="rId3" action="ppaction://hlinksldjump" tooltip="Pratapgowda Patil (INC) won by MMaski (ST)"/>
          </p:cNvPr>
          <p:cNvSpPr/>
          <p:nvPr/>
        </p:nvSpPr>
        <p:spPr>
          <a:xfrm>
            <a:off x="6409355" y="2371897"/>
            <a:ext cx="193188" cy="193188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2" name="Oval 151">
            <a:hlinkClick r:id="rId3" action="ppaction://hlinksldjump" tooltip="K.Shivamurthy (INC) won by MMayakonda (SC)"/>
          </p:cNvPr>
          <p:cNvSpPr/>
          <p:nvPr/>
        </p:nvSpPr>
        <p:spPr>
          <a:xfrm>
            <a:off x="5172309" y="3351478"/>
            <a:ext cx="256272" cy="256272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3" name="Oval 152">
            <a:hlinkClick r:id="rId3" action="ppaction://hlinksldjump" tooltip="K.S.Puttannaiah (SKP) won by MMelukote"/>
          </p:cNvPr>
          <p:cNvSpPr/>
          <p:nvPr/>
        </p:nvSpPr>
        <p:spPr>
          <a:xfrm>
            <a:off x="5043536" y="4771601"/>
            <a:ext cx="318636" cy="318636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4" name="Oval 153">
            <a:hlinkClick r:id="rId3" action="ppaction://hlinksldjump" tooltip="S. Thippeswamy (BSRCP) won by MMolakalmuru (ST)"/>
          </p:cNvPr>
          <p:cNvSpPr/>
          <p:nvPr/>
        </p:nvSpPr>
        <p:spPr>
          <a:xfrm>
            <a:off x="6096960" y="3362098"/>
            <a:ext cx="316599" cy="316600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5" name="Oval 154">
            <a:hlinkClick r:id="rId3" action="ppaction://hlinksldjump" tooltip="K Abhayachandra (INC) won by MMoodabidri"/>
          </p:cNvPr>
          <p:cNvSpPr/>
          <p:nvPr/>
        </p:nvSpPr>
        <p:spPr>
          <a:xfrm>
            <a:off x="3709292" y="3867704"/>
            <a:ext cx="253753" cy="253753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6" name="Oval 155">
            <a:hlinkClick r:id="rId3" action="ppaction://hlinksldjump" tooltip="Appaji Urf Channabasavaraj Shankarao Nadagoud (INC) won by MMuddebihal"/>
          </p:cNvPr>
          <p:cNvSpPr/>
          <p:nvPr/>
        </p:nvSpPr>
        <p:spPr>
          <a:xfrm>
            <a:off x="5905557" y="1855103"/>
            <a:ext cx="220295" cy="220295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7" name="Oval 156">
            <a:hlinkClick r:id="rId3" action="ppaction://hlinksldjump" tooltip="Govind.M.Karjol (BJP) won by MMudhol (SC)"/>
          </p:cNvPr>
          <p:cNvSpPr/>
          <p:nvPr/>
        </p:nvSpPr>
        <p:spPr>
          <a:xfrm>
            <a:off x="4997526" y="1489390"/>
            <a:ext cx="245283" cy="245284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8" name="Oval 157">
            <a:hlinkClick r:id="rId3" action="ppaction://hlinksldjump" tooltip="B.B. Ningaiah (JD(S)) won by MMudigere (SC)"/>
          </p:cNvPr>
          <p:cNvSpPr/>
          <p:nvPr/>
        </p:nvSpPr>
        <p:spPr>
          <a:xfrm>
            <a:off x="4188886" y="4155302"/>
            <a:ext cx="228173" cy="228172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9" name="Oval 158">
            <a:hlinkClick r:id="rId3" action="ppaction://hlinksldjump" tooltip="G.Manjunatha (IND) won by MMulbagal (SC)"/>
          </p:cNvPr>
          <p:cNvSpPr/>
          <p:nvPr/>
        </p:nvSpPr>
        <p:spPr>
          <a:xfrm>
            <a:off x="7792755" y="5789015"/>
            <a:ext cx="260770" cy="260771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0" name="Oval 159">
            <a:hlinkClick r:id="rId3" action="ppaction://hlinksldjump" tooltip="N.Chaluvarayaswamy (Swamy Gowda) (JD(S)) won by MNagamangala"/>
          </p:cNvPr>
          <p:cNvSpPr/>
          <p:nvPr/>
        </p:nvSpPr>
        <p:spPr>
          <a:xfrm>
            <a:off x="5247219" y="4500354"/>
            <a:ext cx="320486" cy="320485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1" name="Oval 160">
            <a:hlinkClick r:id="rId3" action="ppaction://hlinksldjump" tooltip="Raju Alagur (INC) won by MNagthan (SC)"/>
          </p:cNvPr>
          <p:cNvSpPr/>
          <p:nvPr/>
        </p:nvSpPr>
        <p:spPr>
          <a:xfrm>
            <a:off x="5750964" y="1211082"/>
            <a:ext cx="244156" cy="244157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2" name="Oval 161">
            <a:hlinkClick r:id="rId3" action="ppaction://hlinksldjump" tooltip="V.Srinivasa Prasad (INC) won by MNanjangud (SC)"/>
          </p:cNvPr>
          <p:cNvSpPr/>
          <p:nvPr/>
        </p:nvSpPr>
        <p:spPr>
          <a:xfrm>
            <a:off x="4719470" y="5689505"/>
            <a:ext cx="281866" cy="281866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3" name="Oval 162">
            <a:hlinkClick r:id="rId3" action="ppaction://hlinksldjump" tooltip="Tanveer Sait (INC) won by MNarasimharaja"/>
          </p:cNvPr>
          <p:cNvSpPr/>
          <p:nvPr/>
        </p:nvSpPr>
        <p:spPr>
          <a:xfrm>
            <a:off x="6197281" y="5037892"/>
            <a:ext cx="233126" cy="233127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4" name="Oval 163">
            <a:hlinkClick r:id="rId3" action="ppaction://hlinksldjump" tooltip="B R Yavagal (INC) won by MNargund"/>
          </p:cNvPr>
          <p:cNvSpPr/>
          <p:nvPr/>
        </p:nvSpPr>
        <p:spPr>
          <a:xfrm>
            <a:off x="4926433" y="1943463"/>
            <a:ext cx="246733" cy="246732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5" name="Oval 164">
            <a:hlinkClick r:id="rId3" action="ppaction://hlinksldjump" tooltip="N.H.Konaraddi (JD(S)) won by MNavalgund"/>
          </p:cNvPr>
          <p:cNvSpPr/>
          <p:nvPr/>
        </p:nvSpPr>
        <p:spPr>
          <a:xfrm>
            <a:off x="5028018" y="2196543"/>
            <a:ext cx="276137" cy="276138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6" name="Oval 165">
            <a:hlinkClick r:id="rId3" action="ppaction://hlinksldjump" tooltip="Dr K Srinivasamurthy (JD(S)) won by MNelamangala (SC)"/>
          </p:cNvPr>
          <p:cNvSpPr/>
          <p:nvPr/>
        </p:nvSpPr>
        <p:spPr>
          <a:xfrm>
            <a:off x="6017999" y="4785642"/>
            <a:ext cx="262822" cy="262822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7" name="Oval 166">
            <a:hlinkClick r:id="rId3" action="ppaction://hlinksldjump" tooltip="Jolle Shashikala Annasaheb (BJP) won by FNippani"/>
          </p:cNvPr>
          <p:cNvSpPr/>
          <p:nvPr/>
        </p:nvSpPr>
        <p:spPr>
          <a:xfrm>
            <a:off x="3803441" y="906401"/>
            <a:ext cx="294784" cy="294784"/>
          </a:xfrm>
          <a:prstGeom prst="ellipse">
            <a:avLst/>
          </a:prstGeom>
          <a:solidFill>
            <a:srgbClr val="FB6A4A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8" name="Oval 167">
            <a:hlinkClick r:id="rId3" action="ppaction://hlinksldjump" tooltip="R Ashoka (BJP) won by MPadmanaba Nagar"/>
          </p:cNvPr>
          <p:cNvSpPr/>
          <p:nvPr/>
        </p:nvSpPr>
        <p:spPr>
          <a:xfrm>
            <a:off x="6109331" y="5294067"/>
            <a:ext cx="271291" cy="271291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9" name="Oval 168">
            <a:hlinkClick r:id="rId3" action="ppaction://hlinksldjump" tooltip="K.M.Thimmarayappa (JD(S)) won by MPavagada (SC)"/>
          </p:cNvPr>
          <p:cNvSpPr/>
          <p:nvPr/>
        </p:nvSpPr>
        <p:spPr>
          <a:xfrm>
            <a:off x="6553226" y="3979656"/>
            <a:ext cx="293408" cy="293408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0" name="Oval 169">
            <a:hlinkClick r:id="rId3" action="ppaction://hlinksldjump" tooltip="No elections (None) won by MPiriyapatna"/>
          </p:cNvPr>
          <p:cNvSpPr/>
          <p:nvPr/>
        </p:nvSpPr>
        <p:spPr>
          <a:xfrm>
            <a:off x="4203383" y="4976721"/>
            <a:ext cx="268255" cy="268255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1" name="Oval 170">
            <a:hlinkClick r:id="rId3" action="ppaction://hlinksldjump" tooltip="Akhanda Srinivas Murthy.R (JD(S)) won by MPulakeshinagar (SC)"/>
          </p:cNvPr>
          <p:cNvSpPr/>
          <p:nvPr/>
        </p:nvSpPr>
        <p:spPr>
          <a:xfrm>
            <a:off x="6795934" y="4663812"/>
            <a:ext cx="179483" cy="179483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2" name="Oval 171">
            <a:hlinkClick r:id="rId3" action="ppaction://hlinksldjump" tooltip="Shakuntala T Shetty (INC) won by FPuttur"/>
          </p:cNvPr>
          <p:cNvSpPr/>
          <p:nvPr/>
        </p:nvSpPr>
        <p:spPr>
          <a:xfrm>
            <a:off x="3706885" y="4399993"/>
            <a:ext cx="282099" cy="282100"/>
          </a:xfrm>
          <a:prstGeom prst="ellipse">
            <a:avLst/>
          </a:prstGeom>
          <a:solidFill>
            <a:srgbClr val="FB6A4A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3" name="Oval 172">
            <a:hlinkClick r:id="rId3" action="ppaction://hlinksldjump" tooltip="Aihole Duryodhan Mahalingappa (BJP) won by MRaibag (SC)"/>
          </p:cNvPr>
          <p:cNvSpPr/>
          <p:nvPr/>
        </p:nvSpPr>
        <p:spPr>
          <a:xfrm>
            <a:off x="4410502" y="1113092"/>
            <a:ext cx="221221" cy="221221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4" name="Oval 173">
            <a:hlinkClick r:id="rId3" action="ppaction://hlinksldjump" tooltip="Dr. Shivaraj Patil S. (JD(S)) won by MRaichur"/>
          </p:cNvPr>
          <p:cNvSpPr/>
          <p:nvPr/>
        </p:nvSpPr>
        <p:spPr>
          <a:xfrm>
            <a:off x="7339762" y="2510213"/>
            <a:ext cx="184476" cy="184476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5" name="Oval 174">
            <a:hlinkClick r:id="rId3" action="ppaction://hlinksldjump" tooltip="Thipparaju (BJP) won by MRaichur Rural (ST)"/>
          </p:cNvPr>
          <p:cNvSpPr/>
          <p:nvPr/>
        </p:nvSpPr>
        <p:spPr>
          <a:xfrm>
            <a:off x="7115821" y="2635901"/>
            <a:ext cx="239077" cy="239077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6" name="Oval 175">
            <a:hlinkClick r:id="rId3" action="ppaction://hlinksldjump" tooltip="S.Suresh Kumar (BJP) won by MRajaji Nagar"/>
          </p:cNvPr>
          <p:cNvSpPr/>
          <p:nvPr/>
        </p:nvSpPr>
        <p:spPr>
          <a:xfrm>
            <a:off x="6310936" y="4802694"/>
            <a:ext cx="220615" cy="220614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7" name="Oval 176">
            <a:hlinkClick r:id="rId3" action="ppaction://hlinksldjump" tooltip="Munirathna (INC) won by MRajarajeshwarinagar"/>
          </p:cNvPr>
          <p:cNvSpPr/>
          <p:nvPr/>
        </p:nvSpPr>
        <p:spPr>
          <a:xfrm>
            <a:off x="5514218" y="5152896"/>
            <a:ext cx="328979" cy="328978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8" name="Oval 177">
            <a:hlinkClick r:id="rId3" action="ppaction://hlinksldjump" tooltip="H D Kumara Swamy (JD(S)) won by MRamanagara"/>
          </p:cNvPr>
          <p:cNvSpPr/>
          <p:nvPr/>
        </p:nvSpPr>
        <p:spPr>
          <a:xfrm>
            <a:off x="6075161" y="5585408"/>
            <a:ext cx="292233" cy="292232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9" name="Oval 178">
            <a:hlinkClick r:id="rId3" action="ppaction://hlinksldjump" tooltip="Ashok Mahadevappa Pattan (INC) won by MRamdurg"/>
          </p:cNvPr>
          <p:cNvSpPr/>
          <p:nvPr/>
        </p:nvSpPr>
        <p:spPr>
          <a:xfrm>
            <a:off x="4807554" y="1687800"/>
            <a:ext cx="248577" cy="248578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0" name="Oval 179">
            <a:hlinkClick r:id="rId3" action="ppaction://hlinksldjump" tooltip="Koliwad K.B (INC) won by MRanibennur"/>
          </p:cNvPr>
          <p:cNvSpPr/>
          <p:nvPr/>
        </p:nvSpPr>
        <p:spPr>
          <a:xfrm>
            <a:off x="4729331" y="3016898"/>
            <a:ext cx="287128" cy="287129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1" name="Oval 180">
            <a:hlinkClick r:id="rId3" action="ppaction://hlinksldjump" tooltip="Gurupadagouda Sanganagouda Patil (INC) won by MRon"/>
          </p:cNvPr>
          <p:cNvSpPr/>
          <p:nvPr/>
        </p:nvSpPr>
        <p:spPr>
          <a:xfrm>
            <a:off x="5334474" y="2197175"/>
            <a:ext cx="272895" cy="272895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2" name="Oval 181">
            <a:hlinkClick r:id="rId3" action="ppaction://hlinksldjump" tooltip="Kagodu Thimmappa (INC) won by MSagar"/>
          </p:cNvPr>
          <p:cNvSpPr/>
          <p:nvPr/>
        </p:nvSpPr>
        <p:spPr>
          <a:xfrm>
            <a:off x="3849936" y="3149985"/>
            <a:ext cx="282994" cy="282993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3" name="Oval 182">
            <a:hlinkClick r:id="rId3" action="ppaction://hlinksldjump" tooltip="Kumaraswamy H.K. (JD(S)) won by MSakleshpur (SC)"/>
          </p:cNvPr>
          <p:cNvSpPr/>
          <p:nvPr/>
        </p:nvSpPr>
        <p:spPr>
          <a:xfrm>
            <a:off x="4335744" y="4355225"/>
            <a:ext cx="288464" cy="288464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4" name="Oval 183">
            <a:hlinkClick r:id="rId3" action="ppaction://hlinksldjump" tooltip="E.Tukaram (INC) won by MSandur (ST)"/>
          </p:cNvPr>
          <p:cNvSpPr/>
          <p:nvPr/>
        </p:nvSpPr>
        <p:spPr>
          <a:xfrm>
            <a:off x="5985886" y="3099465"/>
            <a:ext cx="242853" cy="242853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5" name="Oval 184">
            <a:hlinkClick r:id="rId3" action="ppaction://hlinksldjump" tooltip="Kelachandra Joseph George (INC) won by MSarvagnanagar"/>
          </p:cNvPr>
          <p:cNvSpPr/>
          <p:nvPr/>
        </p:nvSpPr>
        <p:spPr>
          <a:xfrm>
            <a:off x="6642950" y="4850035"/>
            <a:ext cx="246753" cy="246753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6" name="Oval 185">
            <a:hlinkClick r:id="rId3" action="ppaction://hlinksldjump" tooltip="Anand Alias Vishwanath Chandrashekhar Mamani (BJP) won by MSaundatti Yellamma"/>
          </p:cNvPr>
          <p:cNvSpPr/>
          <p:nvPr/>
        </p:nvSpPr>
        <p:spPr>
          <a:xfrm>
            <a:off x="4644871" y="1918331"/>
            <a:ext cx="249505" cy="249506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7" name="Oval 186">
            <a:hlinkClick r:id="rId3" action="ppaction://hlinksldjump" tooltip="Dr Sharanprakash Patil (INC) won by MSedam"/>
          </p:cNvPr>
          <p:cNvSpPr/>
          <p:nvPr/>
        </p:nvSpPr>
        <p:spPr>
          <a:xfrm>
            <a:off x="7483938" y="1696964"/>
            <a:ext cx="255988" cy="255988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8" name="Oval 187">
            <a:hlinkClick r:id="rId3" action="ppaction://hlinksldjump" tooltip="Guru Patil Shiraval (KJP) won by MShahapur"/>
          </p:cNvPr>
          <p:cNvSpPr/>
          <p:nvPr/>
        </p:nvSpPr>
        <p:spPr>
          <a:xfrm>
            <a:off x="6881835" y="1899741"/>
            <a:ext cx="231702" cy="231702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9" name="Oval 188">
            <a:hlinkClick r:id="rId3" action="ppaction://hlinksldjump" tooltip="N.A.Haris (INC) won by MShanti Nagar"/>
          </p:cNvPr>
          <p:cNvSpPr/>
          <p:nvPr/>
        </p:nvSpPr>
        <p:spPr>
          <a:xfrm>
            <a:off x="6641610" y="5141081"/>
            <a:ext cx="185255" cy="185255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0" name="Oval 189">
            <a:hlinkClick r:id="rId3" action="ppaction://hlinksldjump" tooltip="Basavaraj Bommai (BJP) won by MShiggaon"/>
          </p:cNvPr>
          <p:cNvSpPr/>
          <p:nvPr/>
        </p:nvSpPr>
        <p:spPr>
          <a:xfrm>
            <a:off x="4330331" y="2403328"/>
            <a:ext cx="281701" cy="281702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1" name="Oval 190">
            <a:hlinkClick r:id="rId3" action="ppaction://hlinksldjump" tooltip="B.S.Yadiyurappa (KJP) won by MShikaripura"/>
          </p:cNvPr>
          <p:cNvSpPr/>
          <p:nvPr/>
        </p:nvSpPr>
        <p:spPr>
          <a:xfrm>
            <a:off x="4141286" y="3036856"/>
            <a:ext cx="288212" cy="288212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2" name="Oval 191">
            <a:hlinkClick r:id="rId3" action="ppaction://hlinksldjump" tooltip="K.B. Prasannakumar (INC) won by MShimoga"/>
          </p:cNvPr>
          <p:cNvSpPr/>
          <p:nvPr/>
        </p:nvSpPr>
        <p:spPr>
          <a:xfrm>
            <a:off x="4398921" y="3608803"/>
            <a:ext cx="251657" cy="251657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3" name="Oval 192">
            <a:hlinkClick r:id="rId3" action="ppaction://hlinksldjump" tooltip="Sharada Pooryanaik (JD(S)) won by FShimoga Rural (SC)"/>
          </p:cNvPr>
          <p:cNvSpPr/>
          <p:nvPr/>
        </p:nvSpPr>
        <p:spPr>
          <a:xfrm>
            <a:off x="4208160" y="3346348"/>
            <a:ext cx="287046" cy="287046"/>
          </a:xfrm>
          <a:prstGeom prst="ellipse">
            <a:avLst/>
          </a:prstGeom>
          <a:solidFill>
            <a:srgbClr val="FB6A4A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4" name="Oval 193">
            <a:hlinkClick r:id="rId3" action="ppaction://hlinksldjump" tooltip="Doddamani Ramakrishna Shidlingappa (INC) won by MShirahatti (SC)"/>
          </p:cNvPr>
          <p:cNvSpPr/>
          <p:nvPr/>
        </p:nvSpPr>
        <p:spPr>
          <a:xfrm>
            <a:off x="4926825" y="2478365"/>
            <a:ext cx="237238" cy="237239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5" name="Oval 194">
            <a:hlinkClick r:id="rId3" action="ppaction://hlinksldjump" tooltip="R.Roshan Baig (INC) won by MShivajinagar"/>
          </p:cNvPr>
          <p:cNvSpPr/>
          <p:nvPr/>
        </p:nvSpPr>
        <p:spPr>
          <a:xfrm>
            <a:off x="6461818" y="5015221"/>
            <a:ext cx="183698" cy="183699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6" name="Oval 195">
            <a:hlinkClick r:id="rId3" action="ppaction://hlinksldjump" tooltip="Raja Venkatappa Nayak (INC) won by MShorapur (ST)"/>
          </p:cNvPr>
          <p:cNvSpPr/>
          <p:nvPr/>
        </p:nvSpPr>
        <p:spPr>
          <a:xfrm>
            <a:off x="6579549" y="1979894"/>
            <a:ext cx="292151" cy="292151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7" name="Oval 196">
            <a:hlinkClick r:id="rId3" action="ppaction://hlinksldjump" tooltip="C.N.Balakrishna (JD(S)) won by MShravanabelagola"/>
          </p:cNvPr>
          <p:cNvSpPr/>
          <p:nvPr/>
        </p:nvSpPr>
        <p:spPr>
          <a:xfrm>
            <a:off x="4924394" y="4468732"/>
            <a:ext cx="302819" cy="302820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8" name="Oval 197">
            <a:hlinkClick r:id="rId3" action="ppaction://hlinksldjump" tooltip="A.B. Ramesha Bandisiddegowda (JD(S)) won by MShrirangapattana"/>
          </p:cNvPr>
          <p:cNvSpPr/>
          <p:nvPr/>
        </p:nvSpPr>
        <p:spPr>
          <a:xfrm>
            <a:off x="5174851" y="5084115"/>
            <a:ext cx="322916" cy="322916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9" name="Oval 198">
            <a:hlinkClick r:id="rId3" action="ppaction://hlinksldjump" tooltip="M. Rajanna (JD(S)) won by MSidlaghatta"/>
          </p:cNvPr>
          <p:cNvSpPr/>
          <p:nvPr/>
        </p:nvSpPr>
        <p:spPr>
          <a:xfrm>
            <a:off x="7173478" y="5024281"/>
            <a:ext cx="301803" cy="301802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0" name="Oval 199">
            <a:hlinkClick r:id="rId3" action="ppaction://hlinksldjump" tooltip="Bhusanur Ramesh Balappa (BJP) won by MSindagi"/>
          </p:cNvPr>
          <p:cNvSpPr/>
          <p:nvPr/>
        </p:nvSpPr>
        <p:spPr>
          <a:xfrm>
            <a:off x="6204842" y="1442325"/>
            <a:ext cx="237349" cy="237349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1" name="Oval 200">
            <a:hlinkClick r:id="rId3" action="ppaction://hlinksldjump" tooltip="Badarli Hampanagouda (INC) won by MSindhanur"/>
          </p:cNvPr>
          <p:cNvSpPr/>
          <p:nvPr/>
        </p:nvSpPr>
        <p:spPr>
          <a:xfrm>
            <a:off x="6372792" y="2600806"/>
            <a:ext cx="258599" cy="258599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2" name="Oval 201">
            <a:hlinkClick r:id="rId3" action="ppaction://hlinksldjump" tooltip="T B Jayachandra (INC) won by MSira"/>
          </p:cNvPr>
          <p:cNvSpPr/>
          <p:nvPr/>
        </p:nvSpPr>
        <p:spPr>
          <a:xfrm>
            <a:off x="5819811" y="3929033"/>
            <a:ext cx="308663" cy="308663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3" name="Oval 202">
            <a:hlinkClick r:id="rId3" action="ppaction://hlinksldjump" tooltip="Anant Kageri Vishweshwar Hegde (BJP) won by MSirsi"/>
          </p:cNvPr>
          <p:cNvSpPr/>
          <p:nvPr/>
        </p:nvSpPr>
        <p:spPr>
          <a:xfrm>
            <a:off x="3852579" y="2548353"/>
            <a:ext cx="269067" cy="269067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4" name="Oval 203">
            <a:hlinkClick r:id="rId3" action="ppaction://hlinksldjump" tooltip="B.M. Nagaraja (INC) won by MSiruguppa (ST)"/>
          </p:cNvPr>
          <p:cNvSpPr/>
          <p:nvPr/>
        </p:nvSpPr>
        <p:spPr>
          <a:xfrm>
            <a:off x="6590671" y="2791601"/>
            <a:ext cx="262936" cy="262935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5" name="Oval 204">
            <a:hlinkClick r:id="rId3" action="ppaction://hlinksldjump" tooltip="S.Madhu Bangarappa (JD(S)) won by MSorab"/>
          </p:cNvPr>
          <p:cNvSpPr/>
          <p:nvPr/>
        </p:nvSpPr>
        <p:spPr>
          <a:xfrm>
            <a:off x="3900922" y="2842453"/>
            <a:ext cx="282340" cy="282340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6" name="Oval 205">
            <a:hlinkClick r:id="rId3" action="ppaction://hlinksldjump" tooltip="D.N. Jeevaraj (BJP) won by MSringeri"/>
          </p:cNvPr>
          <p:cNvSpPr/>
          <p:nvPr/>
        </p:nvSpPr>
        <p:spPr>
          <a:xfrm>
            <a:off x="3998251" y="3839461"/>
            <a:ext cx="247219" cy="247220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7" name="Oval 206">
            <a:hlinkClick r:id="rId3" action="ppaction://hlinksldjump" tooltip="K.R.Rameshkumar (INC) won by MSrinivaspur"/>
          </p:cNvPr>
          <p:cNvSpPr/>
          <p:nvPr/>
        </p:nvSpPr>
        <p:spPr>
          <a:xfrm>
            <a:off x="7844456" y="5224694"/>
            <a:ext cx="337645" cy="337645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8" name="Oval 207">
            <a:hlinkClick r:id="rId3" action="ppaction://hlinksldjump" tooltip="Angara. S (BJP) won by MSullia (SC)"/>
          </p:cNvPr>
          <p:cNvSpPr/>
          <p:nvPr/>
        </p:nvSpPr>
        <p:spPr>
          <a:xfrm>
            <a:off x="3872891" y="4663344"/>
            <a:ext cx="282915" cy="282915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9" name="Oval 208">
            <a:hlinkClick r:id="rId3" action="ppaction://hlinksldjump" tooltip="Dr. H.C. Mahadevappa (INC) won by MT.Narasipur (SC)"/>
          </p:cNvPr>
          <p:cNvSpPr/>
          <p:nvPr/>
        </p:nvSpPr>
        <p:spPr>
          <a:xfrm>
            <a:off x="5292847" y="5863472"/>
            <a:ext cx="272217" cy="272216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0" name="Oval 209">
            <a:hlinkClick r:id="rId3" action="ppaction://hlinksldjump" tooltip="G.H Srinivasa (INC) won by MTarikere"/>
          </p:cNvPr>
          <p:cNvSpPr/>
          <p:nvPr/>
        </p:nvSpPr>
        <p:spPr>
          <a:xfrm>
            <a:off x="4585992" y="3822888"/>
            <a:ext cx="251679" cy="251680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1" name="Oval 210">
            <a:hlinkClick r:id="rId3" action="ppaction://hlinksldjump" tooltip="Umashree (INC) won by FTerdal"/>
          </p:cNvPr>
          <p:cNvSpPr/>
          <p:nvPr/>
        </p:nvSpPr>
        <p:spPr>
          <a:xfrm>
            <a:off x="4757573" y="1235915"/>
            <a:ext cx="284495" cy="284495"/>
          </a:xfrm>
          <a:prstGeom prst="ellipse">
            <a:avLst/>
          </a:prstGeom>
          <a:solidFill>
            <a:srgbClr val="FB6A4A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2" name="Oval 211">
            <a:hlinkClick r:id="rId3" action="ppaction://hlinksldjump" tooltip="K.Shadakshari (INC) won by MTiptur"/>
          </p:cNvPr>
          <p:cNvSpPr/>
          <p:nvPr/>
        </p:nvSpPr>
        <p:spPr>
          <a:xfrm>
            <a:off x="5129106" y="4227843"/>
            <a:ext cx="277595" cy="277596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3" name="Oval 212">
            <a:hlinkClick r:id="rId3" action="ppaction://hlinksldjump" tooltip="Kimmane Ratnakar (INC) won by MTirthahalli"/>
          </p:cNvPr>
          <p:cNvSpPr/>
          <p:nvPr/>
        </p:nvSpPr>
        <p:spPr>
          <a:xfrm>
            <a:off x="3950530" y="3525815"/>
            <a:ext cx="284098" cy="284097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4" name="Oval 213">
            <a:hlinkClick r:id="rId3" action="ppaction://hlinksldjump" tooltip="Dr. Rafeeq Ahmed S. (INC) won by MTumkur City"/>
          </p:cNvPr>
          <p:cNvSpPr/>
          <p:nvPr/>
        </p:nvSpPr>
        <p:spPr>
          <a:xfrm>
            <a:off x="5894751" y="4546717"/>
            <a:ext cx="240469" cy="240469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5" name="Oval 214">
            <a:hlinkClick r:id="rId3" action="ppaction://hlinksldjump" tooltip="B.Suresh Gowda (BJP) won by MTumkur Rural"/>
          </p:cNvPr>
          <p:cNvSpPr/>
          <p:nvPr/>
        </p:nvSpPr>
        <p:spPr>
          <a:xfrm>
            <a:off x="5588021" y="4513288"/>
            <a:ext cx="278017" cy="278016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6" name="Oval 215">
            <a:hlinkClick r:id="rId3" action="ppaction://hlinksldjump" tooltip="M.T.Krishnappa (JD(S)) won by MTuruvekere"/>
          </p:cNvPr>
          <p:cNvSpPr/>
          <p:nvPr/>
        </p:nvSpPr>
        <p:spPr>
          <a:xfrm>
            <a:off x="5434168" y="4230079"/>
            <a:ext cx="291783" cy="291783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7" name="Oval 216">
            <a:hlinkClick r:id="rId3" action="ppaction://hlinksldjump" tooltip="Pramod Madhwaraj (INC) won by MUdupi"/>
          </p:cNvPr>
          <p:cNvSpPr/>
          <p:nvPr/>
        </p:nvSpPr>
        <p:spPr>
          <a:xfrm>
            <a:off x="3372675" y="3521709"/>
            <a:ext cx="269300" cy="269300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8" name="Oval 217">
            <a:hlinkClick r:id="rId3" action="ppaction://hlinksldjump" tooltip="Siddaramaiah (INC) won by MVaruna"/>
          </p:cNvPr>
          <p:cNvSpPr/>
          <p:nvPr/>
        </p:nvSpPr>
        <p:spPr>
          <a:xfrm>
            <a:off x="5023724" y="5617341"/>
            <a:ext cx="327240" cy="327241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9" name="Oval 218">
            <a:hlinkClick r:id="rId3" action="ppaction://hlinksldjump" tooltip="M.Krishnappa (INC) won by MVijay Nagar"/>
          </p:cNvPr>
          <p:cNvSpPr/>
          <p:nvPr/>
        </p:nvSpPr>
        <p:spPr>
          <a:xfrm>
            <a:off x="6628773" y="5361437"/>
            <a:ext cx="249992" cy="249993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0" name="Oval 219">
            <a:hlinkClick r:id="rId3" action="ppaction://hlinksldjump" tooltip="Anand Singh (BJP) won by MVijayanagara"/>
          </p:cNvPr>
          <p:cNvSpPr/>
          <p:nvPr/>
        </p:nvSpPr>
        <p:spPr>
          <a:xfrm>
            <a:off x="5891798" y="2834389"/>
            <a:ext cx="247109" cy="247110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1" name="Oval 220">
            <a:hlinkClick r:id="rId3" action="ppaction://hlinksldjump" tooltip="K.G.Bopaiah (BJP) won by MVirajpet"/>
          </p:cNvPr>
          <p:cNvSpPr/>
          <p:nvPr/>
        </p:nvSpPr>
        <p:spPr>
          <a:xfrm>
            <a:off x="3906515" y="4975564"/>
            <a:ext cx="265967" cy="265967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2" name="Oval 221">
            <a:hlinkClick r:id="rId3" action="ppaction://hlinksldjump" tooltip="Dr. Maalakareddy (INC) won by MYadgir"/>
          </p:cNvPr>
          <p:cNvSpPr/>
          <p:nvPr/>
        </p:nvSpPr>
        <p:spPr>
          <a:xfrm>
            <a:off x="7205823" y="1974901"/>
            <a:ext cx="212964" cy="212964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3" name="Oval 222">
            <a:hlinkClick r:id="rId3" action="ppaction://hlinksldjump" tooltip="Satish Laxmanarao Jarakiholi (INC) won by MYamkanamardi (ST)"/>
          </p:cNvPr>
          <p:cNvSpPr/>
          <p:nvPr/>
        </p:nvSpPr>
        <p:spPr>
          <a:xfrm>
            <a:off x="3882329" y="1226334"/>
            <a:ext cx="248337" cy="248337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4" name="Oval 223">
            <a:hlinkClick r:id="rId3" action="ppaction://hlinksldjump" tooltip="S.R. Vishwanath (BJP) won by MYelahanka"/>
          </p:cNvPr>
          <p:cNvSpPr/>
          <p:nvPr/>
        </p:nvSpPr>
        <p:spPr>
          <a:xfrm>
            <a:off x="6981795" y="4449620"/>
            <a:ext cx="337036" cy="337036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5" name="Oval 224">
            <a:hlinkClick r:id="rId3" action="ppaction://hlinksldjump" tooltip="Basavaraj Rayaraddy (INC) won by MYelburga"/>
          </p:cNvPr>
          <p:cNvSpPr/>
          <p:nvPr/>
        </p:nvSpPr>
        <p:spPr>
          <a:xfrm>
            <a:off x="5477027" y="2472959"/>
            <a:ext cx="242245" cy="242245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6" name="Oval 225">
            <a:hlinkClick r:id="rId3" action="ppaction://hlinksldjump" tooltip="Arbail Shivaram Hebbar (INC) won by MYellapur"/>
          </p:cNvPr>
          <p:cNvSpPr/>
          <p:nvPr/>
        </p:nvSpPr>
        <p:spPr>
          <a:xfrm>
            <a:off x="3783702" y="2289787"/>
            <a:ext cx="238663" cy="238663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7" name="Oval 226">
            <a:hlinkClick r:id="rId3" action="ppaction://hlinksldjump" tooltip="S.T.Somashekar (INC) won by MYeshvanthapura"/>
          </p:cNvPr>
          <p:cNvSpPr/>
          <p:nvPr/>
        </p:nvSpPr>
        <p:spPr>
          <a:xfrm>
            <a:off x="6051821" y="4153510"/>
            <a:ext cx="344144" cy="344143"/>
          </a:xfrm>
          <a:prstGeom prst="ellipse">
            <a:avLst/>
          </a:prstGeom>
          <a:solidFill>
            <a:srgbClr val="9E9AC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8" name="Oval 227"/>
          <p:cNvSpPr/>
          <p:nvPr/>
        </p:nvSpPr>
        <p:spPr>
          <a:xfrm>
            <a:off x="406400" y="4978400"/>
            <a:ext cx="203200" cy="203200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9" name="TextBox 228"/>
          <p:cNvSpPr txBox="1"/>
          <p:nvPr/>
        </p:nvSpPr>
        <p:spPr>
          <a:xfrm>
            <a:off x="762000" y="4889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M</a:t>
            </a:r>
            <a:endParaRPr lang="en-IN"/>
          </a:p>
        </p:txBody>
      </p:sp>
      <p:sp>
        <p:nvSpPr>
          <p:cNvPr id="230" name="Oval 229"/>
          <p:cNvSpPr/>
          <p:nvPr/>
        </p:nvSpPr>
        <p:spPr>
          <a:xfrm>
            <a:off x="406400" y="5486400"/>
            <a:ext cx="203200" cy="203200"/>
          </a:xfrm>
          <a:prstGeom prst="ellipse">
            <a:avLst/>
          </a:prstGeom>
          <a:solidFill>
            <a:srgbClr val="FB6A4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1" name="TextBox 230"/>
          <p:cNvSpPr txBox="1"/>
          <p:nvPr/>
        </p:nvSpPr>
        <p:spPr>
          <a:xfrm>
            <a:off x="762000" y="5397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F</a:t>
            </a:r>
            <a:endParaRPr lang="en-IN"/>
          </a:p>
        </p:txBody>
      </p:sp>
      <p:sp>
        <p:nvSpPr>
          <p:cNvPr id="232" name="TextBox 231"/>
          <p:cNvSpPr txBox="1"/>
          <p:nvPr/>
        </p:nvSpPr>
        <p:spPr>
          <a:xfrm>
            <a:off x="179512" y="908720"/>
            <a:ext cx="216024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dirty="0" smtClean="0"/>
              <a:t>Winning Women</a:t>
            </a:r>
            <a:endParaRPr lang="en-IN" sz="1600" b="1" dirty="0" smtClean="0"/>
          </a:p>
          <a:p>
            <a:r>
              <a:rPr lang="en-IN" sz="1200" dirty="0" smtClean="0"/>
              <a:t>Female candidates have won only in wards having only 2 contesting candidates.</a:t>
            </a:r>
            <a:endParaRPr lang="en-IN" sz="1200" dirty="0" smtClean="0"/>
          </a:p>
          <a:p>
            <a:endParaRPr lang="en-IN" sz="1200" dirty="0" smtClean="0"/>
          </a:p>
          <a:p>
            <a:r>
              <a:rPr lang="en-IN" sz="1600" b="1" dirty="0" smtClean="0"/>
              <a:t>Men Dominate</a:t>
            </a:r>
            <a:endParaRPr lang="en-IN" sz="1600" b="1" dirty="0" smtClean="0"/>
          </a:p>
          <a:p>
            <a:r>
              <a:rPr lang="en-IN" sz="1200" dirty="0" smtClean="0"/>
              <a:t>Have won in all areas having either 1 or 3 female contesting candidates.</a:t>
            </a:r>
            <a:endParaRPr lang="en-IN" sz="1200" dirty="0"/>
          </a:p>
        </p:txBody>
      </p:sp>
    </p:spTree>
    <p:extLst>
      <p:ext uri="{BB962C8B-B14F-4D97-AF65-F5344CB8AC3E}">
        <p14:creationId xmlns:p14="http://schemas.microsoft.com/office/powerpoint/2010/main" xmlns="" val="1976508934"/>
      </p:ext>
    </p:extLst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27000"/>
            <a:ext cx="8890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3200" b="1" dirty="0" smtClean="0">
                <a:solidFill>
                  <a:schemeClr val="tx1"/>
                </a:solidFill>
              </a:rPr>
              <a:t>Average </a:t>
            </a:r>
            <a:r>
              <a:rPr lang="en-IN" sz="3200" b="1" dirty="0" smtClean="0">
                <a:solidFill>
                  <a:schemeClr val="tx1"/>
                </a:solidFill>
              </a:rPr>
              <a:t>Score 2008</a:t>
            </a:r>
            <a:endParaRPr lang="en-IN" sz="3200" b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93000" y="6477000"/>
            <a:ext cx="1397000" cy="254000"/>
          </a:xfrm>
          <a:prstGeom prst="rect">
            <a:avLst/>
          </a:prstGeom>
        </p:spPr>
      </p:pic>
      <p:sp>
        <p:nvSpPr>
          <p:cNvPr id="4" name="Oval 3">
            <a:hlinkClick r:id="rId3" action="ppaction://hlinksldjump" tooltip="Malikayya V. Guttedar (INC) from Afzalpur got 5.4 as Avg Score score"/>
          </p:cNvPr>
          <p:cNvSpPr/>
          <p:nvPr/>
        </p:nvSpPr>
        <p:spPr>
          <a:xfrm>
            <a:off x="6407197" y="1259447"/>
            <a:ext cx="239372" cy="239371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>
            <a:hlinkClick r:id="rId3" action="ppaction://hlinksldjump" tooltip="Guttedar Subash Rukmayya (JD(S)) from Aland got 5.1 as Avg Score score"/>
          </p:cNvPr>
          <p:cNvSpPr/>
          <p:nvPr/>
        </p:nvSpPr>
        <p:spPr>
          <a:xfrm>
            <a:off x="6738980" y="1049477"/>
            <a:ext cx="259025" cy="259024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>
            <a:hlinkClick r:id="rId3" action="ppaction://hlinksldjump" tooltip="A Narayanaswamy (BJP) from Anekal (SC) got 6.5 as Avg Score score"/>
          </p:cNvPr>
          <p:cNvSpPr/>
          <p:nvPr/>
        </p:nvSpPr>
        <p:spPr>
          <a:xfrm>
            <a:off x="6556215" y="6234073"/>
            <a:ext cx="318531" cy="318531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>
            <a:hlinkClick r:id="rId3" action="ppaction://hlinksldjump" tooltip="Balachandra Laxmanrao Jarakiholi (JD(S)) from Arabhavi got 5.7 as Avg Score score"/>
          </p:cNvPr>
          <p:cNvSpPr/>
          <p:nvPr/>
        </p:nvSpPr>
        <p:spPr>
          <a:xfrm>
            <a:off x="4461776" y="1352962"/>
            <a:ext cx="290898" cy="290898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>
            <a:hlinkClick r:id="rId3" action="ppaction://hlinksldjump" tooltip="Manju. A (INC) from Arakalgud got 6.9 as Avg Score score"/>
          </p:cNvPr>
          <p:cNvSpPr/>
          <p:nvPr/>
        </p:nvSpPr>
        <p:spPr>
          <a:xfrm>
            <a:off x="4346790" y="4668057"/>
            <a:ext cx="332277" cy="332277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>
            <a:hlinkClick r:id="rId3" action="ppaction://hlinksldjump" tooltip="K. M. Shivalingegowda (JD(S)) from Arsikere got 7.3 as Avg Score score"/>
          </p:cNvPr>
          <p:cNvSpPr/>
          <p:nvPr/>
        </p:nvSpPr>
        <p:spPr>
          <a:xfrm>
            <a:off x="4789606" y="4149723"/>
            <a:ext cx="318538" cy="318538"/>
          </a:xfrm>
          <a:prstGeom prst="ellipse">
            <a:avLst/>
          </a:prstGeom>
          <a:solidFill>
            <a:srgbClr val="00441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Oval 9">
            <a:hlinkClick r:id="rId3" action="ppaction://hlinksldjump" tooltip="Laxman Sangappa Savadi (BJP) from Athani got 4.0 as Avg Score score"/>
          </p:cNvPr>
          <p:cNvSpPr/>
          <p:nvPr/>
        </p:nvSpPr>
        <p:spPr>
          <a:xfrm>
            <a:off x="4894337" y="950033"/>
            <a:ext cx="283075" cy="283075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Oval 10">
            <a:hlinkClick r:id="rId3" action="ppaction://hlinksldjump" tooltip="Prabhu Chavhan (BJP) from Aurad (SC) got 6.8 as Avg Score score"/>
          </p:cNvPr>
          <p:cNvSpPr/>
          <p:nvPr/>
        </p:nvSpPr>
        <p:spPr>
          <a:xfrm>
            <a:off x="7969654" y="878221"/>
            <a:ext cx="234182" cy="234183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Oval 11">
            <a:hlinkClick r:id="rId3" action="ppaction://hlinksldjump" tooltip="Ramalinga Reddy (INC) from B.T.M. Layout got 5.4 as Avg Score score"/>
          </p:cNvPr>
          <p:cNvSpPr/>
          <p:nvPr/>
        </p:nvSpPr>
        <p:spPr>
          <a:xfrm>
            <a:off x="6995585" y="5978403"/>
            <a:ext cx="231276" cy="231276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Oval 12">
            <a:hlinkClick r:id="rId3" action="ppaction://hlinksldjump" tooltip="M.B.Patil (INC) from Babaleshwar got 6.6 as Avg Score score"/>
          </p:cNvPr>
          <p:cNvSpPr/>
          <p:nvPr/>
        </p:nvSpPr>
        <p:spPr>
          <a:xfrm>
            <a:off x="5336005" y="1316383"/>
            <a:ext cx="249373" cy="249373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Oval 13">
            <a:hlinkClick r:id="rId3" action="ppaction://hlinksldjump" tooltip="Mahagundappa Kallappa Pattanshetti (BJP) from Badami got 5.5 as Avg Score score"/>
          </p:cNvPr>
          <p:cNvSpPr/>
          <p:nvPr/>
        </p:nvSpPr>
        <p:spPr>
          <a:xfrm>
            <a:off x="5204734" y="1923845"/>
            <a:ext cx="272251" cy="272251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Oval 14">
            <a:hlinkClick r:id="rId3" action="ppaction://hlinksldjump" tooltip="Charantimath Viranna Chandrashekharayya. (BJP) from Bagalkot got 5.6 as Avg Score score"/>
          </p:cNvPr>
          <p:cNvSpPr/>
          <p:nvPr/>
        </p:nvSpPr>
        <p:spPr>
          <a:xfrm>
            <a:off x="5481017" y="1809069"/>
            <a:ext cx="252717" cy="252717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Oval 15">
            <a:hlinkClick r:id="rId3" action="ppaction://hlinksldjump" tooltip="Sampangi N (INC) from Bagepalli got 6.4 as Avg Score score"/>
          </p:cNvPr>
          <p:cNvSpPr/>
          <p:nvPr/>
        </p:nvSpPr>
        <p:spPr>
          <a:xfrm>
            <a:off x="7336650" y="4404046"/>
            <a:ext cx="285085" cy="285084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Oval 16">
            <a:hlinkClick r:id="rId3" action="ppaction://hlinksldjump" tooltip="Metgud Virupaxi (Jagadish) Channappa (BJP) from Bailhongal got 6.0 as Avg Score score"/>
          </p:cNvPr>
          <p:cNvSpPr/>
          <p:nvPr/>
        </p:nvSpPr>
        <p:spPr>
          <a:xfrm>
            <a:off x="4535677" y="1671142"/>
            <a:ext cx="239033" cy="239033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Oval 17">
            <a:hlinkClick r:id="rId3" action="ppaction://hlinksldjump" tooltip="M Krishnappa (BJP) from Bangalore South got 4.9 as Avg Score score"/>
          </p:cNvPr>
          <p:cNvSpPr/>
          <p:nvPr/>
        </p:nvSpPr>
        <p:spPr>
          <a:xfrm>
            <a:off x="6156506" y="6155552"/>
            <a:ext cx="381918" cy="381917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Oval 18">
            <a:hlinkClick r:id="rId3" action="ppaction://hlinksldjump" tooltip="M.Narayanaswamy (INC) from Bangarpet (SC) got 6.0 as Avg Score score"/>
          </p:cNvPr>
          <p:cNvSpPr/>
          <p:nvPr/>
        </p:nvSpPr>
        <p:spPr>
          <a:xfrm>
            <a:off x="7241348" y="5869181"/>
            <a:ext cx="252354" cy="252354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Oval 19">
            <a:hlinkClick r:id="rId3" action="ppaction://hlinksldjump" tooltip="B.Ramanatha Rai (INC) from Bantval got 6.1 as Avg Score score"/>
          </p:cNvPr>
          <p:cNvSpPr/>
          <p:nvPr/>
        </p:nvSpPr>
        <p:spPr>
          <a:xfrm>
            <a:off x="3527182" y="4109459"/>
            <a:ext cx="309145" cy="309145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Oval 20">
            <a:hlinkClick r:id="rId3" action="ppaction://hlinksldjump" tooltip="Basavaraj Patil Attur (BJP) from Basavakalyan got 6.9 as Avg Score score"/>
          </p:cNvPr>
          <p:cNvSpPr/>
          <p:nvPr/>
        </p:nvSpPr>
        <p:spPr>
          <a:xfrm>
            <a:off x="7282114" y="970164"/>
            <a:ext cx="244403" cy="244403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Oval 21">
            <a:hlinkClick r:id="rId3" action="ppaction://hlinksldjump" tooltip="Bellubbi Sangappa Kallappa (BJP) from Basavana Bagevadi got 6.4 as Avg Score score"/>
          </p:cNvPr>
          <p:cNvSpPr/>
          <p:nvPr/>
        </p:nvSpPr>
        <p:spPr>
          <a:xfrm>
            <a:off x="5751668" y="1619804"/>
            <a:ext cx="238185" cy="238185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Oval 22">
            <a:hlinkClick r:id="rId3" action="ppaction://hlinksldjump" tooltip="Ravisubramanya L.A (BJP) from Basavanagudi got 5.3 as Avg Score score"/>
          </p:cNvPr>
          <p:cNvSpPr/>
          <p:nvPr/>
        </p:nvSpPr>
        <p:spPr>
          <a:xfrm>
            <a:off x="6435890" y="5967453"/>
            <a:ext cx="220224" cy="220224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Oval 23">
            <a:hlinkClick r:id="rId3" action="ppaction://hlinksldjump" tooltip="Abhay Patil (BJP) from Belgaum Dakshin got 5.9 as Avg Score score"/>
          </p:cNvPr>
          <p:cNvSpPr/>
          <p:nvPr/>
        </p:nvSpPr>
        <p:spPr>
          <a:xfrm>
            <a:off x="3509656" y="1708808"/>
            <a:ext cx="261487" cy="261486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Oval 24">
            <a:hlinkClick r:id="rId3" action="ppaction://hlinksldjump" tooltip="Sanjay B Patil (BJP) from Belgaum Rural got 5.8 as Avg Score score"/>
          </p:cNvPr>
          <p:cNvSpPr/>
          <p:nvPr/>
        </p:nvSpPr>
        <p:spPr>
          <a:xfrm>
            <a:off x="3634369" y="1411593"/>
            <a:ext cx="304065" cy="304066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Oval 25">
            <a:hlinkClick r:id="rId3" action="ppaction://hlinksldjump" tooltip="Feroz Nuruddin Sait (INC) from Belgaum Uttar got 8.6 as Avg Score score"/>
          </p:cNvPr>
          <p:cNvSpPr/>
          <p:nvPr/>
        </p:nvSpPr>
        <p:spPr>
          <a:xfrm>
            <a:off x="3962452" y="1495269"/>
            <a:ext cx="252815" cy="252816"/>
          </a:xfrm>
          <a:prstGeom prst="ellipse">
            <a:avLst/>
          </a:prstGeom>
          <a:solidFill>
            <a:srgbClr val="08306B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Oval 26">
            <a:hlinkClick r:id="rId3" action="ppaction://hlinksldjump" tooltip="Gali Somashekhara Reddy (BJP) from Bellary City got 4.2 as Avg Score score"/>
          </p:cNvPr>
          <p:cNvSpPr/>
          <p:nvPr/>
        </p:nvSpPr>
        <p:spPr>
          <a:xfrm>
            <a:off x="6366843" y="3182816"/>
            <a:ext cx="264333" cy="264332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Oval 27">
            <a:hlinkClick r:id="rId3" action="ppaction://hlinksldjump" tooltip="B.Sreeramulu (IND) from Bellary (ST) got 5.2 as Avg Score score"/>
          </p:cNvPr>
          <p:cNvSpPr/>
          <p:nvPr/>
        </p:nvSpPr>
        <p:spPr>
          <a:xfrm>
            <a:off x="6657977" y="3134136"/>
            <a:ext cx="252006" cy="252006"/>
          </a:xfrm>
          <a:prstGeom prst="ellipse">
            <a:avLst/>
          </a:prstGeom>
          <a:solidFill>
            <a:srgbClr val="FFFF4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Oval 28">
            <a:hlinkClick r:id="rId3" action="ppaction://hlinksldjump" tooltip="K.Vasantha Bangera (INC) from Belthangady got 6.2 as Avg Score score"/>
          </p:cNvPr>
          <p:cNvSpPr/>
          <p:nvPr/>
        </p:nvSpPr>
        <p:spPr>
          <a:xfrm>
            <a:off x="3862952" y="4096033"/>
            <a:ext cx="294972" cy="294971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Oval 29">
            <a:hlinkClick r:id="rId3" action="ppaction://hlinksldjump" tooltip="Rudresh Gowda. Y. N (INC) from Belur got 7.7 as Avg Score score"/>
          </p:cNvPr>
          <p:cNvSpPr/>
          <p:nvPr/>
        </p:nvSpPr>
        <p:spPr>
          <a:xfrm>
            <a:off x="4499367" y="4095873"/>
            <a:ext cx="272109" cy="272110"/>
          </a:xfrm>
          <a:prstGeom prst="ellipse">
            <a:avLst/>
          </a:prstGeom>
          <a:solidFill>
            <a:srgbClr val="08306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Oval 30">
            <a:hlinkClick r:id="rId3" action="ppaction://hlinksldjump" tooltip="B.K.Sangameshwara (INC) from Bhadravati got 6.7 as Avg Score score"/>
          </p:cNvPr>
          <p:cNvSpPr/>
          <p:nvPr/>
        </p:nvSpPr>
        <p:spPr>
          <a:xfrm>
            <a:off x="4673933" y="3525441"/>
            <a:ext cx="286436" cy="286436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Oval 31">
            <a:hlinkClick r:id="rId3" action="ppaction://hlinksldjump" tooltip="Eshwara Bhimanna Khandre (INC) from Bhalki got 7.0 as Avg Score score"/>
          </p:cNvPr>
          <p:cNvSpPr/>
          <p:nvPr/>
        </p:nvSpPr>
        <p:spPr>
          <a:xfrm>
            <a:off x="7645161" y="907385"/>
            <a:ext cx="294773" cy="294773"/>
          </a:xfrm>
          <a:prstGeom prst="ellipse">
            <a:avLst/>
          </a:prstGeom>
          <a:solidFill>
            <a:srgbClr val="08306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Oval 32">
            <a:hlinkClick r:id="rId3" action="ppaction://hlinksldjump" tooltip="J D Naik (INC) from Bhatkal got 4.3 as Avg Score score"/>
          </p:cNvPr>
          <p:cNvSpPr/>
          <p:nvPr/>
        </p:nvSpPr>
        <p:spPr>
          <a:xfrm>
            <a:off x="3280132" y="2960381"/>
            <a:ext cx="250866" cy="250866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" name="Oval 33">
            <a:hlinkClick r:id="rId3" action="ppaction://hlinksldjump" tooltip="Bandeppa Khashempur (JD(S)) from Bidar South got 6.9 as Avg Score score"/>
          </p:cNvPr>
          <p:cNvSpPr/>
          <p:nvPr/>
        </p:nvSpPr>
        <p:spPr>
          <a:xfrm>
            <a:off x="7872206" y="1379879"/>
            <a:ext cx="222499" cy="222499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Oval 34">
            <a:hlinkClick r:id="rId3" action="ppaction://hlinksldjump" tooltip="Raheem Khan (INC) from Bidar got 7.0 as Avg Score score"/>
          </p:cNvPr>
          <p:cNvSpPr/>
          <p:nvPr/>
        </p:nvSpPr>
        <p:spPr>
          <a:xfrm>
            <a:off x="8035002" y="1192170"/>
            <a:ext cx="202768" cy="202768"/>
          </a:xfrm>
          <a:prstGeom prst="ellipse">
            <a:avLst/>
          </a:prstGeom>
          <a:solidFill>
            <a:srgbClr val="08306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" name="Oval 35">
            <a:hlinkClick r:id="rId3" action="ppaction://hlinksldjump" tooltip="Appasaheb (Appu) Mallappa Pattanashetti (BJP) from Bijapur City got 6.4 as Avg Score score"/>
          </p:cNvPr>
          <p:cNvSpPr/>
          <p:nvPr/>
        </p:nvSpPr>
        <p:spPr>
          <a:xfrm>
            <a:off x="5608979" y="1426680"/>
            <a:ext cx="188728" cy="188727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Oval 36">
            <a:hlinkClick r:id="rId3" action="ppaction://hlinksldjump" tooltip="Murugesh Rudrappa Nirani (BJP) from Bilgi got 5.6 as Avg Score score"/>
          </p:cNvPr>
          <p:cNvSpPr/>
          <p:nvPr/>
        </p:nvSpPr>
        <p:spPr>
          <a:xfrm>
            <a:off x="5249833" y="1588776"/>
            <a:ext cx="282198" cy="282198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8" name="Oval 37">
            <a:hlinkClick r:id="rId3" action="ppaction://hlinksldjump" tooltip="Satish Reddy.M (BJP) from Bommanahalli got 5.4 as Avg Score score"/>
          </p:cNvPr>
          <p:cNvSpPr/>
          <p:nvPr/>
        </p:nvSpPr>
        <p:spPr>
          <a:xfrm>
            <a:off x="6686151" y="5949150"/>
            <a:ext cx="277506" cy="277506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Oval 38">
            <a:hlinkClick r:id="rId3" action="ppaction://hlinksldjump" tooltip="Patil Sureshgoudra Basalingagoudra (BJP) from Byadgi got 4.0 as Avg Score score"/>
          </p:cNvPr>
          <p:cNvSpPr/>
          <p:nvPr/>
        </p:nvSpPr>
        <p:spPr>
          <a:xfrm>
            <a:off x="4773774" y="2714804"/>
            <a:ext cx="275333" cy="275332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0" name="Oval 39">
            <a:hlinkClick r:id="rId3" action="ppaction://hlinksldjump" tooltip="Krishna Byregowda (INC) from Byatarayanapura got 5.0 as Avg Score score"/>
          </p:cNvPr>
          <p:cNvSpPr/>
          <p:nvPr/>
        </p:nvSpPr>
        <p:spPr>
          <a:xfrm>
            <a:off x="7545926" y="4624268"/>
            <a:ext cx="324114" cy="324113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1" name="Oval 40">
            <a:hlinkClick r:id="rId3" action="ppaction://hlinksldjump" tooltip="K. Laxminarayana (BJP) from Byndoor got 6.3 as Avg Score score"/>
          </p:cNvPr>
          <p:cNvSpPr/>
          <p:nvPr/>
        </p:nvSpPr>
        <p:spPr>
          <a:xfrm>
            <a:off x="3560893" y="2960392"/>
            <a:ext cx="292336" cy="292336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2" name="Oval 41">
            <a:hlinkClick r:id="rId3" action="ppaction://hlinksldjump" tooltip="S. Raghu (BJP) from C.V. Raman Nagar (SC) got 5.2 as Avg Score score"/>
          </p:cNvPr>
          <p:cNvSpPr/>
          <p:nvPr/>
        </p:nvSpPr>
        <p:spPr>
          <a:xfrm>
            <a:off x="7120606" y="5672951"/>
            <a:ext cx="204203" cy="204204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" name="Oval 42">
            <a:hlinkClick r:id="rId3" action="ppaction://hlinksldjump" tooltip="Thippeswamy (BJP) from Challakere (ST) got 3.3 as Avg Score score"/>
          </p:cNvPr>
          <p:cNvSpPr/>
          <p:nvPr/>
        </p:nvSpPr>
        <p:spPr>
          <a:xfrm>
            <a:off x="6027509" y="3692974"/>
            <a:ext cx="270376" cy="270377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4" name="Oval 43">
            <a:hlinkClick r:id="rId3" action="ppaction://hlinksldjump" tooltip="H.S.Shankaralingegowda (BJP) from Chamaraja got 5.3 as Avg Score score"/>
          </p:cNvPr>
          <p:cNvSpPr/>
          <p:nvPr/>
        </p:nvSpPr>
        <p:spPr>
          <a:xfrm>
            <a:off x="5008670" y="5355717"/>
            <a:ext cx="241166" cy="241167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5" name="Oval 44">
            <a:hlinkClick r:id="rId3" action="ppaction://hlinksldjump" tooltip="C.Puttarangashetty (INC) from Chamarajanagar got 4.6 as Avg Score score"/>
          </p:cNvPr>
          <p:cNvSpPr/>
          <p:nvPr/>
        </p:nvSpPr>
        <p:spPr>
          <a:xfrm>
            <a:off x="5288828" y="6164974"/>
            <a:ext cx="283060" cy="283060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" name="Oval 45">
            <a:hlinkClick r:id="rId3" action="ppaction://hlinksldjump" tooltip="B.Z.Zameer Ahmed Khan (JD(S)) from Chamrajpet got 5.2 as Avg Score score"/>
          </p:cNvPr>
          <p:cNvSpPr/>
          <p:nvPr/>
        </p:nvSpPr>
        <p:spPr>
          <a:xfrm>
            <a:off x="6375088" y="5738889"/>
            <a:ext cx="203067" cy="203068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7" name="Oval 46">
            <a:hlinkClick r:id="rId3" action="ppaction://hlinksldjump" tooltip="M.Sathyanarayana (INC) from Chamundeshwari got 4.8 as Avg Score score"/>
          </p:cNvPr>
          <p:cNvSpPr/>
          <p:nvPr/>
        </p:nvSpPr>
        <p:spPr>
          <a:xfrm>
            <a:off x="4638370" y="5324300"/>
            <a:ext cx="343140" cy="343140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Oval 47">
            <a:hlinkClick r:id="rId3" action="ppaction://hlinksldjump" tooltip="K.Madal Virupakshappa (BJP) from Channagiri got 5.1 as Avg Score score"/>
          </p:cNvPr>
          <p:cNvSpPr/>
          <p:nvPr/>
        </p:nvSpPr>
        <p:spPr>
          <a:xfrm>
            <a:off x="4987934" y="3577276"/>
            <a:ext cx="259680" cy="259680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9" name="Oval 48">
            <a:hlinkClick r:id="rId3" action="ppaction://hlinksldjump" tooltip="C.P.Yogeshwar (BJP) from Channapatna got 4.9 as Avg Score score"/>
          </p:cNvPr>
          <p:cNvSpPr/>
          <p:nvPr/>
        </p:nvSpPr>
        <p:spPr>
          <a:xfrm>
            <a:off x="5776164" y="5388954"/>
            <a:ext cx="328179" cy="328178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0" name="Oval 49">
            <a:hlinkClick r:id="rId3" action="ppaction://hlinksldjump" tooltip="Hemachandra Sagar.D (BJP) from Chickpet got 4.8 as Avg Score score"/>
          </p:cNvPr>
          <p:cNvSpPr/>
          <p:nvPr/>
        </p:nvSpPr>
        <p:spPr>
          <a:xfrm>
            <a:off x="6872877" y="5746559"/>
            <a:ext cx="228730" cy="228731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Oval 50">
            <a:hlinkClick r:id="rId3" action="ppaction://hlinksldjump" tooltip="K P Bachche Gowda (JD(S)) from Chikkaballapur got 6.4 as Avg Score score"/>
          </p:cNvPr>
          <p:cNvSpPr/>
          <p:nvPr/>
        </p:nvSpPr>
        <p:spPr>
          <a:xfrm>
            <a:off x="7240650" y="4715568"/>
            <a:ext cx="288107" cy="288107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2" name="Oval 51">
            <a:hlinkClick r:id="rId3" action="ppaction://hlinksldjump" tooltip="Hukkeri Prakash Babanna (INC) from Chikkodi-Sadalga got 7.0 as Avg Score score"/>
          </p:cNvPr>
          <p:cNvSpPr/>
          <p:nvPr/>
        </p:nvSpPr>
        <p:spPr>
          <a:xfrm>
            <a:off x="4124402" y="949493"/>
            <a:ext cx="285908" cy="285907"/>
          </a:xfrm>
          <a:prstGeom prst="ellipse">
            <a:avLst/>
          </a:prstGeom>
          <a:solidFill>
            <a:srgbClr val="08306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Oval 52">
            <a:hlinkClick r:id="rId3" action="ppaction://hlinksldjump" tooltip="C.T Ravi (BJP) from Chikmagalur got 5.8 as Avg Score score"/>
          </p:cNvPr>
          <p:cNvSpPr/>
          <p:nvPr/>
        </p:nvSpPr>
        <p:spPr>
          <a:xfrm>
            <a:off x="4289856" y="3878369"/>
            <a:ext cx="272600" cy="272600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4" name="Oval 53">
            <a:hlinkClick r:id="rId3" action="ppaction://hlinksldjump" tooltip="C B Suresh Babu (JD(S)) from Chiknayakanhalli got 6.1 as Avg Score score"/>
          </p:cNvPr>
          <p:cNvSpPr/>
          <p:nvPr/>
        </p:nvSpPr>
        <p:spPr>
          <a:xfrm>
            <a:off x="5469946" y="3881705"/>
            <a:ext cx="328244" cy="328245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5" name="Oval 54">
            <a:hlinkClick r:id="rId3" action="ppaction://hlinksldjump" tooltip="Sunil Vallyapur (BJP) from Chincholi (SC) got 5.0 as Avg Score score"/>
          </p:cNvPr>
          <p:cNvSpPr/>
          <p:nvPr/>
        </p:nvSpPr>
        <p:spPr>
          <a:xfrm>
            <a:off x="7733469" y="1586130"/>
            <a:ext cx="192698" cy="192698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6" name="Oval 55">
            <a:hlinkClick r:id="rId3" action="ppaction://hlinksldjump" tooltip="M C Sudhakar (INC) from Chintamani got 6.6 as Avg Score score"/>
          </p:cNvPr>
          <p:cNvSpPr/>
          <p:nvPr/>
        </p:nvSpPr>
        <p:spPr>
          <a:xfrm>
            <a:off x="7726347" y="4929733"/>
            <a:ext cx="298803" cy="298803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7" name="Oval 56">
            <a:hlinkClick r:id="rId3" action="ppaction://hlinksldjump" tooltip="Basavarajan (JD(S)) from Chitradurga got 3.6 as Avg Score score"/>
          </p:cNvPr>
          <p:cNvSpPr/>
          <p:nvPr/>
        </p:nvSpPr>
        <p:spPr>
          <a:xfrm>
            <a:off x="5484161" y="3351319"/>
            <a:ext cx="315644" cy="315644"/>
          </a:xfrm>
          <a:prstGeom prst="ellipse">
            <a:avLst/>
          </a:prstGeom>
          <a:solidFill>
            <a:srgbClr val="F7FCF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8" name="Oval 57">
            <a:hlinkClick r:id="rId3" action="ppaction://hlinksldjump" tooltip="Valmikid Nayak (BJP) from Chittapur got 4.5 as Avg Score score"/>
          </p:cNvPr>
          <p:cNvSpPr/>
          <p:nvPr/>
        </p:nvSpPr>
        <p:spPr>
          <a:xfrm>
            <a:off x="7236480" y="1661049"/>
            <a:ext cx="218427" cy="218427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9" name="Oval 58">
            <a:hlinkClick r:id="rId3" action="ppaction://hlinksldjump" tooltip="S.Muniraju (BJP) from Dasarahalli got 6.5 as Avg Score score"/>
          </p:cNvPr>
          <p:cNvSpPr/>
          <p:nvPr/>
        </p:nvSpPr>
        <p:spPr>
          <a:xfrm>
            <a:off x="6162853" y="4509021"/>
            <a:ext cx="291344" cy="291344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0" name="Oval 59">
            <a:hlinkClick r:id="rId3" action="ppaction://hlinksldjump" tooltip="S.A Ravindranath (BJP) from Davanagere North got 5.2 as Avg Score score"/>
          </p:cNvPr>
          <p:cNvSpPr/>
          <p:nvPr/>
        </p:nvSpPr>
        <p:spPr>
          <a:xfrm>
            <a:off x="5352538" y="3134022"/>
            <a:ext cx="240254" cy="240255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1" name="Oval 60">
            <a:hlinkClick r:id="rId3" action="ppaction://hlinksldjump" tooltip="Shamanuru Shivashankarappa (INC) from Davanagere South got 5.1 as Avg Score score"/>
          </p:cNvPr>
          <p:cNvSpPr/>
          <p:nvPr/>
        </p:nvSpPr>
        <p:spPr>
          <a:xfrm>
            <a:off x="4911244" y="3328596"/>
            <a:ext cx="229549" cy="229548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2" name="Oval 61">
            <a:hlinkClick r:id="rId3" action="ppaction://hlinksldjump" tooltip="K.Shivana Gouda Naik (JD(S)) from Devadurga (ST) got 5.5 as Avg Score score"/>
          </p:cNvPr>
          <p:cNvSpPr/>
          <p:nvPr/>
        </p:nvSpPr>
        <p:spPr>
          <a:xfrm>
            <a:off x="6866480" y="2166508"/>
            <a:ext cx="203488" cy="203489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3" name="Oval 62">
            <a:hlinkClick r:id="rId3" action="ppaction://hlinksldjump" tooltip="Venkataswamy (INC) from Devanahalli (SC) got 6.5 as Avg Score score"/>
          </p:cNvPr>
          <p:cNvSpPr/>
          <p:nvPr/>
        </p:nvSpPr>
        <p:spPr>
          <a:xfrm>
            <a:off x="7128153" y="5346836"/>
            <a:ext cx="302662" cy="302662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4" name="Oval 63">
            <a:hlinkClick r:id="rId3" action="ppaction://hlinksldjump" tooltip="A.S.Patil (Nadahalli) (INC) from Devar Hippargi got 6.8 as Avg Score score"/>
          </p:cNvPr>
          <p:cNvSpPr/>
          <p:nvPr/>
        </p:nvSpPr>
        <p:spPr>
          <a:xfrm>
            <a:off x="5939322" y="1426386"/>
            <a:ext cx="231370" cy="231371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5" name="Oval 64">
            <a:hlinkClick r:id="rId3" action="ppaction://hlinksldjump" tooltip="Seema Ashok Masuti (BJP) from Dharwad got 7.0 as Avg Score score"/>
          </p:cNvPr>
          <p:cNvSpPr/>
          <p:nvPr/>
        </p:nvSpPr>
        <p:spPr>
          <a:xfrm>
            <a:off x="4359054" y="1887175"/>
            <a:ext cx="255002" cy="255000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6" name="Oval 65">
            <a:hlinkClick r:id="rId3" action="ppaction://hlinksldjump" tooltip="J.Narasimhaswamy (INC) from Doddaballapur got 6.4 as Avg Score score"/>
          </p:cNvPr>
          <p:cNvSpPr/>
          <p:nvPr/>
        </p:nvSpPr>
        <p:spPr>
          <a:xfrm>
            <a:off x="6700442" y="4342103"/>
            <a:ext cx="286130" cy="286129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7" name="Oval 66">
            <a:hlinkClick r:id="rId3" action="ppaction://hlinksldjump" tooltip="Bidarur Shrishailappa Veerupakshappa (BJP) from Gadag got 5.8 as Avg Score score"/>
          </p:cNvPr>
          <p:cNvSpPr/>
          <p:nvPr/>
        </p:nvSpPr>
        <p:spPr>
          <a:xfrm>
            <a:off x="5197566" y="2460386"/>
            <a:ext cx="245796" cy="245795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8" name="Oval 67">
            <a:hlinkClick r:id="rId3" action="ppaction://hlinksldjump" tooltip="Dinesh Gundu Rao (INC) from Gandhi Nagar got 5.1 as Avg Score score"/>
          </p:cNvPr>
          <p:cNvSpPr/>
          <p:nvPr/>
        </p:nvSpPr>
        <p:spPr>
          <a:xfrm>
            <a:off x="6885564" y="5484978"/>
            <a:ext cx="229592" cy="229593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9" name="Oval 68">
            <a:hlinkClick r:id="rId3" action="ppaction://hlinksldjump" tooltip="Paranna Ishwarappa Munavalli (BJP) from Gangawati got 5.0 as Avg Score score"/>
          </p:cNvPr>
          <p:cNvSpPr/>
          <p:nvPr/>
        </p:nvSpPr>
        <p:spPr>
          <a:xfrm>
            <a:off x="6119635" y="2682133"/>
            <a:ext cx="227073" cy="227073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0" name="Oval 69">
            <a:hlinkClick r:id="rId3" action="ppaction://hlinksldjump" tooltip="Shivashankara Reddy N H (INC) from Gauribidanur got 6.6 as Avg Score score"/>
          </p:cNvPr>
          <p:cNvSpPr/>
          <p:nvPr/>
        </p:nvSpPr>
        <p:spPr>
          <a:xfrm>
            <a:off x="6941652" y="4136287"/>
            <a:ext cx="294120" cy="294119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1" name="Oval 70">
            <a:hlinkClick r:id="rId3" action="ppaction://hlinksldjump" tooltip="Jarkiholi Ramesh Laxmanrao (INC) from Gokak got 4.7 as Avg Score score"/>
          </p:cNvPr>
          <p:cNvSpPr/>
          <p:nvPr/>
        </p:nvSpPr>
        <p:spPr>
          <a:xfrm>
            <a:off x="4231776" y="1570237"/>
            <a:ext cx="284888" cy="284888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2" name="Oval 71">
            <a:hlinkClick r:id="rId3" action="ppaction://hlinksldjump" tooltip="Priya Krishna (INC) from Govindaraj Nagar got 5.2 as Avg Score score"/>
          </p:cNvPr>
          <p:cNvSpPr/>
          <p:nvPr/>
        </p:nvSpPr>
        <p:spPr>
          <a:xfrm>
            <a:off x="6172784" y="5898204"/>
            <a:ext cx="238853" cy="238853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3" name="Oval 72">
            <a:hlinkClick r:id="rId3" action="ppaction://hlinksldjump" tooltip="S.R.Srinivas [ Vasu ] (JD(S)) from Gubbi got 7.0 as Avg Score score"/>
          </p:cNvPr>
          <p:cNvSpPr/>
          <p:nvPr/>
        </p:nvSpPr>
        <p:spPr>
          <a:xfrm>
            <a:off x="5753643" y="4253144"/>
            <a:ext cx="283926" cy="283926"/>
          </a:xfrm>
          <a:prstGeom prst="ellipse">
            <a:avLst/>
          </a:prstGeom>
          <a:solidFill>
            <a:srgbClr val="00441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4" name="Oval 73">
            <a:hlinkClick r:id="rId3" action="ppaction://hlinksldjump" tooltip="Aruna Revoor (JD(S)) from Gulbarga Dakshin got 5.6 as Avg Score score"/>
          </p:cNvPr>
          <p:cNvSpPr/>
          <p:nvPr/>
        </p:nvSpPr>
        <p:spPr>
          <a:xfrm>
            <a:off x="6870036" y="1355987"/>
            <a:ext cx="225478" cy="225478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5" name="Oval 74">
            <a:hlinkClick r:id="rId3" action="ppaction://hlinksldjump" tooltip="Revu Naik Belamgi (BJP) from Gulbarga Rural (SC) got 5.4 as Avg Score score"/>
          </p:cNvPr>
          <p:cNvSpPr/>
          <p:nvPr/>
        </p:nvSpPr>
        <p:spPr>
          <a:xfrm>
            <a:off x="7021402" y="1130669"/>
            <a:ext cx="243429" cy="243429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6" name="Oval 75">
            <a:hlinkClick r:id="rId3" action="ppaction://hlinksldjump" tooltip="Qamarul Islam (INC) from Gulbarga Uttar got 4.6 as Avg Score score"/>
          </p:cNvPr>
          <p:cNvSpPr/>
          <p:nvPr/>
        </p:nvSpPr>
        <p:spPr>
          <a:xfrm>
            <a:off x="7128806" y="1389799"/>
            <a:ext cx="228033" cy="228034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7" name="Oval 76">
            <a:hlinkClick r:id="rId3" action="ppaction://hlinksldjump" tooltip="H.S.Mahadeva Prasad (INC) from Gundlupet got 5.5 as Avg Score score"/>
          </p:cNvPr>
          <p:cNvSpPr/>
          <p:nvPr/>
        </p:nvSpPr>
        <p:spPr>
          <a:xfrm>
            <a:off x="4900678" y="5946570"/>
            <a:ext cx="328183" cy="328182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8" name="Oval 77">
            <a:hlinkClick r:id="rId3" action="ppaction://hlinksldjump" tooltip="Baburao Chinchansur (INC) from Gurumitkal got 5.9 as Avg Score score"/>
          </p:cNvPr>
          <p:cNvSpPr/>
          <p:nvPr/>
        </p:nvSpPr>
        <p:spPr>
          <a:xfrm>
            <a:off x="7531042" y="1999334"/>
            <a:ext cx="227870" cy="227871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9" name="Oval 78">
            <a:hlinkClick r:id="rId3" action="ppaction://hlinksldjump" tooltip="B.Chandra Naik (BJP) from Hadagalli (SC) got 5.0 as Avg Score score"/>
          </p:cNvPr>
          <p:cNvSpPr/>
          <p:nvPr/>
        </p:nvSpPr>
        <p:spPr>
          <a:xfrm>
            <a:off x="5080196" y="2710900"/>
            <a:ext cx="208328" cy="208328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0" name="Oval 79">
            <a:hlinkClick r:id="rId3" action="ppaction://hlinksldjump" tooltip="K. Nemaraj Naik (BJP) from Hagaribommanahalli (SC) got 5.6 as Avg Score score"/>
          </p:cNvPr>
          <p:cNvSpPr/>
          <p:nvPr/>
        </p:nvSpPr>
        <p:spPr>
          <a:xfrm>
            <a:off x="5587228" y="2836508"/>
            <a:ext cx="260768" cy="260768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1" name="Oval 80">
            <a:hlinkClick r:id="rId3" action="ppaction://hlinksldjump" tooltip="Sunil V Hegde (JD(S)) from Haliyal got 3.5 as Avg Score score"/>
          </p:cNvPr>
          <p:cNvSpPr/>
          <p:nvPr/>
        </p:nvSpPr>
        <p:spPr>
          <a:xfrm>
            <a:off x="3960518" y="2089326"/>
            <a:ext cx="227208" cy="227207"/>
          </a:xfrm>
          <a:prstGeom prst="ellipse">
            <a:avLst/>
          </a:prstGeom>
          <a:solidFill>
            <a:srgbClr val="F7FCF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2" name="Oval 81">
            <a:hlinkClick r:id="rId3" action="ppaction://hlinksldjump" tooltip="Udasi Channabasappa Mahalingappa (BJP) from Hangal got 4.4 as Avg Score score"/>
          </p:cNvPr>
          <p:cNvSpPr/>
          <p:nvPr/>
        </p:nvSpPr>
        <p:spPr>
          <a:xfrm>
            <a:off x="4174372" y="2672722"/>
            <a:ext cx="281732" cy="281731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3" name="Oval 82">
            <a:hlinkClick r:id="rId3" action="ppaction://hlinksldjump" tooltip="R.Narendra (INC) from Hanur got 4.8 as Avg Score score"/>
          </p:cNvPr>
          <p:cNvSpPr/>
          <p:nvPr/>
        </p:nvSpPr>
        <p:spPr>
          <a:xfrm>
            <a:off x="5845837" y="6154107"/>
            <a:ext cx="287673" cy="287672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4" name="Oval 83">
            <a:hlinkClick r:id="rId3" action="ppaction://hlinksldjump" tooltip="G Karunakara Reddy (BJP) from Harapanahalli got 5.2 as Avg Score score"/>
          </p:cNvPr>
          <p:cNvSpPr/>
          <p:nvPr/>
        </p:nvSpPr>
        <p:spPr>
          <a:xfrm>
            <a:off x="5275587" y="2827264"/>
            <a:ext cx="281482" cy="281482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5" name="Oval 84">
            <a:hlinkClick r:id="rId3" action="ppaction://hlinksldjump" tooltip="B.P.Harish (BJP) from Harihar got 5.2 as Avg Score score"/>
          </p:cNvPr>
          <p:cNvSpPr/>
          <p:nvPr/>
        </p:nvSpPr>
        <p:spPr>
          <a:xfrm>
            <a:off x="5041622" y="3057154"/>
            <a:ext cx="286530" cy="286529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6" name="Oval 85">
            <a:hlinkClick r:id="rId3" action="ppaction://hlinksldjump" tooltip="H. S. Prakash (JD(S)) from Hassan got 7.4 as Avg Score score"/>
          </p:cNvPr>
          <p:cNvSpPr/>
          <p:nvPr/>
        </p:nvSpPr>
        <p:spPr>
          <a:xfrm>
            <a:off x="4643741" y="4447647"/>
            <a:ext cx="256365" cy="256366"/>
          </a:xfrm>
          <a:prstGeom prst="ellipse">
            <a:avLst/>
          </a:prstGeom>
          <a:solidFill>
            <a:srgbClr val="00441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7" name="Oval 86">
            <a:hlinkClick r:id="rId3" action="ppaction://hlinksldjump" tooltip="Neharu Olekar (BJP) from Haveri (SC) got 4.1 as Avg Score score"/>
          </p:cNvPr>
          <p:cNvSpPr/>
          <p:nvPr/>
        </p:nvSpPr>
        <p:spPr>
          <a:xfrm>
            <a:off x="4486680" y="2678225"/>
            <a:ext cx="259559" cy="259559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8" name="Oval 87">
            <a:hlinkClick r:id="rId3" action="ppaction://hlinksldjump" tooltip="Katta Subramanya Naidu (BJP) from Hebbal got 4.8 as Avg Score score"/>
          </p:cNvPr>
          <p:cNvSpPr/>
          <p:nvPr/>
        </p:nvSpPr>
        <p:spPr>
          <a:xfrm>
            <a:off x="7478173" y="4951963"/>
            <a:ext cx="218391" cy="218391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9" name="Oval 88">
            <a:hlinkClick r:id="rId3" action="ppaction://hlinksldjump" tooltip="Chikkanna (INC) from Heggadadevanakote (ST) got 5.4 as Avg Score score"/>
          </p:cNvPr>
          <p:cNvSpPr/>
          <p:nvPr/>
        </p:nvSpPr>
        <p:spPr>
          <a:xfrm>
            <a:off x="4420581" y="5587729"/>
            <a:ext cx="286600" cy="286601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0" name="Oval 89">
            <a:hlinkClick r:id="rId3" action="ppaction://hlinksldjump" tooltip="B.C. Patil (INC) from Hirekerur got 3.8 as Avg Score score"/>
          </p:cNvPr>
          <p:cNvSpPr/>
          <p:nvPr/>
        </p:nvSpPr>
        <p:spPr>
          <a:xfrm>
            <a:off x="4446896" y="2965939"/>
            <a:ext cx="260741" cy="260741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1" name="Oval 90">
            <a:hlinkClick r:id="rId3" action="ppaction://hlinksldjump" tooltip="Sudhakara D (IND) from Hiriyur got 3.5 as Avg Score score"/>
          </p:cNvPr>
          <p:cNvSpPr/>
          <p:nvPr/>
        </p:nvSpPr>
        <p:spPr>
          <a:xfrm>
            <a:off x="5693058" y="3621210"/>
            <a:ext cx="309909" cy="309909"/>
          </a:xfrm>
          <a:prstGeom prst="ellipse">
            <a:avLst/>
          </a:prstGeom>
          <a:solidFill>
            <a:srgbClr val="FFFFE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2" name="Oval 91">
            <a:hlinkClick r:id="rId3" action="ppaction://hlinksldjump" tooltip="M Chandrappa (BJP) from Holalkere (SC) got 3.1 as Avg Score score"/>
          </p:cNvPr>
          <p:cNvSpPr/>
          <p:nvPr/>
        </p:nvSpPr>
        <p:spPr>
          <a:xfrm>
            <a:off x="5271666" y="3611424"/>
            <a:ext cx="305428" cy="305428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3" name="Oval 92">
            <a:hlinkClick r:id="rId3" action="ppaction://hlinksldjump" tooltip="H. D. Revanna (JD(S)) from Holenarasipur got 7.4 as Avg Score score"/>
          </p:cNvPr>
          <p:cNvSpPr/>
          <p:nvPr/>
        </p:nvSpPr>
        <p:spPr>
          <a:xfrm>
            <a:off x="4698650" y="4719923"/>
            <a:ext cx="324359" cy="324358"/>
          </a:xfrm>
          <a:prstGeom prst="ellipse">
            <a:avLst/>
          </a:prstGeom>
          <a:solidFill>
            <a:srgbClr val="00441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4" name="Oval 93">
            <a:hlinkClick r:id="rId3" action="ppaction://hlinksldjump" tooltip="Rajshekar Baswaraj Patil (INC) from Homnabad got 6.9 as Avg Score score"/>
          </p:cNvPr>
          <p:cNvSpPr/>
          <p:nvPr/>
        </p:nvSpPr>
        <p:spPr>
          <a:xfrm>
            <a:off x="7471148" y="1167216"/>
            <a:ext cx="263909" cy="263910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5" name="Oval 94">
            <a:hlinkClick r:id="rId3" action="ppaction://hlinksldjump" tooltip="M P Renukacharya (BJP) from Honnali got 5.0 as Avg Score score"/>
          </p:cNvPr>
          <p:cNvSpPr/>
          <p:nvPr/>
        </p:nvSpPr>
        <p:spPr>
          <a:xfrm>
            <a:off x="4507979" y="3246485"/>
            <a:ext cx="294887" cy="294887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6" name="Oval 95">
            <a:hlinkClick r:id="rId3" action="ppaction://hlinksldjump" tooltip="Goolihatti. D. Shekar (IND) from Hosadurga got 4.4 as Avg Score score"/>
          </p:cNvPr>
          <p:cNvSpPr/>
          <p:nvPr/>
        </p:nvSpPr>
        <p:spPr>
          <a:xfrm>
            <a:off x="5162388" y="3920468"/>
            <a:ext cx="281720" cy="281720"/>
          </a:xfrm>
          <a:prstGeom prst="ellipse">
            <a:avLst/>
          </a:prstGeom>
          <a:solidFill>
            <a:srgbClr val="FFFFE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7" name="Oval 96">
            <a:hlinkClick r:id="rId3" action="ppaction://hlinksldjump" tooltip="B.N.Bachhe Gowda (BJP) from Hosakote got 7.0 as Avg Score score"/>
          </p:cNvPr>
          <p:cNvSpPr/>
          <p:nvPr/>
        </p:nvSpPr>
        <p:spPr>
          <a:xfrm>
            <a:off x="7432838" y="5213291"/>
            <a:ext cx="324504" cy="324505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8" name="Oval 97">
            <a:hlinkClick r:id="rId3" action="ppaction://hlinksldjump" tooltip="Jagadish Shettar (BJP) from Hubli-Dharwad-Central got 6.9 as Avg Score score"/>
          </p:cNvPr>
          <p:cNvSpPr/>
          <p:nvPr/>
        </p:nvSpPr>
        <p:spPr>
          <a:xfrm>
            <a:off x="4753413" y="2179731"/>
            <a:ext cx="245290" cy="245290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9" name="Oval 98">
            <a:hlinkClick r:id="rId3" action="ppaction://hlinksldjump" tooltip="Veerabhadrappa Halaharavi (BJP) from Hubli-Dharwad-East (SC) got 6.9 as Avg Score score"/>
          </p:cNvPr>
          <p:cNvSpPr/>
          <p:nvPr/>
        </p:nvSpPr>
        <p:spPr>
          <a:xfrm>
            <a:off x="4230312" y="2130846"/>
            <a:ext cx="211432" cy="211432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0" name="Oval 99">
            <a:hlinkClick r:id="rId3" action="ppaction://hlinksldjump" tooltip="Bellad Chandrakant Gurappa (BJP) from Hubli-Dharwad-West got 6.9 as Avg Score score"/>
          </p:cNvPr>
          <p:cNvSpPr/>
          <p:nvPr/>
        </p:nvSpPr>
        <p:spPr>
          <a:xfrm>
            <a:off x="4473635" y="2152232"/>
            <a:ext cx="248319" cy="248319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1" name="Oval 100">
            <a:hlinkClick r:id="rId3" action="ppaction://hlinksldjump" tooltip="Umesh Vishwanath Katti (JD(S)) from Hukkeri got 5.7 as Avg Score score"/>
          </p:cNvPr>
          <p:cNvSpPr/>
          <p:nvPr/>
        </p:nvSpPr>
        <p:spPr>
          <a:xfrm>
            <a:off x="4155807" y="1262549"/>
            <a:ext cx="288390" cy="288391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2" name="Oval 101">
            <a:hlinkClick r:id="rId3" action="ppaction://hlinksldjump" tooltip="Doddanagouda G Patil (BJP) from Hungund got 4.4 as Avg Score score"/>
          </p:cNvPr>
          <p:cNvSpPr/>
          <p:nvPr/>
        </p:nvSpPr>
        <p:spPr>
          <a:xfrm>
            <a:off x="5687904" y="2023325"/>
            <a:ext cx="256866" cy="256866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3" name="Oval 102">
            <a:hlinkClick r:id="rId3" action="ppaction://hlinksldjump" tooltip="H.P Manjunatha (INC) from Hunsur got 6.3 as Avg Score score"/>
          </p:cNvPr>
          <p:cNvSpPr/>
          <p:nvPr/>
        </p:nvSpPr>
        <p:spPr>
          <a:xfrm>
            <a:off x="4252298" y="5262620"/>
            <a:ext cx="332138" cy="332137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4" name="Oval 103">
            <a:hlinkClick r:id="rId3" action="ppaction://hlinksldjump" tooltip="Dr Bagali Sarvabhoum Satagouda (BJP) from Indi got 6.6 as Avg Score score"/>
          </p:cNvPr>
          <p:cNvSpPr/>
          <p:nvPr/>
        </p:nvSpPr>
        <p:spPr>
          <a:xfrm>
            <a:off x="5990080" y="1071229"/>
            <a:ext cx="240910" cy="240910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5" name="Oval 104">
            <a:hlinkClick r:id="rId3" action="ppaction://hlinksldjump" tooltip="S.V.Ramachandra (BJP) from Jagalur (ST) got 4.9 as Avg Score score"/>
          </p:cNvPr>
          <p:cNvSpPr/>
          <p:nvPr/>
        </p:nvSpPr>
        <p:spPr>
          <a:xfrm>
            <a:off x="5828819" y="3368899"/>
            <a:ext cx="240226" cy="240227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6" name="Oval 105">
            <a:hlinkClick r:id="rId3" action="ppaction://hlinksldjump" tooltip="Kulkarni Shrikanth Subbrao. (BJP) from Jamkhandi got 4.8 as Avg Score score"/>
          </p:cNvPr>
          <p:cNvSpPr/>
          <p:nvPr/>
        </p:nvSpPr>
        <p:spPr>
          <a:xfrm>
            <a:off x="5071181" y="1216919"/>
            <a:ext cx="249734" cy="249734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7" name="Oval 106">
            <a:hlinkClick r:id="rId3" action="ppaction://hlinksldjump" tooltip="B.N.Vijaya Kumar (BJP) from Jayanagar got 5.4 as Avg Score score"/>
          </p:cNvPr>
          <p:cNvSpPr/>
          <p:nvPr/>
        </p:nvSpPr>
        <p:spPr>
          <a:xfrm>
            <a:off x="6416630" y="5501076"/>
            <a:ext cx="203735" cy="203735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8" name="Oval 107">
            <a:hlinkClick r:id="rId3" action="ppaction://hlinksldjump" tooltip="Doddappagouda Shivalingappagoud Patil Naribol (BJP) from Jewargi got 3.9 as Avg Score score"/>
          </p:cNvPr>
          <p:cNvSpPr/>
          <p:nvPr/>
        </p:nvSpPr>
        <p:spPr>
          <a:xfrm>
            <a:off x="6799667" y="1610266"/>
            <a:ext cx="264054" cy="264054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9" name="Oval 108">
            <a:hlinkClick r:id="rId3" action="ppaction://hlinksldjump" tooltip="N.S.Nandiesha Reddy (BJP) from K.R. Pura got 4.9 as Avg Score score"/>
          </p:cNvPr>
          <p:cNvSpPr/>
          <p:nvPr/>
        </p:nvSpPr>
        <p:spPr>
          <a:xfrm>
            <a:off x="6918134" y="4801844"/>
            <a:ext cx="311261" cy="311261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0" name="Oval 109">
            <a:hlinkClick r:id="rId3" action="ppaction://hlinksldjump" tooltip="Y C Vishwanath (BJP) from Kadur  got 5.5 as Avg Score score"/>
          </p:cNvPr>
          <p:cNvSpPr/>
          <p:nvPr/>
        </p:nvSpPr>
        <p:spPr>
          <a:xfrm>
            <a:off x="4864717" y="3848029"/>
            <a:ext cx="278902" cy="278902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1" name="Oval 110">
            <a:hlinkClick r:id="rId3" action="ppaction://hlinksldjump" tooltip="Bharamgouda Alagouda Kage (BJP) from Kagwad got 4.5 as Avg Score score"/>
          </p:cNvPr>
          <p:cNvSpPr/>
          <p:nvPr/>
        </p:nvSpPr>
        <p:spPr>
          <a:xfrm>
            <a:off x="4437020" y="834514"/>
            <a:ext cx="246767" cy="246766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2" name="Oval 111">
            <a:hlinkClick r:id="rId3" action="ppaction://hlinksldjump" tooltip="Santosh.S. Lad (INC) from Kalghatgi got 6.9 as Avg Score score"/>
          </p:cNvPr>
          <p:cNvSpPr/>
          <p:nvPr/>
        </p:nvSpPr>
        <p:spPr>
          <a:xfrm>
            <a:off x="4050839" y="2328421"/>
            <a:ext cx="261525" cy="261525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3" name="Oval 112">
            <a:hlinkClick r:id="rId3" action="ppaction://hlinksldjump" tooltip="T.H. Suresh Babu (BJP) from Kampli (ST) got 5.6 as Avg Score score"/>
          </p:cNvPr>
          <p:cNvSpPr/>
          <p:nvPr/>
        </p:nvSpPr>
        <p:spPr>
          <a:xfrm>
            <a:off x="6209305" y="2917781"/>
            <a:ext cx="275404" cy="275404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4" name="Oval 113">
            <a:hlinkClick r:id="rId3" action="ppaction://hlinksldjump" tooltip="Shivaraj S/O Sangappa Tangadagi (IND) from Kanakagiri (SC) got 5.3 as Avg Score score"/>
          </p:cNvPr>
          <p:cNvSpPr/>
          <p:nvPr/>
        </p:nvSpPr>
        <p:spPr>
          <a:xfrm>
            <a:off x="5997003" y="2457770"/>
            <a:ext cx="220942" cy="220942"/>
          </a:xfrm>
          <a:prstGeom prst="ellipse">
            <a:avLst/>
          </a:prstGeom>
          <a:solidFill>
            <a:srgbClr val="FFFF4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5" name="Oval 114">
            <a:hlinkClick r:id="rId3" action="ppaction://hlinksldjump" tooltip="Lalaji R. Mendon (BJP) from Kapu got 6.2 as Avg Score score"/>
          </p:cNvPr>
          <p:cNvSpPr/>
          <p:nvPr/>
        </p:nvSpPr>
        <p:spPr>
          <a:xfrm>
            <a:off x="3164596" y="3704158"/>
            <a:ext cx="225521" cy="225520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6" name="Oval 115">
            <a:hlinkClick r:id="rId3" action="ppaction://hlinksldjump" tooltip="H. Gopal Bhandary (INC) from Karkal got 6.5 as Avg Score score"/>
          </p:cNvPr>
          <p:cNvSpPr/>
          <p:nvPr/>
        </p:nvSpPr>
        <p:spPr>
          <a:xfrm>
            <a:off x="3668064" y="3583727"/>
            <a:ext cx="254938" cy="254937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7" name="Oval 116">
            <a:hlinkClick r:id="rId3" action="ppaction://hlinksldjump" tooltip="Asnotikar Anand Vasant (BJP) from Karwar got 3.4 as Avg Score score"/>
          </p:cNvPr>
          <p:cNvSpPr/>
          <p:nvPr/>
        </p:nvSpPr>
        <p:spPr>
          <a:xfrm>
            <a:off x="3227676" y="2171017"/>
            <a:ext cx="265631" cy="265631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8" name="Oval 117">
            <a:hlinkClick r:id="rId3" action="ppaction://hlinksldjump" tooltip="Pralhad Remani (BJP) from Khanapur got 6.1 as Avg Score score"/>
          </p:cNvPr>
          <p:cNvSpPr/>
          <p:nvPr/>
        </p:nvSpPr>
        <p:spPr>
          <a:xfrm>
            <a:off x="3800911" y="1733490"/>
            <a:ext cx="261633" cy="261633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9" name="Oval 118">
            <a:hlinkClick r:id="rId3" action="ppaction://hlinksldjump" tooltip="Marihal Suresh Shivarudrappa (BJP) from Kittur got 3.7 as Avg Score score"/>
          </p:cNvPr>
          <p:cNvSpPr/>
          <p:nvPr/>
        </p:nvSpPr>
        <p:spPr>
          <a:xfrm>
            <a:off x="4077410" y="1833748"/>
            <a:ext cx="255403" cy="255404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0" name="Oval 119">
            <a:hlinkClick r:id="rId3" action="ppaction://hlinksldjump" tooltip="D.K.Shivakumar (INC) from Kanakapura got 5.3 as Avg Score score"/>
          </p:cNvPr>
          <p:cNvSpPr/>
          <p:nvPr/>
        </p:nvSpPr>
        <p:spPr>
          <a:xfrm>
            <a:off x="5826671" y="5806569"/>
            <a:ext cx="322035" cy="322036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1" name="Oval 120">
            <a:hlinkClick r:id="rId3" action="ppaction://hlinksldjump" tooltip="Y.Sampangi (BJP) from Kolar Gold Field (SC) got 6.2 as Avg Score score"/>
          </p:cNvPr>
          <p:cNvSpPr/>
          <p:nvPr/>
        </p:nvSpPr>
        <p:spPr>
          <a:xfrm>
            <a:off x="7526232" y="5851221"/>
            <a:ext cx="238256" cy="238256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2" name="Oval 121">
            <a:hlinkClick r:id="rId3" action="ppaction://hlinksldjump" tooltip="R.Varthur Prakash (IND) from Kolar got 6.4 as Avg Score score"/>
          </p:cNvPr>
          <p:cNvSpPr/>
          <p:nvPr/>
        </p:nvSpPr>
        <p:spPr>
          <a:xfrm>
            <a:off x="7643361" y="5501958"/>
            <a:ext cx="289580" cy="289579"/>
          </a:xfrm>
          <a:prstGeom prst="ellipse">
            <a:avLst/>
          </a:prstGeom>
          <a:solidFill>
            <a:srgbClr val="E9E3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3" name="Oval 122">
            <a:hlinkClick r:id="rId3" action="ppaction://hlinksldjump" tooltip="G. N. Nanjunda Swamy (BJP) from Kollegal (SC) got 5.4 as Avg Score score"/>
          </p:cNvPr>
          <p:cNvSpPr/>
          <p:nvPr/>
        </p:nvSpPr>
        <p:spPr>
          <a:xfrm>
            <a:off x="5557193" y="5997405"/>
            <a:ext cx="297568" cy="297569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4" name="Oval 123">
            <a:hlinkClick r:id="rId3" action="ppaction://hlinksldjump" tooltip="Karadi Sanganna Amarappa (JD(S)) from Koppal got 5.5 as Avg Score score"/>
          </p:cNvPr>
          <p:cNvSpPr/>
          <p:nvPr/>
        </p:nvSpPr>
        <p:spPr>
          <a:xfrm>
            <a:off x="5728340" y="2571671"/>
            <a:ext cx="272590" cy="272589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5" name="Oval 124">
            <a:hlinkClick r:id="rId3" action="ppaction://hlinksldjump" tooltip="Dr. G. Parameshwara (INC) from Koratagere (SC) got 4.4 as Avg Score score"/>
          </p:cNvPr>
          <p:cNvSpPr/>
          <p:nvPr/>
        </p:nvSpPr>
        <p:spPr>
          <a:xfrm>
            <a:off x="6476596" y="4564070"/>
            <a:ext cx="291413" cy="291413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6" name="Oval 125">
            <a:hlinkClick r:id="rId3" action="ppaction://hlinksldjump" tooltip="S.A.Ramadass (BJP) from Krishnaraja got 6.1 as Avg Score score"/>
          </p:cNvPr>
          <p:cNvSpPr/>
          <p:nvPr/>
        </p:nvSpPr>
        <p:spPr>
          <a:xfrm>
            <a:off x="3273473" y="3243309"/>
            <a:ext cx="265272" cy="265273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7" name="Oval 126">
            <a:hlinkClick r:id="rId3" action="ppaction://hlinksldjump" tooltip="S.R Mahesh (JD(S)) from Krishnarajanagara got 5.9 as Avg Score score"/>
          </p:cNvPr>
          <p:cNvSpPr/>
          <p:nvPr/>
        </p:nvSpPr>
        <p:spPr>
          <a:xfrm>
            <a:off x="4492082" y="5002476"/>
            <a:ext cx="329309" cy="329310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8" name="Oval 127">
            <a:hlinkClick r:id="rId3" action="ppaction://hlinksldjump" tooltip="K B Chandrashekar (INC) from Krishnarajpet got 5.8 as Avg Score score"/>
          </p:cNvPr>
          <p:cNvSpPr/>
          <p:nvPr/>
        </p:nvSpPr>
        <p:spPr>
          <a:xfrm>
            <a:off x="4843223" y="5045177"/>
            <a:ext cx="310789" cy="310789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9" name="Oval 128">
            <a:hlinkClick r:id="rId3" action="ppaction://hlinksldjump" tooltip="Ghatage Shama Bhima (INC) from Kudachi (SC) got 3.4 as Avg Score score"/>
          </p:cNvPr>
          <p:cNvSpPr/>
          <p:nvPr/>
        </p:nvSpPr>
        <p:spPr>
          <a:xfrm>
            <a:off x="4651918" y="1028109"/>
            <a:ext cx="212637" cy="212636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0" name="Oval 129">
            <a:hlinkClick r:id="rId3" action="ppaction://hlinksldjump" tooltip="B.Nagendra (BJP) from Kudligi (ST) got 5.6 as Avg Score score"/>
          </p:cNvPr>
          <p:cNvSpPr/>
          <p:nvPr/>
        </p:nvSpPr>
        <p:spPr>
          <a:xfrm>
            <a:off x="5696607" y="3108152"/>
            <a:ext cx="256496" cy="256496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1" name="Oval 130">
            <a:hlinkClick r:id="rId3" action="ppaction://hlinksldjump" tooltip="Dinakar Keshav Shetty (JD(S)) from Kumta got 5.7 as Avg Score score"/>
          </p:cNvPr>
          <p:cNvSpPr/>
          <p:nvPr/>
        </p:nvSpPr>
        <p:spPr>
          <a:xfrm>
            <a:off x="3415469" y="2598638"/>
            <a:ext cx="244750" cy="244750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2" name="Oval 131">
            <a:hlinkClick r:id="rId3" action="ppaction://hlinksldjump" tooltip="Haladi Srinivas Shetty (BJP) from Kundapura got 5.9 as Avg Score score"/>
          </p:cNvPr>
          <p:cNvSpPr/>
          <p:nvPr/>
        </p:nvSpPr>
        <p:spPr>
          <a:xfrm>
            <a:off x="3565252" y="3281313"/>
            <a:ext cx="285101" cy="285101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3" name="Oval 132">
            <a:hlinkClick r:id="rId3" action="ppaction://hlinksldjump" tooltip="Chikkangoudra Siddangouda Ishwaragouda (BJP) from Kundgol got 6.8 as Avg Score score"/>
          </p:cNvPr>
          <p:cNvSpPr/>
          <p:nvPr/>
        </p:nvSpPr>
        <p:spPr>
          <a:xfrm>
            <a:off x="4642193" y="2436024"/>
            <a:ext cx="253650" cy="253650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4" name="Oval 133">
            <a:hlinkClick r:id="rId3" action="ppaction://hlinksldjump" tooltip="B.B. Ramaswamy Gowda (INC) from Kunigal got 4.6 as Avg Score score"/>
          </p:cNvPr>
          <p:cNvSpPr/>
          <p:nvPr/>
        </p:nvSpPr>
        <p:spPr>
          <a:xfrm>
            <a:off x="5716463" y="4785324"/>
            <a:ext cx="275812" cy="275812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5" name="Oval 134">
            <a:hlinkClick r:id="rId3" action="ppaction://hlinksldjump" tooltip="Amaregouda Linganagouda Bayyapur (INC) from Kushtagi got 7.7 as Avg Score score"/>
          </p:cNvPr>
          <p:cNvSpPr/>
          <p:nvPr/>
        </p:nvSpPr>
        <p:spPr>
          <a:xfrm>
            <a:off x="5769563" y="2304555"/>
            <a:ext cx="235611" cy="235611"/>
          </a:xfrm>
          <a:prstGeom prst="ellipse">
            <a:avLst/>
          </a:prstGeom>
          <a:solidFill>
            <a:srgbClr val="08306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6" name="Oval 135">
            <a:hlinkClick r:id="rId3" action="ppaction://hlinksldjump" tooltip="Manappa Vajjal (BJP) from Lingsugur (SC) got 5.3 as Avg Score score"/>
          </p:cNvPr>
          <p:cNvSpPr/>
          <p:nvPr/>
        </p:nvSpPr>
        <p:spPr>
          <a:xfrm>
            <a:off x="6269773" y="2150601"/>
            <a:ext cx="218861" cy="218862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7" name="Oval 136">
            <a:hlinkClick r:id="rId3" action="ppaction://hlinksldjump" tooltip="Kalpana Siddaraju (JD(S)) from Maddur got 5.1 as Avg Score score"/>
          </p:cNvPr>
          <p:cNvSpPr/>
          <p:nvPr/>
        </p:nvSpPr>
        <p:spPr>
          <a:xfrm>
            <a:off x="5384881" y="4819799"/>
            <a:ext cx="309919" cy="309920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8" name="Oval 137">
            <a:hlinkClick r:id="rId3" action="ppaction://hlinksldjump" tooltip="Anitha Kumaraswamy (JD(S)) from Madhugiri got 4.2 as Avg Score score"/>
          </p:cNvPr>
          <p:cNvSpPr/>
          <p:nvPr/>
        </p:nvSpPr>
        <p:spPr>
          <a:xfrm>
            <a:off x="6406511" y="4262549"/>
            <a:ext cx="282808" cy="282808"/>
          </a:xfrm>
          <a:prstGeom prst="ellipse">
            <a:avLst/>
          </a:prstGeom>
          <a:solidFill>
            <a:srgbClr val="F7FCF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9" name="Oval 138">
            <a:hlinkClick r:id="rId3" action="ppaction://hlinksldjump" tooltip="Appachu (Ranjan) (BJP) from Madikeri got 3.7 as Avg Score score"/>
          </p:cNvPr>
          <p:cNvSpPr/>
          <p:nvPr/>
        </p:nvSpPr>
        <p:spPr>
          <a:xfrm>
            <a:off x="4017321" y="4379916"/>
            <a:ext cx="291881" cy="291881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0" name="Oval 139">
            <a:hlinkClick r:id="rId3" action="ppaction://hlinksldjump" tooltip="H.C.Balakrishna (JD(S)) from Magadi got 4.9 as Avg Score score"/>
          </p:cNvPr>
          <p:cNvSpPr/>
          <p:nvPr/>
        </p:nvSpPr>
        <p:spPr>
          <a:xfrm>
            <a:off x="5844814" y="5043225"/>
            <a:ext cx="329291" cy="329291"/>
          </a:xfrm>
          <a:prstGeom prst="ellipse">
            <a:avLst/>
          </a:prstGeom>
          <a:solidFill>
            <a:srgbClr val="F7FCF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1" name="Oval 140">
            <a:hlinkClick r:id="rId3" action="ppaction://hlinksldjump" tooltip="Aravind Limbavali (BJP) from Mahadevapura (SC) got 5.2 as Avg Score score"/>
          </p:cNvPr>
          <p:cNvSpPr/>
          <p:nvPr/>
        </p:nvSpPr>
        <p:spPr>
          <a:xfrm>
            <a:off x="6838793" y="5125903"/>
            <a:ext cx="334702" cy="334702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2" name="Oval 141">
            <a:hlinkClick r:id="rId3" action="ppaction://hlinksldjump" tooltip="N.L.Narendra Babu (INC) from Mahalakshmi Layout got 5.3 as Avg Score score"/>
          </p:cNvPr>
          <p:cNvSpPr/>
          <p:nvPr/>
        </p:nvSpPr>
        <p:spPr>
          <a:xfrm>
            <a:off x="6598744" y="5638456"/>
            <a:ext cx="259200" cy="259201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3" name="Oval 142">
            <a:hlinkClick r:id="rId3" action="ppaction://hlinksldjump" tooltip="P M Narendraswamy (IND) from Malavalli (SC) got 5.6 as Avg Score score"/>
          </p:cNvPr>
          <p:cNvSpPr/>
          <p:nvPr/>
        </p:nvSpPr>
        <p:spPr>
          <a:xfrm>
            <a:off x="5521693" y="5632355"/>
            <a:ext cx="329712" cy="329712"/>
          </a:xfrm>
          <a:prstGeom prst="ellipse">
            <a:avLst/>
          </a:prstGeom>
          <a:solidFill>
            <a:srgbClr val="FFFF4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4" name="Oval 143">
            <a:hlinkClick r:id="rId3" action="ppaction://hlinksldjump" tooltip="Dr. Ashwath Narayan C.N (BJP) from Malleshwaram got 5.9 as Avg Score score"/>
          </p:cNvPr>
          <p:cNvSpPr/>
          <p:nvPr/>
        </p:nvSpPr>
        <p:spPr>
          <a:xfrm>
            <a:off x="6397192" y="5231085"/>
            <a:ext cx="235916" cy="235915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5" name="Oval 144">
            <a:hlinkClick r:id="rId3" action="ppaction://hlinksldjump" tooltip="Es.En.Krishnaiah Shetty (BJP) from Malur got 6.8 as Avg Score score"/>
          </p:cNvPr>
          <p:cNvSpPr/>
          <p:nvPr/>
        </p:nvSpPr>
        <p:spPr>
          <a:xfrm>
            <a:off x="7354297" y="5593042"/>
            <a:ext cx="271838" cy="271838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6" name="Oval 145">
            <a:hlinkClick r:id="rId3" action="ppaction://hlinksldjump" tooltip="M.Srinivas (JD(S)) from Mandya got 6.0 as Avg Score score"/>
          </p:cNvPr>
          <p:cNvSpPr/>
          <p:nvPr/>
        </p:nvSpPr>
        <p:spPr>
          <a:xfrm>
            <a:off x="5295853" y="5413719"/>
            <a:ext cx="296885" cy="296885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7" name="Oval 146">
            <a:hlinkClick r:id="rId3" action="ppaction://hlinksldjump" tooltip="J.Krishna Palemar (BJP) from Mangalore City North got 5.6 as Avg Score score"/>
          </p:cNvPr>
          <p:cNvSpPr/>
          <p:nvPr/>
        </p:nvSpPr>
        <p:spPr>
          <a:xfrm>
            <a:off x="3379116" y="3818768"/>
            <a:ext cx="301613" cy="301613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8" name="Oval 147">
            <a:hlinkClick r:id="rId3" action="ppaction://hlinksldjump" tooltip="N.Yogish Bhat (BJP) from Mangalore City South got 6.0 as Avg Score score"/>
          </p:cNvPr>
          <p:cNvSpPr/>
          <p:nvPr/>
        </p:nvSpPr>
        <p:spPr>
          <a:xfrm>
            <a:off x="3236925" y="4207789"/>
            <a:ext cx="272084" cy="272084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9" name="Oval 148">
            <a:hlinkClick r:id="rId3" action="ppaction://hlinksldjump" tooltip="U.T. Khadar (INC) from Mangalore got 5.6 as Avg Score score"/>
          </p:cNvPr>
          <p:cNvSpPr/>
          <p:nvPr/>
        </p:nvSpPr>
        <p:spPr>
          <a:xfrm>
            <a:off x="3131358" y="3963192"/>
            <a:ext cx="239349" cy="239349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0" name="Oval 149">
            <a:hlinkClick r:id="rId3" action="ppaction://hlinksldjump" tooltip="G. Hampayya Nayak Ballatgi (INC) from Manvi (ST) got 5.1 as Avg Score score"/>
          </p:cNvPr>
          <p:cNvSpPr/>
          <p:nvPr/>
        </p:nvSpPr>
        <p:spPr>
          <a:xfrm>
            <a:off x="6844641" y="2546622"/>
            <a:ext cx="244078" cy="244078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1" name="Oval 150">
            <a:hlinkClick r:id="rId3" action="ppaction://hlinksldjump" tooltip="Pratap Gouda Patil (BJP) from Maski (ST) got 5.2 as Avg Score score"/>
          </p:cNvPr>
          <p:cNvSpPr/>
          <p:nvPr/>
        </p:nvSpPr>
        <p:spPr>
          <a:xfrm>
            <a:off x="6409355" y="2371897"/>
            <a:ext cx="193188" cy="193188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2" name="Oval 151">
            <a:hlinkClick r:id="rId3" action="ppaction://hlinksldjump" tooltip="M Basavaraja Naika (BJP) from Mayakonda (SC) got 5.1 as Avg Score score"/>
          </p:cNvPr>
          <p:cNvSpPr/>
          <p:nvPr/>
        </p:nvSpPr>
        <p:spPr>
          <a:xfrm>
            <a:off x="5172309" y="3351478"/>
            <a:ext cx="256272" cy="256272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3" name="Oval 152">
            <a:hlinkClick r:id="rId3" action="ppaction://hlinksldjump" tooltip="C S Puttaraju (JD(S)) from Melukote got 5.4 as Avg Score score"/>
          </p:cNvPr>
          <p:cNvSpPr/>
          <p:nvPr/>
        </p:nvSpPr>
        <p:spPr>
          <a:xfrm>
            <a:off x="5043536" y="4771601"/>
            <a:ext cx="318636" cy="318636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4" name="Oval 153">
            <a:hlinkClick r:id="rId3" action="ppaction://hlinksldjump" tooltip="N.Y.Gopala Krishna (INC) from Molakalmuru (ST) got 2.9 as Avg Score score"/>
          </p:cNvPr>
          <p:cNvSpPr/>
          <p:nvPr/>
        </p:nvSpPr>
        <p:spPr>
          <a:xfrm>
            <a:off x="6096960" y="3362098"/>
            <a:ext cx="316599" cy="316600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5" name="Oval 154">
            <a:hlinkClick r:id="rId3" action="ppaction://hlinksldjump" tooltip="K.Abhayachandra (INC) from Moodabidri got 5.6 as Avg Score score"/>
          </p:cNvPr>
          <p:cNvSpPr/>
          <p:nvPr/>
        </p:nvSpPr>
        <p:spPr>
          <a:xfrm>
            <a:off x="3709292" y="3867704"/>
            <a:ext cx="253753" cy="253753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6" name="Oval 155">
            <a:hlinkClick r:id="rId3" action="ppaction://hlinksldjump" tooltip="Appaji Channabasavaraj Shankararao Nadagouda (INC) from Muddebihal got 5.8 as Avg Score score"/>
          </p:cNvPr>
          <p:cNvSpPr/>
          <p:nvPr/>
        </p:nvSpPr>
        <p:spPr>
          <a:xfrm>
            <a:off x="5905557" y="1855103"/>
            <a:ext cx="220295" cy="220295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7" name="Oval 156">
            <a:hlinkClick r:id="rId3" action="ppaction://hlinksldjump" tooltip="Govind.M.Karjol (BJP) from Mudhol (SC) got 5.8 as Avg Score score"/>
          </p:cNvPr>
          <p:cNvSpPr/>
          <p:nvPr/>
        </p:nvSpPr>
        <p:spPr>
          <a:xfrm>
            <a:off x="4997526" y="1489390"/>
            <a:ext cx="245283" cy="245284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8" name="Oval 157">
            <a:hlinkClick r:id="rId3" action="ppaction://hlinksldjump" tooltip="M.P.Kumara Swamy (BJP) from Mudigere (SC) got 5.6 as Avg Score score"/>
          </p:cNvPr>
          <p:cNvSpPr/>
          <p:nvPr/>
        </p:nvSpPr>
        <p:spPr>
          <a:xfrm>
            <a:off x="4188886" y="4155302"/>
            <a:ext cx="228173" cy="228172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9" name="Oval 158">
            <a:hlinkClick r:id="rId3" action="ppaction://hlinksldjump" tooltip="Amaresh (INC) from Mulbagal (SC) got 6.4 as Avg Score score"/>
          </p:cNvPr>
          <p:cNvSpPr/>
          <p:nvPr/>
        </p:nvSpPr>
        <p:spPr>
          <a:xfrm>
            <a:off x="7792755" y="5789015"/>
            <a:ext cx="260770" cy="260771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0" name="Oval 159">
            <a:hlinkClick r:id="rId3" action="ppaction://hlinksldjump" tooltip="Suresh Gowda (INC) from Nagamangala got 5.7 as Avg Score score"/>
          </p:cNvPr>
          <p:cNvSpPr/>
          <p:nvPr/>
        </p:nvSpPr>
        <p:spPr>
          <a:xfrm>
            <a:off x="5247219" y="4500354"/>
            <a:ext cx="320486" cy="320485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1" name="Oval 160">
            <a:hlinkClick r:id="rId3" action="ppaction://hlinksldjump" tooltip="Katakdhond Vitthal Dhondiba (BJP) from Nagthan (SC) got 6.4 as Avg Score score"/>
          </p:cNvPr>
          <p:cNvSpPr/>
          <p:nvPr/>
        </p:nvSpPr>
        <p:spPr>
          <a:xfrm>
            <a:off x="5750964" y="1211082"/>
            <a:ext cx="244156" cy="244157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2" name="Oval 161">
            <a:hlinkClick r:id="rId3" action="ppaction://hlinksldjump" tooltip="V.Srinivasa Prasad (INC) from Nanjangud (SC) got 5.4 as Avg Score score"/>
          </p:cNvPr>
          <p:cNvSpPr/>
          <p:nvPr/>
        </p:nvSpPr>
        <p:spPr>
          <a:xfrm>
            <a:off x="4719470" y="5689505"/>
            <a:ext cx="281866" cy="281866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3" name="Oval 162">
            <a:hlinkClick r:id="rId3" action="ppaction://hlinksldjump" tooltip="Tanveer Sait (INC) from Narasimharaja got 5.4 as Avg Score score"/>
          </p:cNvPr>
          <p:cNvSpPr/>
          <p:nvPr/>
        </p:nvSpPr>
        <p:spPr>
          <a:xfrm>
            <a:off x="6197281" y="5037892"/>
            <a:ext cx="233126" cy="233127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4" name="Oval 163">
            <a:hlinkClick r:id="rId3" action="ppaction://hlinksldjump" tooltip="C C Patil (BJP) from Nargund got 5.4 as Avg Score score"/>
          </p:cNvPr>
          <p:cNvSpPr/>
          <p:nvPr/>
        </p:nvSpPr>
        <p:spPr>
          <a:xfrm>
            <a:off x="4926433" y="1943463"/>
            <a:ext cx="246733" cy="246732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5" name="Oval 164">
            <a:hlinkClick r:id="rId3" action="ppaction://hlinksldjump" tooltip="Shankar Patil Munenkoppa (BJP) from Navalgund got 7.0 as Avg Score score"/>
          </p:cNvPr>
          <p:cNvSpPr/>
          <p:nvPr/>
        </p:nvSpPr>
        <p:spPr>
          <a:xfrm>
            <a:off x="5028018" y="2196543"/>
            <a:ext cx="276137" cy="276138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6" name="Oval 165">
            <a:hlinkClick r:id="rId3" action="ppaction://hlinksldjump" tooltip="M.V.Nagaraju (BJP) from Nelamangala (SC) got 6.3 as Avg Score score"/>
          </p:cNvPr>
          <p:cNvSpPr/>
          <p:nvPr/>
        </p:nvSpPr>
        <p:spPr>
          <a:xfrm>
            <a:off x="6017999" y="4785642"/>
            <a:ext cx="262822" cy="262822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7" name="Oval 166">
            <a:hlinkClick r:id="rId3" action="ppaction://hlinksldjump" tooltip="Kakaso Pandurang Patil (INC) from Nippani got 3.9 as Avg Score score"/>
          </p:cNvPr>
          <p:cNvSpPr/>
          <p:nvPr/>
        </p:nvSpPr>
        <p:spPr>
          <a:xfrm>
            <a:off x="3803441" y="906401"/>
            <a:ext cx="294784" cy="294784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8" name="Oval 167">
            <a:hlinkClick r:id="rId3" action="ppaction://hlinksldjump" tooltip="R.Ashoka (BJP) from Padmanaba Nagar got 5.4 as Avg Score score"/>
          </p:cNvPr>
          <p:cNvSpPr/>
          <p:nvPr/>
        </p:nvSpPr>
        <p:spPr>
          <a:xfrm>
            <a:off x="6109331" y="5294067"/>
            <a:ext cx="271291" cy="271291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9" name="Oval 168">
            <a:hlinkClick r:id="rId3" action="ppaction://hlinksldjump" tooltip="Venkataramanappa (IND) from Pavagada (SC) got 4.5 as Avg Score score"/>
          </p:cNvPr>
          <p:cNvSpPr/>
          <p:nvPr/>
        </p:nvSpPr>
        <p:spPr>
          <a:xfrm>
            <a:off x="6553226" y="3979656"/>
            <a:ext cx="293408" cy="293408"/>
          </a:xfrm>
          <a:prstGeom prst="ellipse">
            <a:avLst/>
          </a:prstGeom>
          <a:solidFill>
            <a:srgbClr val="FFFFE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0" name="Oval 169">
            <a:hlinkClick r:id="rId3" action="ppaction://hlinksldjump" tooltip="K. Venkatesh (INC) from Piriyapatna got 5.0 as Avg Score score"/>
          </p:cNvPr>
          <p:cNvSpPr/>
          <p:nvPr/>
        </p:nvSpPr>
        <p:spPr>
          <a:xfrm>
            <a:off x="4203383" y="4976721"/>
            <a:ext cx="268255" cy="268255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1" name="Oval 170">
            <a:hlinkClick r:id="rId3" action="ppaction://hlinksldjump" tooltip="B. Prasanna Kumar (INC) from Pulakeshinagar (SC) got 5.1 as Avg Score score"/>
          </p:cNvPr>
          <p:cNvSpPr/>
          <p:nvPr/>
        </p:nvSpPr>
        <p:spPr>
          <a:xfrm>
            <a:off x="6795934" y="4663812"/>
            <a:ext cx="179483" cy="179483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2" name="Oval 171">
            <a:hlinkClick r:id="rId3" action="ppaction://hlinksldjump" tooltip="Mallika Prasada (BJP) from Puttur got 6.1 as Avg Score score"/>
          </p:cNvPr>
          <p:cNvSpPr/>
          <p:nvPr/>
        </p:nvSpPr>
        <p:spPr>
          <a:xfrm>
            <a:off x="3706885" y="4399993"/>
            <a:ext cx="282099" cy="282100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3" name="Oval 172">
            <a:hlinkClick r:id="rId3" action="ppaction://hlinksldjump" tooltip="Raja Rayappa Naik (INC) from Raichur Rural (ST) got 5.1 as Avg Score score"/>
          </p:cNvPr>
          <p:cNvSpPr/>
          <p:nvPr/>
        </p:nvSpPr>
        <p:spPr>
          <a:xfrm>
            <a:off x="7115821" y="2635901"/>
            <a:ext cx="239077" cy="239077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4" name="Oval 173">
            <a:hlinkClick r:id="rId3" action="ppaction://hlinksldjump" tooltip="Syed Yasin (INC) from Raichur got 5.1 as Avg Score score"/>
          </p:cNvPr>
          <p:cNvSpPr/>
          <p:nvPr/>
        </p:nvSpPr>
        <p:spPr>
          <a:xfrm>
            <a:off x="7339762" y="2510213"/>
            <a:ext cx="184476" cy="184476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5" name="Oval 174">
            <a:hlinkClick r:id="rId3" action="ppaction://hlinksldjump" tooltip="Suresh Kumar S. (BJP) from Rajaji Nagar got 5.2 as Avg Score score"/>
          </p:cNvPr>
          <p:cNvSpPr/>
          <p:nvPr/>
        </p:nvSpPr>
        <p:spPr>
          <a:xfrm>
            <a:off x="6310936" y="4802694"/>
            <a:ext cx="220615" cy="220614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6" name="Oval 175">
            <a:hlinkClick r:id="rId3" action="ppaction://hlinksldjump" tooltip="M.Srinivas (BJP) from Rajarajeshwarinagar got 5.5 as Avg Score score"/>
          </p:cNvPr>
          <p:cNvSpPr/>
          <p:nvPr/>
        </p:nvSpPr>
        <p:spPr>
          <a:xfrm>
            <a:off x="5514218" y="5152896"/>
            <a:ext cx="328979" cy="328978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7" name="Oval 176">
            <a:hlinkClick r:id="rId3" action="ppaction://hlinksldjump" tooltip="K.Raju (JD(S)) from Ramanagara got 4.8 as Avg Score score"/>
          </p:cNvPr>
          <p:cNvSpPr/>
          <p:nvPr/>
        </p:nvSpPr>
        <p:spPr>
          <a:xfrm>
            <a:off x="6075161" y="5585408"/>
            <a:ext cx="292233" cy="292232"/>
          </a:xfrm>
          <a:prstGeom prst="ellipse">
            <a:avLst/>
          </a:prstGeom>
          <a:solidFill>
            <a:srgbClr val="F7FCF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8" name="Oval 177">
            <a:hlinkClick r:id="rId3" action="ppaction://hlinksldjump" tooltip="Ashok Mahadevappa Pattan (INC) from Ramdurg got 6.4 as Avg Score score"/>
          </p:cNvPr>
          <p:cNvSpPr/>
          <p:nvPr/>
        </p:nvSpPr>
        <p:spPr>
          <a:xfrm>
            <a:off x="4807554" y="1687800"/>
            <a:ext cx="248577" cy="248578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9" name="Oval 178">
            <a:hlinkClick r:id="rId3" action="ppaction://hlinksldjump" tooltip="G.Shivanna (BJP) from Ranibennur got 7.2 as Avg Score score"/>
          </p:cNvPr>
          <p:cNvSpPr/>
          <p:nvPr/>
        </p:nvSpPr>
        <p:spPr>
          <a:xfrm>
            <a:off x="4729331" y="3016898"/>
            <a:ext cx="287128" cy="287129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0" name="Oval 179">
            <a:hlinkClick r:id="rId3" action="ppaction://hlinksldjump" tooltip="Aihole Duryodhan Mahalingappa (BJP) from Raibag (SC) got 6.3 as Avg Score score"/>
          </p:cNvPr>
          <p:cNvSpPr/>
          <p:nvPr/>
        </p:nvSpPr>
        <p:spPr>
          <a:xfrm>
            <a:off x="4410502" y="1113092"/>
            <a:ext cx="221221" cy="221221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1" name="Oval 180">
            <a:hlinkClick r:id="rId3" action="ppaction://hlinksldjump" tooltip="Kalakappa Gurushantappa Bandi (BJP) from Ron got 7.5 as Avg Score score"/>
          </p:cNvPr>
          <p:cNvSpPr/>
          <p:nvPr/>
        </p:nvSpPr>
        <p:spPr>
          <a:xfrm>
            <a:off x="5334474" y="2197175"/>
            <a:ext cx="272895" cy="272895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2" name="Oval 181">
            <a:hlinkClick r:id="rId3" action="ppaction://hlinksldjump" tooltip="Gopalkrishna Beluru (BJP) from Sagar got 5.7 as Avg Score score"/>
          </p:cNvPr>
          <p:cNvSpPr/>
          <p:nvPr/>
        </p:nvSpPr>
        <p:spPr>
          <a:xfrm>
            <a:off x="3849936" y="3149985"/>
            <a:ext cx="282994" cy="282993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3" name="Oval 182">
            <a:hlinkClick r:id="rId3" action="ppaction://hlinksldjump" tooltip="H. K. Kumaraswamy (JD(S)) from Sakleshpur (SC) got 7.3 as Avg Score score"/>
          </p:cNvPr>
          <p:cNvSpPr/>
          <p:nvPr/>
        </p:nvSpPr>
        <p:spPr>
          <a:xfrm>
            <a:off x="4335744" y="4355225"/>
            <a:ext cx="288464" cy="288464"/>
          </a:xfrm>
          <a:prstGeom prst="ellipse">
            <a:avLst/>
          </a:prstGeom>
          <a:solidFill>
            <a:srgbClr val="00441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4" name="Oval 183">
            <a:hlinkClick r:id="rId3" action="ppaction://hlinksldjump" tooltip="E. Tukaram (INC) from Sandur (ST) got 6.5 as Avg Score score"/>
          </p:cNvPr>
          <p:cNvSpPr/>
          <p:nvPr/>
        </p:nvSpPr>
        <p:spPr>
          <a:xfrm>
            <a:off x="5985886" y="3099465"/>
            <a:ext cx="242853" cy="242853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5" name="Oval 184">
            <a:hlinkClick r:id="rId3" action="ppaction://hlinksldjump" tooltip="K.J.George (INC) from Sarvagnanagar got 5.7 as Avg Score score"/>
          </p:cNvPr>
          <p:cNvSpPr/>
          <p:nvPr/>
        </p:nvSpPr>
        <p:spPr>
          <a:xfrm>
            <a:off x="6642950" y="4850035"/>
            <a:ext cx="246753" cy="246753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6" name="Oval 185">
            <a:hlinkClick r:id="rId3" action="ppaction://hlinksldjump" tooltip="Mamani Vishwanath Chandrashekar (BJP) from Saundatti Yellamma got 5.6 as Avg Score score"/>
          </p:cNvPr>
          <p:cNvSpPr/>
          <p:nvPr/>
        </p:nvSpPr>
        <p:spPr>
          <a:xfrm>
            <a:off x="4644871" y="1918331"/>
            <a:ext cx="249505" cy="249506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7" name="Oval 186">
            <a:hlinkClick r:id="rId3" action="ppaction://hlinksldjump" tooltip="Dr. Sharan Prakash Rudrappa Patil (INC) from Sedam got 5.8 as Avg Score score"/>
          </p:cNvPr>
          <p:cNvSpPr/>
          <p:nvPr/>
        </p:nvSpPr>
        <p:spPr>
          <a:xfrm>
            <a:off x="7483938" y="1696964"/>
            <a:ext cx="255988" cy="255988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8" name="Oval 187">
            <a:hlinkClick r:id="rId3" action="ppaction://hlinksldjump" tooltip="Sharanabasappa Darshnapur (INC) from Shahapur got 5.4 as Avg Score score"/>
          </p:cNvPr>
          <p:cNvSpPr/>
          <p:nvPr/>
        </p:nvSpPr>
        <p:spPr>
          <a:xfrm>
            <a:off x="6881835" y="1899741"/>
            <a:ext cx="231702" cy="231702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9" name="Oval 188">
            <a:hlinkClick r:id="rId3" action="ppaction://hlinksldjump" tooltip="N.A Haris (INC) from Shanti Nagar got 6.5 as Avg Score score"/>
          </p:cNvPr>
          <p:cNvSpPr/>
          <p:nvPr/>
        </p:nvSpPr>
        <p:spPr>
          <a:xfrm>
            <a:off x="6641610" y="5141081"/>
            <a:ext cx="185255" cy="185255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0" name="Oval 189">
            <a:hlinkClick r:id="rId3" action="ppaction://hlinksldjump" tooltip="Basavaraj Bommai (BJP) from Shiggaon got 5.2 as Avg Score score"/>
          </p:cNvPr>
          <p:cNvSpPr/>
          <p:nvPr/>
        </p:nvSpPr>
        <p:spPr>
          <a:xfrm>
            <a:off x="4330331" y="2403328"/>
            <a:ext cx="281701" cy="281702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1" name="Oval 190">
            <a:hlinkClick r:id="rId3" action="ppaction://hlinksldjump" tooltip="B.S.Yeddyurappa (BJP) from Shikaripura got 7.4 as Avg Score score"/>
          </p:cNvPr>
          <p:cNvSpPr/>
          <p:nvPr/>
        </p:nvSpPr>
        <p:spPr>
          <a:xfrm>
            <a:off x="4141286" y="3036856"/>
            <a:ext cx="288212" cy="288212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2" name="Oval 191">
            <a:hlinkClick r:id="rId3" action="ppaction://hlinksldjump" tooltip="K.G.Kumarswamy (BJP) from Shimoga Rural (SC) got 5.4 as Avg Score score"/>
          </p:cNvPr>
          <p:cNvSpPr/>
          <p:nvPr/>
        </p:nvSpPr>
        <p:spPr>
          <a:xfrm>
            <a:off x="4208160" y="3346348"/>
            <a:ext cx="287046" cy="287046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3" name="Oval 192">
            <a:hlinkClick r:id="rId3" action="ppaction://hlinksldjump" tooltip="K.S.Eshwarappa (BJP) from Shimoga got 5.4 as Avg Score score"/>
          </p:cNvPr>
          <p:cNvSpPr/>
          <p:nvPr/>
        </p:nvSpPr>
        <p:spPr>
          <a:xfrm>
            <a:off x="4398921" y="3608803"/>
            <a:ext cx="251657" cy="251657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4" name="Oval 193">
            <a:hlinkClick r:id="rId3" action="ppaction://hlinksldjump" tooltip="Ramanna S Lamani (BJP) from Shirahatti (SC) got 5.6 as Avg Score score"/>
          </p:cNvPr>
          <p:cNvSpPr/>
          <p:nvPr/>
        </p:nvSpPr>
        <p:spPr>
          <a:xfrm>
            <a:off x="4926825" y="2478365"/>
            <a:ext cx="237238" cy="237239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5" name="Oval 194">
            <a:hlinkClick r:id="rId3" action="ppaction://hlinksldjump" tooltip="R.Roshan Baig (INC) from Shivajinagar got 5.3 as Avg Score score"/>
          </p:cNvPr>
          <p:cNvSpPr/>
          <p:nvPr/>
        </p:nvSpPr>
        <p:spPr>
          <a:xfrm>
            <a:off x="6461818" y="5015221"/>
            <a:ext cx="183698" cy="183699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6" name="Oval 195">
            <a:hlinkClick r:id="rId3" action="ppaction://hlinksldjump" tooltip="Narasimha Nayak (Raju Gouda) (BJP) from Shorapur (ST) got 5.6 as Avg Score score"/>
          </p:cNvPr>
          <p:cNvSpPr/>
          <p:nvPr/>
        </p:nvSpPr>
        <p:spPr>
          <a:xfrm>
            <a:off x="6579549" y="1979894"/>
            <a:ext cx="292151" cy="292151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7" name="Oval 196">
            <a:hlinkClick r:id="rId3" action="ppaction://hlinksldjump" tooltip="C. S. Putte Gowda (JD(S)) from Shravanabelagola got 7.4 as Avg Score score"/>
          </p:cNvPr>
          <p:cNvSpPr/>
          <p:nvPr/>
        </p:nvSpPr>
        <p:spPr>
          <a:xfrm>
            <a:off x="4924394" y="4468732"/>
            <a:ext cx="302819" cy="302820"/>
          </a:xfrm>
          <a:prstGeom prst="ellipse">
            <a:avLst/>
          </a:prstGeom>
          <a:solidFill>
            <a:srgbClr val="00441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8" name="Oval 197">
            <a:hlinkClick r:id="rId3" action="ppaction://hlinksldjump" tooltip="A.B.Ramesha Bandisiddegowda (JD(S)) from Shrirangapattana got 5.7 as Avg Score score"/>
          </p:cNvPr>
          <p:cNvSpPr/>
          <p:nvPr/>
        </p:nvSpPr>
        <p:spPr>
          <a:xfrm>
            <a:off x="5174851" y="5084115"/>
            <a:ext cx="322916" cy="322916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9" name="Oval 198">
            <a:hlinkClick r:id="rId3" action="ppaction://hlinksldjump" tooltip="V Muniyappa (INC) from Sidlaghatta got 6.5 as Avg Score score"/>
          </p:cNvPr>
          <p:cNvSpPr/>
          <p:nvPr/>
        </p:nvSpPr>
        <p:spPr>
          <a:xfrm>
            <a:off x="7173478" y="5024281"/>
            <a:ext cx="301803" cy="301802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0" name="Oval 199">
            <a:hlinkClick r:id="rId3" action="ppaction://hlinksldjump" tooltip="Bhusanur Ramesh Balappa (BJP) from Sindagi got 6.7 as Avg Score score"/>
          </p:cNvPr>
          <p:cNvSpPr/>
          <p:nvPr/>
        </p:nvSpPr>
        <p:spPr>
          <a:xfrm>
            <a:off x="6204842" y="1442325"/>
            <a:ext cx="237349" cy="237349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1" name="Oval 200">
            <a:hlinkClick r:id="rId3" action="ppaction://hlinksldjump" tooltip="Nadagouda Venkatarao (JD(S)) from Sindhanur got 5.0 as Avg Score score"/>
          </p:cNvPr>
          <p:cNvSpPr/>
          <p:nvPr/>
        </p:nvSpPr>
        <p:spPr>
          <a:xfrm>
            <a:off x="6372792" y="2600806"/>
            <a:ext cx="258599" cy="258599"/>
          </a:xfrm>
          <a:prstGeom prst="ellipse">
            <a:avLst/>
          </a:prstGeom>
          <a:solidFill>
            <a:srgbClr val="F7FCF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2" name="Oval 201">
            <a:hlinkClick r:id="rId3" action="ppaction://hlinksldjump" tooltip="T.B.Jayachandra (INC) from Sira got 5.3 as Avg Score score"/>
          </p:cNvPr>
          <p:cNvSpPr/>
          <p:nvPr/>
        </p:nvSpPr>
        <p:spPr>
          <a:xfrm>
            <a:off x="5819811" y="3929033"/>
            <a:ext cx="308663" cy="308663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3" name="Oval 202">
            <a:hlinkClick r:id="rId3" action="ppaction://hlinksldjump" tooltip="Kageri Vishweshwar Hegde (BJP) from Sirsi got 6.1 as Avg Score score"/>
          </p:cNvPr>
          <p:cNvSpPr/>
          <p:nvPr/>
        </p:nvSpPr>
        <p:spPr>
          <a:xfrm>
            <a:off x="3852579" y="2548353"/>
            <a:ext cx="269067" cy="269067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4" name="Oval 203">
            <a:hlinkClick r:id="rId3" action="ppaction://hlinksldjump" tooltip="Somalingappa M.S (BJP) from Siruguppa (ST) got 6.2 as Avg Score score"/>
          </p:cNvPr>
          <p:cNvSpPr/>
          <p:nvPr/>
        </p:nvSpPr>
        <p:spPr>
          <a:xfrm>
            <a:off x="6590671" y="2791601"/>
            <a:ext cx="262936" cy="262935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5" name="Oval 204">
            <a:hlinkClick r:id="rId3" action="ppaction://hlinksldjump" tooltip="H. Halappa (BJP) from Sorab got 5.2 as Avg Score score"/>
          </p:cNvPr>
          <p:cNvSpPr/>
          <p:nvPr/>
        </p:nvSpPr>
        <p:spPr>
          <a:xfrm>
            <a:off x="3900922" y="2842453"/>
            <a:ext cx="282340" cy="282340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6" name="Oval 205">
            <a:hlinkClick r:id="rId3" action="ppaction://hlinksldjump" tooltip="D.N .Jeevaraja (BJP) from Sringeri got 5.6 as Avg Score score"/>
          </p:cNvPr>
          <p:cNvSpPr/>
          <p:nvPr/>
        </p:nvSpPr>
        <p:spPr>
          <a:xfrm>
            <a:off x="3998251" y="3839461"/>
            <a:ext cx="247219" cy="247220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7" name="Oval 206">
            <a:hlinkClick r:id="rId3" action="ppaction://hlinksldjump" tooltip="G.K.Venkata Shiva Reddy (JD(S)) from Srinivaspur got 6.0 as Avg Score score"/>
          </p:cNvPr>
          <p:cNvSpPr/>
          <p:nvPr/>
        </p:nvSpPr>
        <p:spPr>
          <a:xfrm>
            <a:off x="7844456" y="5224694"/>
            <a:ext cx="337645" cy="337645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8" name="Oval 207">
            <a:hlinkClick r:id="rId3" action="ppaction://hlinksldjump" tooltip="Angara S (BJP) from Sullia (SC) got 5.5 as Avg Score score"/>
          </p:cNvPr>
          <p:cNvSpPr/>
          <p:nvPr/>
        </p:nvSpPr>
        <p:spPr>
          <a:xfrm>
            <a:off x="3872891" y="4663344"/>
            <a:ext cx="282915" cy="282915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9" name="Oval 208">
            <a:hlinkClick r:id="rId3" action="ppaction://hlinksldjump" tooltip="Dr. H.C. Mahadevappa (INC) from T.Narasipur (SC) got 5.0 as Avg Score score"/>
          </p:cNvPr>
          <p:cNvSpPr/>
          <p:nvPr/>
        </p:nvSpPr>
        <p:spPr>
          <a:xfrm>
            <a:off x="5292847" y="5863472"/>
            <a:ext cx="272217" cy="272216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0" name="Oval 209">
            <a:hlinkClick r:id="rId3" action="ppaction://hlinksldjump" tooltip="Suresh .D.S (BJP) from Tarikere got 5.7 as Avg Score score"/>
          </p:cNvPr>
          <p:cNvSpPr/>
          <p:nvPr/>
        </p:nvSpPr>
        <p:spPr>
          <a:xfrm>
            <a:off x="4585992" y="3822888"/>
            <a:ext cx="251679" cy="251680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1" name="Oval 210">
            <a:hlinkClick r:id="rId3" action="ppaction://hlinksldjump" tooltip="Siddu. Savadi (BJP) from Terdal got 5.9 as Avg Score score"/>
          </p:cNvPr>
          <p:cNvSpPr/>
          <p:nvPr/>
        </p:nvSpPr>
        <p:spPr>
          <a:xfrm>
            <a:off x="4757573" y="1235915"/>
            <a:ext cx="284495" cy="284495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2" name="Oval 211">
            <a:hlinkClick r:id="rId3" action="ppaction://hlinksldjump" tooltip="B.C. Nagesh (BJP) from Tiptur got 6.1 as Avg Score score"/>
          </p:cNvPr>
          <p:cNvSpPr/>
          <p:nvPr/>
        </p:nvSpPr>
        <p:spPr>
          <a:xfrm>
            <a:off x="5129106" y="4227843"/>
            <a:ext cx="277595" cy="277596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3" name="Oval 212">
            <a:hlinkClick r:id="rId3" action="ppaction://hlinksldjump" tooltip="Kimmane Rathnakar (INC) from Tirthahalli got 5.5 as Avg Score score"/>
          </p:cNvPr>
          <p:cNvSpPr/>
          <p:nvPr/>
        </p:nvSpPr>
        <p:spPr>
          <a:xfrm>
            <a:off x="3950530" y="3525815"/>
            <a:ext cx="284098" cy="284097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4" name="Oval 213">
            <a:hlinkClick r:id="rId3" action="ppaction://hlinksldjump" tooltip="S. Shivanna Sogadu (BJP) from Tumkur City got 4.3 as Avg Score score"/>
          </p:cNvPr>
          <p:cNvSpPr/>
          <p:nvPr/>
        </p:nvSpPr>
        <p:spPr>
          <a:xfrm>
            <a:off x="5894751" y="4546717"/>
            <a:ext cx="240469" cy="240469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5" name="Oval 214">
            <a:hlinkClick r:id="rId3" action="ppaction://hlinksldjump" tooltip="B. Suresh Gowda (BJP) from Tumkur Rural got 5.3 as Avg Score score"/>
          </p:cNvPr>
          <p:cNvSpPr/>
          <p:nvPr/>
        </p:nvSpPr>
        <p:spPr>
          <a:xfrm>
            <a:off x="5588021" y="4513288"/>
            <a:ext cx="278017" cy="278016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6" name="Oval 215">
            <a:hlinkClick r:id="rId3" action="ppaction://hlinksldjump" tooltip="M T Krishnappa (JD(S)) from Turuvekere got 8.3 as Avg Score score"/>
          </p:cNvPr>
          <p:cNvSpPr/>
          <p:nvPr/>
        </p:nvSpPr>
        <p:spPr>
          <a:xfrm>
            <a:off x="5434168" y="4230079"/>
            <a:ext cx="291783" cy="291783"/>
          </a:xfrm>
          <a:prstGeom prst="ellipse">
            <a:avLst/>
          </a:prstGeom>
          <a:solidFill>
            <a:srgbClr val="00441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7" name="Oval 216">
            <a:hlinkClick r:id="rId3" action="ppaction://hlinksldjump" tooltip="K. Raghupathy Bhat (BJP) from Udupi got 6.1 as Avg Score score"/>
          </p:cNvPr>
          <p:cNvSpPr/>
          <p:nvPr/>
        </p:nvSpPr>
        <p:spPr>
          <a:xfrm>
            <a:off x="3372675" y="3521709"/>
            <a:ext cx="269300" cy="269300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8" name="Oval 217">
            <a:hlinkClick r:id="rId3" action="ppaction://hlinksldjump" tooltip="Siddaramaiah (INC) from Varuna got 4.8 as Avg Score score"/>
          </p:cNvPr>
          <p:cNvSpPr/>
          <p:nvPr/>
        </p:nvSpPr>
        <p:spPr>
          <a:xfrm>
            <a:off x="5023724" y="5617341"/>
            <a:ext cx="327240" cy="327241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9" name="Oval 218">
            <a:hlinkClick r:id="rId3" action="ppaction://hlinksldjump" tooltip="M.Krishnappa (INC) from Vijay Nagar got 5.3 as Avg Score score"/>
          </p:cNvPr>
          <p:cNvSpPr/>
          <p:nvPr/>
        </p:nvSpPr>
        <p:spPr>
          <a:xfrm>
            <a:off x="6628773" y="5361437"/>
            <a:ext cx="249992" cy="249993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0" name="Oval 219">
            <a:hlinkClick r:id="rId3" action="ppaction://hlinksldjump" tooltip="Anand Singh (BJP) from Vijayanagara got 5.6 as Avg Score score"/>
          </p:cNvPr>
          <p:cNvSpPr/>
          <p:nvPr/>
        </p:nvSpPr>
        <p:spPr>
          <a:xfrm>
            <a:off x="5891798" y="2834389"/>
            <a:ext cx="247109" cy="247110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1" name="Oval 220">
            <a:hlinkClick r:id="rId3" action="ppaction://hlinksldjump" tooltip="Bopaiah. K.G. (BJP) from Virajpet got 7.0 as Avg Score score"/>
          </p:cNvPr>
          <p:cNvSpPr/>
          <p:nvPr/>
        </p:nvSpPr>
        <p:spPr>
          <a:xfrm>
            <a:off x="3906515" y="4975564"/>
            <a:ext cx="265967" cy="265967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2" name="Oval 221">
            <a:hlinkClick r:id="rId3" action="ppaction://hlinksldjump" tooltip="A.B. Maalakraddy (INC) from Yadgir got 5.7 as Avg Score score"/>
          </p:cNvPr>
          <p:cNvSpPr/>
          <p:nvPr/>
        </p:nvSpPr>
        <p:spPr>
          <a:xfrm>
            <a:off x="7205823" y="1974901"/>
            <a:ext cx="212964" cy="212964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3" name="Oval 222">
            <a:hlinkClick r:id="rId3" action="ppaction://hlinksldjump" tooltip="S.R.Vishwanath (BJP) from Yelahanka got 5.5 as Avg Score score"/>
          </p:cNvPr>
          <p:cNvSpPr/>
          <p:nvPr/>
        </p:nvSpPr>
        <p:spPr>
          <a:xfrm>
            <a:off x="6981795" y="4449620"/>
            <a:ext cx="337036" cy="337036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4" name="Oval 223">
            <a:hlinkClick r:id="rId3" action="ppaction://hlinksldjump" tooltip="Eshanna Gulagannavar (BJP) from Yelburga got 5.0 as Avg Score score"/>
          </p:cNvPr>
          <p:cNvSpPr/>
          <p:nvPr/>
        </p:nvSpPr>
        <p:spPr>
          <a:xfrm>
            <a:off x="5477027" y="2472959"/>
            <a:ext cx="242245" cy="242245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5" name="Oval 224">
            <a:hlinkClick r:id="rId3" action="ppaction://hlinksldjump" tooltip="V S Patil (BJP) from Yellapur got 3.3 as Avg Score score"/>
          </p:cNvPr>
          <p:cNvSpPr/>
          <p:nvPr/>
        </p:nvSpPr>
        <p:spPr>
          <a:xfrm>
            <a:off x="3783702" y="2289787"/>
            <a:ext cx="238663" cy="238663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6" name="Oval 225">
            <a:hlinkClick r:id="rId3" action="ppaction://hlinksldjump" tooltip="Jarakiholi Satish Laxmanarao (INC) from Yamkanamardi (ST) got 6.6 as Avg Score score"/>
          </p:cNvPr>
          <p:cNvSpPr/>
          <p:nvPr/>
        </p:nvSpPr>
        <p:spPr>
          <a:xfrm>
            <a:off x="3882329" y="1226334"/>
            <a:ext cx="248337" cy="248337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7" name="Oval 226">
            <a:hlinkClick r:id="rId3" action="ppaction://hlinksldjump" tooltip="Shobha Karandlaje (BJP) from Yeshvanthapura got 5.4 as Avg Score score"/>
          </p:cNvPr>
          <p:cNvSpPr/>
          <p:nvPr/>
        </p:nvSpPr>
        <p:spPr>
          <a:xfrm>
            <a:off x="6051821" y="4153510"/>
            <a:ext cx="344144" cy="344143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8" name="Oval 227"/>
          <p:cNvSpPr/>
          <p:nvPr/>
        </p:nvSpPr>
        <p:spPr>
          <a:xfrm>
            <a:off x="914400" y="4343400"/>
            <a:ext cx="203200" cy="203200"/>
          </a:xfrm>
          <a:prstGeom prst="ellipse">
            <a:avLst/>
          </a:prstGeom>
          <a:solidFill>
            <a:srgbClr val="7F2704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9" name="Oval 228"/>
          <p:cNvSpPr/>
          <p:nvPr/>
        </p:nvSpPr>
        <p:spPr>
          <a:xfrm>
            <a:off x="1295400" y="4343400"/>
            <a:ext cx="203200" cy="203200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0" name="Oval 229"/>
          <p:cNvSpPr/>
          <p:nvPr/>
        </p:nvSpPr>
        <p:spPr>
          <a:xfrm>
            <a:off x="1676400" y="4343400"/>
            <a:ext cx="203200" cy="203200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1" name="Oval 230"/>
          <p:cNvSpPr/>
          <p:nvPr/>
        </p:nvSpPr>
        <p:spPr>
          <a:xfrm>
            <a:off x="2057400" y="4343400"/>
            <a:ext cx="203200" cy="203200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2" name="TextBox 231"/>
          <p:cNvSpPr txBox="1"/>
          <p:nvPr/>
        </p:nvSpPr>
        <p:spPr>
          <a:xfrm>
            <a:off x="254000" y="4254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BJP</a:t>
            </a:r>
            <a:endParaRPr lang="en-IN"/>
          </a:p>
        </p:txBody>
      </p:sp>
      <p:sp>
        <p:nvSpPr>
          <p:cNvPr id="233" name="Oval 232"/>
          <p:cNvSpPr/>
          <p:nvPr/>
        </p:nvSpPr>
        <p:spPr>
          <a:xfrm>
            <a:off x="914400" y="4851400"/>
            <a:ext cx="203200" cy="203200"/>
          </a:xfrm>
          <a:prstGeom prst="ellipse">
            <a:avLst/>
          </a:prstGeom>
          <a:solidFill>
            <a:srgbClr val="08306B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4" name="Oval 233"/>
          <p:cNvSpPr/>
          <p:nvPr/>
        </p:nvSpPr>
        <p:spPr>
          <a:xfrm>
            <a:off x="1295400" y="4851400"/>
            <a:ext cx="203200" cy="203200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5" name="Oval 234"/>
          <p:cNvSpPr/>
          <p:nvPr/>
        </p:nvSpPr>
        <p:spPr>
          <a:xfrm>
            <a:off x="1676400" y="4851400"/>
            <a:ext cx="203200" cy="203200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6" name="Oval 235"/>
          <p:cNvSpPr/>
          <p:nvPr/>
        </p:nvSpPr>
        <p:spPr>
          <a:xfrm>
            <a:off x="2057400" y="4851400"/>
            <a:ext cx="203200" cy="203200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7" name="TextBox 236"/>
          <p:cNvSpPr txBox="1"/>
          <p:nvPr/>
        </p:nvSpPr>
        <p:spPr>
          <a:xfrm>
            <a:off x="254000" y="4762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INC</a:t>
            </a:r>
            <a:endParaRPr lang="en-IN"/>
          </a:p>
        </p:txBody>
      </p:sp>
      <p:sp>
        <p:nvSpPr>
          <p:cNvPr id="238" name="Oval 237"/>
          <p:cNvSpPr/>
          <p:nvPr/>
        </p:nvSpPr>
        <p:spPr>
          <a:xfrm>
            <a:off x="914400" y="5359400"/>
            <a:ext cx="203200" cy="203200"/>
          </a:xfrm>
          <a:prstGeom prst="ellipse">
            <a:avLst/>
          </a:prstGeom>
          <a:solidFill>
            <a:srgbClr val="00441B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9" name="Oval 238"/>
          <p:cNvSpPr/>
          <p:nvPr/>
        </p:nvSpPr>
        <p:spPr>
          <a:xfrm>
            <a:off x="1295400" y="5359400"/>
            <a:ext cx="203200" cy="203200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0" name="Oval 239"/>
          <p:cNvSpPr/>
          <p:nvPr/>
        </p:nvSpPr>
        <p:spPr>
          <a:xfrm>
            <a:off x="1676400" y="5359400"/>
            <a:ext cx="203200" cy="203200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1" name="Oval 240"/>
          <p:cNvSpPr/>
          <p:nvPr/>
        </p:nvSpPr>
        <p:spPr>
          <a:xfrm>
            <a:off x="2057400" y="5359400"/>
            <a:ext cx="203200" cy="203200"/>
          </a:xfrm>
          <a:prstGeom prst="ellipse">
            <a:avLst/>
          </a:prstGeom>
          <a:solidFill>
            <a:srgbClr val="F7FCF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2" name="TextBox 241"/>
          <p:cNvSpPr txBox="1"/>
          <p:nvPr/>
        </p:nvSpPr>
        <p:spPr>
          <a:xfrm>
            <a:off x="254000" y="5270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JD(S)</a:t>
            </a:r>
            <a:endParaRPr lang="en-IN"/>
          </a:p>
        </p:txBody>
      </p:sp>
      <p:sp>
        <p:nvSpPr>
          <p:cNvPr id="248" name="Oval 247"/>
          <p:cNvSpPr/>
          <p:nvPr/>
        </p:nvSpPr>
        <p:spPr>
          <a:xfrm>
            <a:off x="914400" y="5884872"/>
            <a:ext cx="203200" cy="203200"/>
          </a:xfrm>
          <a:prstGeom prst="ellipse">
            <a:avLst/>
          </a:prstGeom>
          <a:solidFill>
            <a:srgbClr val="C0AE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9" name="Oval 248"/>
          <p:cNvSpPr/>
          <p:nvPr/>
        </p:nvSpPr>
        <p:spPr>
          <a:xfrm>
            <a:off x="1295400" y="5884872"/>
            <a:ext cx="203200" cy="203200"/>
          </a:xfrm>
          <a:prstGeom prst="ellipse">
            <a:avLst/>
          </a:prstGeom>
          <a:solidFill>
            <a:srgbClr val="E9E3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0" name="Oval 249"/>
          <p:cNvSpPr/>
          <p:nvPr/>
        </p:nvSpPr>
        <p:spPr>
          <a:xfrm>
            <a:off x="1676400" y="5884872"/>
            <a:ext cx="203200" cy="203200"/>
          </a:xfrm>
          <a:prstGeom prst="ellipse">
            <a:avLst/>
          </a:prstGeom>
          <a:solidFill>
            <a:srgbClr val="FFFF4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1" name="Oval 250"/>
          <p:cNvSpPr/>
          <p:nvPr/>
        </p:nvSpPr>
        <p:spPr>
          <a:xfrm>
            <a:off x="2057400" y="5884872"/>
            <a:ext cx="203200" cy="203200"/>
          </a:xfrm>
          <a:prstGeom prst="ellipse">
            <a:avLst/>
          </a:prstGeom>
          <a:solidFill>
            <a:srgbClr val="FFFFE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2" name="TextBox 251"/>
          <p:cNvSpPr txBox="1"/>
          <p:nvPr/>
        </p:nvSpPr>
        <p:spPr>
          <a:xfrm>
            <a:off x="254000" y="5795972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dirty="0" smtClean="0"/>
              <a:t>IND</a:t>
            </a:r>
            <a:endParaRPr lang="en-IN" dirty="0"/>
          </a:p>
        </p:txBody>
      </p:sp>
      <p:sp>
        <p:nvSpPr>
          <p:cNvPr id="253" name="TextBox 252"/>
          <p:cNvSpPr txBox="1"/>
          <p:nvPr/>
        </p:nvSpPr>
        <p:spPr>
          <a:xfrm>
            <a:off x="762000" y="3429000"/>
            <a:ext cx="461665" cy="1524000"/>
          </a:xfrm>
          <a:prstGeom prst="rect">
            <a:avLst/>
          </a:prstGeom>
          <a:noFill/>
        </p:spPr>
        <p:txBody>
          <a:bodyPr vert="mongolianVert" rtlCol="0">
            <a:spAutoFit/>
          </a:bodyPr>
          <a:lstStyle/>
          <a:p>
            <a:r>
              <a:rPr lang="en-IN" smtClean="0"/>
              <a:t>&lt;= 8.6</a:t>
            </a:r>
            <a:endParaRPr lang="en-IN"/>
          </a:p>
        </p:txBody>
      </p:sp>
      <p:sp>
        <p:nvSpPr>
          <p:cNvPr id="254" name="TextBox 253"/>
          <p:cNvSpPr txBox="1"/>
          <p:nvPr/>
        </p:nvSpPr>
        <p:spPr>
          <a:xfrm>
            <a:off x="1143000" y="3429000"/>
            <a:ext cx="461665" cy="1524000"/>
          </a:xfrm>
          <a:prstGeom prst="rect">
            <a:avLst/>
          </a:prstGeom>
          <a:noFill/>
        </p:spPr>
        <p:txBody>
          <a:bodyPr vert="mongolianVert" rtlCol="0">
            <a:spAutoFit/>
          </a:bodyPr>
          <a:lstStyle/>
          <a:p>
            <a:r>
              <a:rPr lang="en-IN" smtClean="0"/>
              <a:t>&lt;= 6.9</a:t>
            </a:r>
            <a:endParaRPr lang="en-IN"/>
          </a:p>
        </p:txBody>
      </p:sp>
      <p:sp>
        <p:nvSpPr>
          <p:cNvPr id="255" name="TextBox 254"/>
          <p:cNvSpPr txBox="1"/>
          <p:nvPr/>
        </p:nvSpPr>
        <p:spPr>
          <a:xfrm>
            <a:off x="1524000" y="3429000"/>
            <a:ext cx="461665" cy="1524000"/>
          </a:xfrm>
          <a:prstGeom prst="rect">
            <a:avLst/>
          </a:prstGeom>
          <a:noFill/>
        </p:spPr>
        <p:txBody>
          <a:bodyPr vert="mongolianVert" rtlCol="0">
            <a:spAutoFit/>
          </a:bodyPr>
          <a:lstStyle/>
          <a:p>
            <a:r>
              <a:rPr lang="en-IN" smtClean="0"/>
              <a:t>&lt;= 5.9</a:t>
            </a:r>
            <a:endParaRPr lang="en-IN"/>
          </a:p>
        </p:txBody>
      </p:sp>
      <p:sp>
        <p:nvSpPr>
          <p:cNvPr id="256" name="TextBox 255"/>
          <p:cNvSpPr txBox="1"/>
          <p:nvPr/>
        </p:nvSpPr>
        <p:spPr>
          <a:xfrm>
            <a:off x="1905000" y="3429000"/>
            <a:ext cx="461665" cy="1524000"/>
          </a:xfrm>
          <a:prstGeom prst="rect">
            <a:avLst/>
          </a:prstGeom>
          <a:noFill/>
        </p:spPr>
        <p:txBody>
          <a:bodyPr vert="mongolianVert" rtlCol="0">
            <a:spAutoFit/>
          </a:bodyPr>
          <a:lstStyle/>
          <a:p>
            <a:r>
              <a:rPr lang="en-IN" smtClean="0"/>
              <a:t>&lt;= 5</a:t>
            </a:r>
            <a:endParaRPr lang="en-IN"/>
          </a:p>
        </p:txBody>
      </p:sp>
      <p:sp>
        <p:nvSpPr>
          <p:cNvPr id="257" name="TextBox 256"/>
          <p:cNvSpPr txBox="1"/>
          <p:nvPr/>
        </p:nvSpPr>
        <p:spPr>
          <a:xfrm>
            <a:off x="179512" y="908720"/>
            <a:ext cx="21602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dirty="0" smtClean="0"/>
              <a:t>IND Unsatisfactory </a:t>
            </a:r>
            <a:endParaRPr lang="en-IN" sz="1600" b="1" dirty="0" smtClean="0"/>
          </a:p>
          <a:p>
            <a:r>
              <a:rPr lang="en-IN" sz="1200" dirty="0" smtClean="0"/>
              <a:t>3 out of the 6 chosen independent candidates have an average rating of less than 5.</a:t>
            </a:r>
            <a:endParaRPr lang="en-IN" sz="1200" dirty="0" smtClean="0"/>
          </a:p>
          <a:p>
            <a:endParaRPr lang="en-IN" sz="1200" dirty="0" smtClean="0"/>
          </a:p>
          <a:p>
            <a:r>
              <a:rPr lang="en-IN" sz="1600" b="1" dirty="0" smtClean="0"/>
              <a:t>Other Parties</a:t>
            </a:r>
            <a:endParaRPr lang="en-IN" sz="1600" b="1" dirty="0" smtClean="0"/>
          </a:p>
          <a:p>
            <a:r>
              <a:rPr lang="en-IN" sz="1200" dirty="0" smtClean="0"/>
              <a:t>Many JD(S) MLAs have scores over 8.6 meaning they were highly efficient. The INC and BJP scores are varied.</a:t>
            </a:r>
            <a:endParaRPr lang="en-IN" sz="1200" dirty="0"/>
          </a:p>
        </p:txBody>
      </p:sp>
    </p:spTree>
    <p:extLst>
      <p:ext uri="{BB962C8B-B14F-4D97-AF65-F5344CB8AC3E}">
        <p14:creationId xmlns:p14="http://schemas.microsoft.com/office/powerpoint/2010/main" xmlns="" val="155277576"/>
      </p:ext>
    </p:extLst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27000"/>
            <a:ext cx="8890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3200" b="1" dirty="0" smtClean="0">
                <a:solidFill>
                  <a:schemeClr val="tx1"/>
                </a:solidFill>
              </a:rPr>
              <a:t>Deciding Factor </a:t>
            </a:r>
            <a:r>
              <a:rPr lang="en-IN" sz="3200" b="1" dirty="0" smtClean="0">
                <a:solidFill>
                  <a:schemeClr val="tx1"/>
                </a:solidFill>
              </a:rPr>
              <a:t>2008</a:t>
            </a:r>
            <a:endParaRPr lang="en-IN" sz="3200" b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93000" y="6477000"/>
            <a:ext cx="1397000" cy="254000"/>
          </a:xfrm>
          <a:prstGeom prst="rect">
            <a:avLst/>
          </a:prstGeom>
        </p:spPr>
      </p:pic>
      <p:sp>
        <p:nvSpPr>
          <p:cNvPr id="4" name="Oval 3">
            <a:hlinkClick r:id="rId3" action="ppaction://hlinksldjump" tooltip="Malikayya V. Guttedar (INC) from Afzalpur"/>
          </p:cNvPr>
          <p:cNvSpPr/>
          <p:nvPr/>
        </p:nvSpPr>
        <p:spPr>
          <a:xfrm>
            <a:off x="6407197" y="1259447"/>
            <a:ext cx="239372" cy="239371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>
            <a:hlinkClick r:id="rId3" action="ppaction://hlinksldjump" tooltip="Guttedar Subash Rukmayya (JD(S)) from Aland"/>
          </p:cNvPr>
          <p:cNvSpPr/>
          <p:nvPr/>
        </p:nvSpPr>
        <p:spPr>
          <a:xfrm>
            <a:off x="6738980" y="1049477"/>
            <a:ext cx="259025" cy="259024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>
            <a:hlinkClick r:id="rId3" action="ppaction://hlinksldjump" tooltip="A Narayanaswamy (BJP) from Anekal (SC)"/>
          </p:cNvPr>
          <p:cNvSpPr/>
          <p:nvPr/>
        </p:nvSpPr>
        <p:spPr>
          <a:xfrm>
            <a:off x="6556215" y="6234073"/>
            <a:ext cx="318531" cy="318531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>
            <a:hlinkClick r:id="rId3" action="ppaction://hlinksldjump" tooltip="Balachandra Laxmanrao Jarakiholi (JD(S)) from Arabhavi"/>
          </p:cNvPr>
          <p:cNvSpPr/>
          <p:nvPr/>
        </p:nvSpPr>
        <p:spPr>
          <a:xfrm>
            <a:off x="4461776" y="1352962"/>
            <a:ext cx="290898" cy="290898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>
            <a:hlinkClick r:id="rId3" action="ppaction://hlinksldjump" tooltip="Manju. A (INC) from Arakalgud"/>
          </p:cNvPr>
          <p:cNvSpPr/>
          <p:nvPr/>
        </p:nvSpPr>
        <p:spPr>
          <a:xfrm>
            <a:off x="4346790" y="4668057"/>
            <a:ext cx="332277" cy="332277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>
            <a:hlinkClick r:id="rId3" action="ppaction://hlinksldjump" tooltip="K. M. Shivalingegowda (JD(S)) from Arsikere"/>
          </p:cNvPr>
          <p:cNvSpPr/>
          <p:nvPr/>
        </p:nvSpPr>
        <p:spPr>
          <a:xfrm>
            <a:off x="4789606" y="4149723"/>
            <a:ext cx="318538" cy="318538"/>
          </a:xfrm>
          <a:prstGeom prst="ellipse">
            <a:avLst/>
          </a:prstGeom>
          <a:solidFill>
            <a:srgbClr val="BF3F3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Oval 9">
            <a:hlinkClick r:id="rId3" action="ppaction://hlinksldjump" tooltip="Laxman Sangappa Savadi (BJP) from Athani"/>
          </p:cNvPr>
          <p:cNvSpPr/>
          <p:nvPr/>
        </p:nvSpPr>
        <p:spPr>
          <a:xfrm>
            <a:off x="4894337" y="950033"/>
            <a:ext cx="283075" cy="283075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Oval 10">
            <a:hlinkClick r:id="rId3" action="ppaction://hlinksldjump" tooltip="Prabhu Chavhan (BJP) from Aurad (SC)"/>
          </p:cNvPr>
          <p:cNvSpPr/>
          <p:nvPr/>
        </p:nvSpPr>
        <p:spPr>
          <a:xfrm>
            <a:off x="7969654" y="878221"/>
            <a:ext cx="234182" cy="234183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Oval 11">
            <a:hlinkClick r:id="rId3" action="ppaction://hlinksldjump" tooltip="Ramalinga Reddy (INC) from B.T.M. Layout"/>
          </p:cNvPr>
          <p:cNvSpPr/>
          <p:nvPr/>
        </p:nvSpPr>
        <p:spPr>
          <a:xfrm>
            <a:off x="6995585" y="5978403"/>
            <a:ext cx="231276" cy="231276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Oval 12">
            <a:hlinkClick r:id="rId3" action="ppaction://hlinksldjump" tooltip="M.B.Patil (INC) from Babaleshwar"/>
          </p:cNvPr>
          <p:cNvSpPr/>
          <p:nvPr/>
        </p:nvSpPr>
        <p:spPr>
          <a:xfrm>
            <a:off x="5336005" y="1316383"/>
            <a:ext cx="249373" cy="249373"/>
          </a:xfrm>
          <a:prstGeom prst="ellipse">
            <a:avLst/>
          </a:prstGeom>
          <a:solidFill>
            <a:srgbClr val="BF3F3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Oval 13">
            <a:hlinkClick r:id="rId3" action="ppaction://hlinksldjump" tooltip="Mahagundappa Kallappa Pattanshetti (BJP) from Badami"/>
          </p:cNvPr>
          <p:cNvSpPr/>
          <p:nvPr/>
        </p:nvSpPr>
        <p:spPr>
          <a:xfrm>
            <a:off x="5204734" y="1923845"/>
            <a:ext cx="272251" cy="272251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Oval 14">
            <a:hlinkClick r:id="rId3" action="ppaction://hlinksldjump" tooltip="Charantimath Viranna Chandrashekharayya. (BJP) from Bagalkot"/>
          </p:cNvPr>
          <p:cNvSpPr/>
          <p:nvPr/>
        </p:nvSpPr>
        <p:spPr>
          <a:xfrm>
            <a:off x="5481017" y="1809069"/>
            <a:ext cx="252717" cy="252717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Oval 15">
            <a:hlinkClick r:id="rId3" action="ppaction://hlinksldjump" tooltip="Sampangi N (INC) from Bagepalli"/>
          </p:cNvPr>
          <p:cNvSpPr/>
          <p:nvPr/>
        </p:nvSpPr>
        <p:spPr>
          <a:xfrm>
            <a:off x="7336650" y="4404046"/>
            <a:ext cx="285085" cy="285084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Oval 16">
            <a:hlinkClick r:id="rId3" action="ppaction://hlinksldjump" tooltip="Metgud Virupaxi (Jagadish) Channappa (BJP) from Bailhongal"/>
          </p:cNvPr>
          <p:cNvSpPr/>
          <p:nvPr/>
        </p:nvSpPr>
        <p:spPr>
          <a:xfrm>
            <a:off x="4535677" y="1671142"/>
            <a:ext cx="239033" cy="239033"/>
          </a:xfrm>
          <a:prstGeom prst="ellipse">
            <a:avLst/>
          </a:prstGeom>
          <a:solidFill>
            <a:srgbClr val="BF3F3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Oval 17">
            <a:hlinkClick r:id="rId3" action="ppaction://hlinksldjump" tooltip="M Krishnappa (BJP) from Bangalore South"/>
          </p:cNvPr>
          <p:cNvSpPr/>
          <p:nvPr/>
        </p:nvSpPr>
        <p:spPr>
          <a:xfrm>
            <a:off x="6156506" y="6155552"/>
            <a:ext cx="381918" cy="381917"/>
          </a:xfrm>
          <a:prstGeom prst="ellipse">
            <a:avLst/>
          </a:prstGeom>
          <a:solidFill>
            <a:srgbClr val="BF3F3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Oval 18">
            <a:hlinkClick r:id="rId3" action="ppaction://hlinksldjump" tooltip="M.Narayanaswamy (INC) from Bangarpet (SC)"/>
          </p:cNvPr>
          <p:cNvSpPr/>
          <p:nvPr/>
        </p:nvSpPr>
        <p:spPr>
          <a:xfrm>
            <a:off x="7241348" y="5869181"/>
            <a:ext cx="252354" cy="252354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Oval 19">
            <a:hlinkClick r:id="rId3" action="ppaction://hlinksldjump" tooltip="B.Ramanatha Rai (INC) from Bantval"/>
          </p:cNvPr>
          <p:cNvSpPr/>
          <p:nvPr/>
        </p:nvSpPr>
        <p:spPr>
          <a:xfrm>
            <a:off x="3527182" y="4109459"/>
            <a:ext cx="309145" cy="309145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Oval 20">
            <a:hlinkClick r:id="rId3" action="ppaction://hlinksldjump" tooltip="Basavaraj Patil Attur (BJP) from Basavakalyan"/>
          </p:cNvPr>
          <p:cNvSpPr/>
          <p:nvPr/>
        </p:nvSpPr>
        <p:spPr>
          <a:xfrm>
            <a:off x="7282114" y="970164"/>
            <a:ext cx="244403" cy="244403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Oval 21">
            <a:hlinkClick r:id="rId3" action="ppaction://hlinksldjump" tooltip="Bellubbi Sangappa Kallappa (BJP) from Basavana Bagevadi"/>
          </p:cNvPr>
          <p:cNvSpPr/>
          <p:nvPr/>
        </p:nvSpPr>
        <p:spPr>
          <a:xfrm>
            <a:off x="5751668" y="1619804"/>
            <a:ext cx="238185" cy="238185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Oval 22">
            <a:hlinkClick r:id="rId3" action="ppaction://hlinksldjump" tooltip="Ravisubramanya L.A (BJP) from Basavanagudi"/>
          </p:cNvPr>
          <p:cNvSpPr/>
          <p:nvPr/>
        </p:nvSpPr>
        <p:spPr>
          <a:xfrm>
            <a:off x="6435890" y="5967453"/>
            <a:ext cx="220224" cy="220224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Oval 23">
            <a:hlinkClick r:id="rId3" action="ppaction://hlinksldjump" tooltip="Abhay Patil (BJP) from Belgaum Dakshin"/>
          </p:cNvPr>
          <p:cNvSpPr/>
          <p:nvPr/>
        </p:nvSpPr>
        <p:spPr>
          <a:xfrm>
            <a:off x="3509656" y="1708808"/>
            <a:ext cx="261487" cy="261486"/>
          </a:xfrm>
          <a:prstGeom prst="ellipse">
            <a:avLst/>
          </a:prstGeom>
          <a:solidFill>
            <a:srgbClr val="BF3F3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Oval 24">
            <a:hlinkClick r:id="rId3" action="ppaction://hlinksldjump" tooltip="Sanjay B Patil (BJP) from Belgaum Rural"/>
          </p:cNvPr>
          <p:cNvSpPr/>
          <p:nvPr/>
        </p:nvSpPr>
        <p:spPr>
          <a:xfrm>
            <a:off x="3634369" y="1411593"/>
            <a:ext cx="304065" cy="304066"/>
          </a:xfrm>
          <a:prstGeom prst="ellipse">
            <a:avLst/>
          </a:prstGeom>
          <a:solidFill>
            <a:srgbClr val="BF3F3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Oval 25">
            <a:hlinkClick r:id="rId3" action="ppaction://hlinksldjump" tooltip="Feroz Nuruddin Sait (INC) from Belgaum Uttar"/>
          </p:cNvPr>
          <p:cNvSpPr/>
          <p:nvPr/>
        </p:nvSpPr>
        <p:spPr>
          <a:xfrm>
            <a:off x="3962452" y="1495269"/>
            <a:ext cx="252815" cy="252816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Oval 26">
            <a:hlinkClick r:id="rId3" action="ppaction://hlinksldjump" tooltip="Gali Somashekhara Reddy (BJP) from Bellary City"/>
          </p:cNvPr>
          <p:cNvSpPr/>
          <p:nvPr/>
        </p:nvSpPr>
        <p:spPr>
          <a:xfrm>
            <a:off x="6366843" y="3182816"/>
            <a:ext cx="264333" cy="264332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Oval 27">
            <a:hlinkClick r:id="rId3" action="ppaction://hlinksldjump" tooltip="B.Sreeramulu (IND) from Bellary (ST)"/>
          </p:cNvPr>
          <p:cNvSpPr/>
          <p:nvPr/>
        </p:nvSpPr>
        <p:spPr>
          <a:xfrm>
            <a:off x="6657977" y="3134136"/>
            <a:ext cx="252006" cy="252006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Oval 28">
            <a:hlinkClick r:id="rId3" action="ppaction://hlinksldjump" tooltip="K.Vasantha Bangera (INC) from Belthangady"/>
          </p:cNvPr>
          <p:cNvSpPr/>
          <p:nvPr/>
        </p:nvSpPr>
        <p:spPr>
          <a:xfrm>
            <a:off x="3862952" y="4096033"/>
            <a:ext cx="294972" cy="294971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Oval 29">
            <a:hlinkClick r:id="rId3" action="ppaction://hlinksldjump" tooltip="Rudresh Gowda. Y. N (INC) from Belur"/>
          </p:cNvPr>
          <p:cNvSpPr/>
          <p:nvPr/>
        </p:nvSpPr>
        <p:spPr>
          <a:xfrm>
            <a:off x="4499367" y="4095873"/>
            <a:ext cx="272109" cy="272110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Oval 30">
            <a:hlinkClick r:id="rId3" action="ppaction://hlinksldjump" tooltip="B.K.Sangameshwara (INC) from Bhadravati"/>
          </p:cNvPr>
          <p:cNvSpPr/>
          <p:nvPr/>
        </p:nvSpPr>
        <p:spPr>
          <a:xfrm>
            <a:off x="4673933" y="3525441"/>
            <a:ext cx="286436" cy="286436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Oval 31">
            <a:hlinkClick r:id="rId3" action="ppaction://hlinksldjump" tooltip="Eshwara Bhimanna Khandre (INC) from Bhalki"/>
          </p:cNvPr>
          <p:cNvSpPr/>
          <p:nvPr/>
        </p:nvSpPr>
        <p:spPr>
          <a:xfrm>
            <a:off x="7645161" y="907385"/>
            <a:ext cx="294773" cy="294773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Oval 32">
            <a:hlinkClick r:id="rId3" action="ppaction://hlinksldjump" tooltip="J D Naik (INC) from Bhatkal"/>
          </p:cNvPr>
          <p:cNvSpPr/>
          <p:nvPr/>
        </p:nvSpPr>
        <p:spPr>
          <a:xfrm>
            <a:off x="3280132" y="2960381"/>
            <a:ext cx="250866" cy="250866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" name="Oval 33">
            <a:hlinkClick r:id="rId3" action="ppaction://hlinksldjump" tooltip="Bandeppa Khashempur (JD(S)) from Bidar South"/>
          </p:cNvPr>
          <p:cNvSpPr/>
          <p:nvPr/>
        </p:nvSpPr>
        <p:spPr>
          <a:xfrm>
            <a:off x="7872206" y="1379879"/>
            <a:ext cx="222499" cy="222499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Oval 34">
            <a:hlinkClick r:id="rId3" action="ppaction://hlinksldjump" tooltip="Raheem Khan (INC) from Bidar"/>
          </p:cNvPr>
          <p:cNvSpPr/>
          <p:nvPr/>
        </p:nvSpPr>
        <p:spPr>
          <a:xfrm>
            <a:off x="8035002" y="1192170"/>
            <a:ext cx="202768" cy="202768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" name="Oval 35">
            <a:hlinkClick r:id="rId3" action="ppaction://hlinksldjump" tooltip="Appasaheb (Appu) Mallappa Pattanashetti (BJP) from Bijapur City"/>
          </p:cNvPr>
          <p:cNvSpPr/>
          <p:nvPr/>
        </p:nvSpPr>
        <p:spPr>
          <a:xfrm>
            <a:off x="5608979" y="1426680"/>
            <a:ext cx="188728" cy="188727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Oval 36">
            <a:hlinkClick r:id="rId3" action="ppaction://hlinksldjump" tooltip="Murugesh Rudrappa Nirani (BJP) from Bilgi"/>
          </p:cNvPr>
          <p:cNvSpPr/>
          <p:nvPr/>
        </p:nvSpPr>
        <p:spPr>
          <a:xfrm>
            <a:off x="5249833" y="1588776"/>
            <a:ext cx="282198" cy="282198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8" name="Oval 37">
            <a:hlinkClick r:id="rId3" action="ppaction://hlinksldjump" tooltip="Satish Reddy.M (BJP) from Bommanahalli"/>
          </p:cNvPr>
          <p:cNvSpPr/>
          <p:nvPr/>
        </p:nvSpPr>
        <p:spPr>
          <a:xfrm>
            <a:off x="6686151" y="5949150"/>
            <a:ext cx="277506" cy="277506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Oval 38">
            <a:hlinkClick r:id="rId3" action="ppaction://hlinksldjump" tooltip="Patil Sureshgoudra Basalingagoudra (BJP) from Byadgi"/>
          </p:cNvPr>
          <p:cNvSpPr/>
          <p:nvPr/>
        </p:nvSpPr>
        <p:spPr>
          <a:xfrm>
            <a:off x="4773774" y="2714804"/>
            <a:ext cx="275333" cy="275332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0" name="Oval 39">
            <a:hlinkClick r:id="rId3" action="ppaction://hlinksldjump" tooltip="Krishna Byregowda (INC) from Byatarayanapura"/>
          </p:cNvPr>
          <p:cNvSpPr/>
          <p:nvPr/>
        </p:nvSpPr>
        <p:spPr>
          <a:xfrm>
            <a:off x="7545926" y="4624268"/>
            <a:ext cx="324114" cy="324113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1" name="Oval 40">
            <a:hlinkClick r:id="rId3" action="ppaction://hlinksldjump" tooltip="K. Laxminarayana (BJP) from Byndoor"/>
          </p:cNvPr>
          <p:cNvSpPr/>
          <p:nvPr/>
        </p:nvSpPr>
        <p:spPr>
          <a:xfrm>
            <a:off x="3560893" y="2960392"/>
            <a:ext cx="292336" cy="292336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2" name="Oval 41">
            <a:hlinkClick r:id="rId3" action="ppaction://hlinksldjump" tooltip="S. Raghu (BJP) from C.V. Raman Nagar (SC)"/>
          </p:cNvPr>
          <p:cNvSpPr/>
          <p:nvPr/>
        </p:nvSpPr>
        <p:spPr>
          <a:xfrm>
            <a:off x="7120606" y="5672951"/>
            <a:ext cx="204203" cy="204204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" name="Oval 42">
            <a:hlinkClick r:id="rId3" action="ppaction://hlinksldjump" tooltip="Thippeswamy (BJP) from Challakere (ST)"/>
          </p:cNvPr>
          <p:cNvSpPr/>
          <p:nvPr/>
        </p:nvSpPr>
        <p:spPr>
          <a:xfrm>
            <a:off x="6027509" y="3692974"/>
            <a:ext cx="270376" cy="270377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4" name="Oval 43">
            <a:hlinkClick r:id="rId3" action="ppaction://hlinksldjump" tooltip="H.S.Shankaralingegowda (BJP) from Chamaraja"/>
          </p:cNvPr>
          <p:cNvSpPr/>
          <p:nvPr/>
        </p:nvSpPr>
        <p:spPr>
          <a:xfrm>
            <a:off x="5008670" y="5355717"/>
            <a:ext cx="241166" cy="241167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5" name="Oval 44">
            <a:hlinkClick r:id="rId3" action="ppaction://hlinksldjump" tooltip="C.Puttarangashetty (INC) from Chamarajanagar"/>
          </p:cNvPr>
          <p:cNvSpPr/>
          <p:nvPr/>
        </p:nvSpPr>
        <p:spPr>
          <a:xfrm>
            <a:off x="5288828" y="6164974"/>
            <a:ext cx="283060" cy="283060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" name="Oval 45">
            <a:hlinkClick r:id="rId3" action="ppaction://hlinksldjump" tooltip="B.Z.Zameer Ahmed Khan (JD(S)) from Chamrajpet"/>
          </p:cNvPr>
          <p:cNvSpPr/>
          <p:nvPr/>
        </p:nvSpPr>
        <p:spPr>
          <a:xfrm>
            <a:off x="6375088" y="5738889"/>
            <a:ext cx="203067" cy="203068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7" name="Oval 46">
            <a:hlinkClick r:id="rId3" action="ppaction://hlinksldjump" tooltip="M.Sathyanarayana (INC) from Chamundeshwari"/>
          </p:cNvPr>
          <p:cNvSpPr/>
          <p:nvPr/>
        </p:nvSpPr>
        <p:spPr>
          <a:xfrm>
            <a:off x="4638370" y="5324300"/>
            <a:ext cx="343140" cy="343140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Oval 47">
            <a:hlinkClick r:id="rId3" action="ppaction://hlinksldjump" tooltip="K.Madal Virupakshappa (BJP) from Channagiri"/>
          </p:cNvPr>
          <p:cNvSpPr/>
          <p:nvPr/>
        </p:nvSpPr>
        <p:spPr>
          <a:xfrm>
            <a:off x="4987934" y="3577276"/>
            <a:ext cx="259680" cy="259680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9" name="Oval 48">
            <a:hlinkClick r:id="rId3" action="ppaction://hlinksldjump" tooltip="C.P.Yogeshwar (BJP) from Channapatna"/>
          </p:cNvPr>
          <p:cNvSpPr/>
          <p:nvPr/>
        </p:nvSpPr>
        <p:spPr>
          <a:xfrm>
            <a:off x="5776164" y="5388954"/>
            <a:ext cx="328179" cy="328178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0" name="Oval 49">
            <a:hlinkClick r:id="rId3" action="ppaction://hlinksldjump" tooltip="Hemachandra Sagar.D (BJP) from Chickpet"/>
          </p:cNvPr>
          <p:cNvSpPr/>
          <p:nvPr/>
        </p:nvSpPr>
        <p:spPr>
          <a:xfrm>
            <a:off x="6872877" y="5746559"/>
            <a:ext cx="228730" cy="228731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Oval 50">
            <a:hlinkClick r:id="rId3" action="ppaction://hlinksldjump" tooltip="K P Bachche Gowda (JD(S)) from Chikkaballapur"/>
          </p:cNvPr>
          <p:cNvSpPr/>
          <p:nvPr/>
        </p:nvSpPr>
        <p:spPr>
          <a:xfrm>
            <a:off x="7240650" y="4715568"/>
            <a:ext cx="288107" cy="288107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2" name="Oval 51">
            <a:hlinkClick r:id="rId3" action="ppaction://hlinksldjump" tooltip="Hukkeri Prakash Babanna (INC) from Chikkodi-Sadalga"/>
          </p:cNvPr>
          <p:cNvSpPr/>
          <p:nvPr/>
        </p:nvSpPr>
        <p:spPr>
          <a:xfrm>
            <a:off x="4124402" y="949493"/>
            <a:ext cx="285908" cy="285907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Oval 52">
            <a:hlinkClick r:id="rId3" action="ppaction://hlinksldjump" tooltip="C.T Ravi (BJP) from Chikmagalur"/>
          </p:cNvPr>
          <p:cNvSpPr/>
          <p:nvPr/>
        </p:nvSpPr>
        <p:spPr>
          <a:xfrm>
            <a:off x="4289856" y="3878369"/>
            <a:ext cx="272600" cy="272600"/>
          </a:xfrm>
          <a:prstGeom prst="ellipse">
            <a:avLst/>
          </a:prstGeom>
          <a:solidFill>
            <a:srgbClr val="BF3F3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4" name="Oval 53">
            <a:hlinkClick r:id="rId3" action="ppaction://hlinksldjump" tooltip="C B Suresh Babu (JD(S)) from Chiknayakanhalli"/>
          </p:cNvPr>
          <p:cNvSpPr/>
          <p:nvPr/>
        </p:nvSpPr>
        <p:spPr>
          <a:xfrm>
            <a:off x="5469946" y="3881705"/>
            <a:ext cx="328244" cy="328245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5" name="Oval 54">
            <a:hlinkClick r:id="rId3" action="ppaction://hlinksldjump" tooltip="Sunil Vallyapur (BJP) from Chincholi (SC)"/>
          </p:cNvPr>
          <p:cNvSpPr/>
          <p:nvPr/>
        </p:nvSpPr>
        <p:spPr>
          <a:xfrm>
            <a:off x="7733469" y="1586130"/>
            <a:ext cx="192698" cy="192698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6" name="Oval 55">
            <a:hlinkClick r:id="rId3" action="ppaction://hlinksldjump" tooltip="M C Sudhakar (INC) from Chintamani"/>
          </p:cNvPr>
          <p:cNvSpPr/>
          <p:nvPr/>
        </p:nvSpPr>
        <p:spPr>
          <a:xfrm>
            <a:off x="7726347" y="4929733"/>
            <a:ext cx="298803" cy="298803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7" name="Oval 56">
            <a:hlinkClick r:id="rId3" action="ppaction://hlinksldjump" tooltip="Basavarajan (JD(S)) from Chitradurga"/>
          </p:cNvPr>
          <p:cNvSpPr/>
          <p:nvPr/>
        </p:nvSpPr>
        <p:spPr>
          <a:xfrm>
            <a:off x="5484161" y="3351319"/>
            <a:ext cx="315644" cy="315644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8" name="Oval 57">
            <a:hlinkClick r:id="rId3" action="ppaction://hlinksldjump" tooltip="Valmikid Nayak (BJP) from Chittapur"/>
          </p:cNvPr>
          <p:cNvSpPr/>
          <p:nvPr/>
        </p:nvSpPr>
        <p:spPr>
          <a:xfrm>
            <a:off x="7236480" y="1661049"/>
            <a:ext cx="218427" cy="218427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9" name="Oval 58">
            <a:hlinkClick r:id="rId3" action="ppaction://hlinksldjump" tooltip="S.Muniraju (BJP) from Dasarahalli"/>
          </p:cNvPr>
          <p:cNvSpPr/>
          <p:nvPr/>
        </p:nvSpPr>
        <p:spPr>
          <a:xfrm>
            <a:off x="6162853" y="4509021"/>
            <a:ext cx="291344" cy="291344"/>
          </a:xfrm>
          <a:prstGeom prst="ellipse">
            <a:avLst/>
          </a:prstGeom>
          <a:solidFill>
            <a:srgbClr val="BF3F3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0" name="Oval 59">
            <a:hlinkClick r:id="rId3" action="ppaction://hlinksldjump" tooltip="S.A Ravindranath (BJP) from Davanagere North"/>
          </p:cNvPr>
          <p:cNvSpPr/>
          <p:nvPr/>
        </p:nvSpPr>
        <p:spPr>
          <a:xfrm>
            <a:off x="5352538" y="3134022"/>
            <a:ext cx="240254" cy="240255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1" name="Oval 60">
            <a:hlinkClick r:id="rId3" action="ppaction://hlinksldjump" tooltip="Shamanuru Shivashankarappa (INC) from Davanagere South"/>
          </p:cNvPr>
          <p:cNvSpPr/>
          <p:nvPr/>
        </p:nvSpPr>
        <p:spPr>
          <a:xfrm>
            <a:off x="4911244" y="3328596"/>
            <a:ext cx="229549" cy="229548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2" name="Oval 61">
            <a:hlinkClick r:id="rId3" action="ppaction://hlinksldjump" tooltip="K.Shivana Gouda Naik (JD(S)) from Devadurga (ST)"/>
          </p:cNvPr>
          <p:cNvSpPr/>
          <p:nvPr/>
        </p:nvSpPr>
        <p:spPr>
          <a:xfrm>
            <a:off x="6866480" y="2166508"/>
            <a:ext cx="203488" cy="203489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3" name="Oval 62">
            <a:hlinkClick r:id="rId3" action="ppaction://hlinksldjump" tooltip="Venkataswamy (INC) from Devanahalli (SC)"/>
          </p:cNvPr>
          <p:cNvSpPr/>
          <p:nvPr/>
        </p:nvSpPr>
        <p:spPr>
          <a:xfrm>
            <a:off x="7128153" y="5346836"/>
            <a:ext cx="302662" cy="302662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4" name="Oval 63">
            <a:hlinkClick r:id="rId3" action="ppaction://hlinksldjump" tooltip="A.S.Patil (Nadahalli) (INC) from Devar Hippargi"/>
          </p:cNvPr>
          <p:cNvSpPr/>
          <p:nvPr/>
        </p:nvSpPr>
        <p:spPr>
          <a:xfrm>
            <a:off x="5939322" y="1426386"/>
            <a:ext cx="231370" cy="231371"/>
          </a:xfrm>
          <a:prstGeom prst="ellipse">
            <a:avLst/>
          </a:prstGeom>
          <a:solidFill>
            <a:srgbClr val="BF3F3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5" name="Oval 64">
            <a:hlinkClick r:id="rId3" action="ppaction://hlinksldjump" tooltip="Seema Ashok Masuti (BJP) from Dharwad"/>
          </p:cNvPr>
          <p:cNvSpPr/>
          <p:nvPr/>
        </p:nvSpPr>
        <p:spPr>
          <a:xfrm>
            <a:off x="4359054" y="1887175"/>
            <a:ext cx="255002" cy="255000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6" name="Oval 65">
            <a:hlinkClick r:id="rId3" action="ppaction://hlinksldjump" tooltip="J.Narasimhaswamy (INC) from Doddaballapur"/>
          </p:cNvPr>
          <p:cNvSpPr/>
          <p:nvPr/>
        </p:nvSpPr>
        <p:spPr>
          <a:xfrm>
            <a:off x="6700442" y="4342103"/>
            <a:ext cx="286130" cy="286129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7" name="Oval 66">
            <a:hlinkClick r:id="rId3" action="ppaction://hlinksldjump" tooltip="Bidarur Shrishailappa Veerupakshappa (BJP) from Gadag"/>
          </p:cNvPr>
          <p:cNvSpPr/>
          <p:nvPr/>
        </p:nvSpPr>
        <p:spPr>
          <a:xfrm>
            <a:off x="5197566" y="2460386"/>
            <a:ext cx="245796" cy="245795"/>
          </a:xfrm>
          <a:prstGeom prst="ellipse">
            <a:avLst/>
          </a:prstGeom>
          <a:solidFill>
            <a:srgbClr val="BF3F3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8" name="Oval 67">
            <a:hlinkClick r:id="rId3" action="ppaction://hlinksldjump" tooltip="Dinesh Gundu Rao (INC) from Gandhi Nagar"/>
          </p:cNvPr>
          <p:cNvSpPr/>
          <p:nvPr/>
        </p:nvSpPr>
        <p:spPr>
          <a:xfrm>
            <a:off x="6885564" y="5484978"/>
            <a:ext cx="229592" cy="229593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9" name="Oval 68">
            <a:hlinkClick r:id="rId3" action="ppaction://hlinksldjump" tooltip="Paranna Ishwarappa Munavalli (BJP) from Gangawati"/>
          </p:cNvPr>
          <p:cNvSpPr/>
          <p:nvPr/>
        </p:nvSpPr>
        <p:spPr>
          <a:xfrm>
            <a:off x="6119635" y="2682133"/>
            <a:ext cx="227073" cy="227073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0" name="Oval 69">
            <a:hlinkClick r:id="rId3" action="ppaction://hlinksldjump" tooltip="Shivashankara Reddy N H (INC) from Gauribidanur"/>
          </p:cNvPr>
          <p:cNvSpPr/>
          <p:nvPr/>
        </p:nvSpPr>
        <p:spPr>
          <a:xfrm>
            <a:off x="6941652" y="4136287"/>
            <a:ext cx="294120" cy="294119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1" name="Oval 70">
            <a:hlinkClick r:id="rId3" action="ppaction://hlinksldjump" tooltip="Jarkiholi Ramesh Laxmanrao (INC) from Gokak"/>
          </p:cNvPr>
          <p:cNvSpPr/>
          <p:nvPr/>
        </p:nvSpPr>
        <p:spPr>
          <a:xfrm>
            <a:off x="4231776" y="1570237"/>
            <a:ext cx="284888" cy="284888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2" name="Oval 71">
            <a:hlinkClick r:id="rId3" action="ppaction://hlinksldjump" tooltip="Priya Krishna (INC) from Govindaraj Nagar"/>
          </p:cNvPr>
          <p:cNvSpPr/>
          <p:nvPr/>
        </p:nvSpPr>
        <p:spPr>
          <a:xfrm>
            <a:off x="6172784" y="5898204"/>
            <a:ext cx="238853" cy="238853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3" name="Oval 72">
            <a:hlinkClick r:id="rId3" action="ppaction://hlinksldjump" tooltip="S.R.Srinivas [ Vasu ] (JD(S)) from Gubbi"/>
          </p:cNvPr>
          <p:cNvSpPr/>
          <p:nvPr/>
        </p:nvSpPr>
        <p:spPr>
          <a:xfrm>
            <a:off x="5753643" y="4253144"/>
            <a:ext cx="283926" cy="283926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4" name="Oval 73">
            <a:hlinkClick r:id="rId3" action="ppaction://hlinksldjump" tooltip="Aruna Revoor (JD(S)) from Gulbarga Dakshin"/>
          </p:cNvPr>
          <p:cNvSpPr/>
          <p:nvPr/>
        </p:nvSpPr>
        <p:spPr>
          <a:xfrm>
            <a:off x="6870036" y="1355987"/>
            <a:ext cx="225478" cy="225478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5" name="Oval 74">
            <a:hlinkClick r:id="rId3" action="ppaction://hlinksldjump" tooltip="Revu Naik Belamgi (BJP) from Gulbarga Rural (SC)"/>
          </p:cNvPr>
          <p:cNvSpPr/>
          <p:nvPr/>
        </p:nvSpPr>
        <p:spPr>
          <a:xfrm>
            <a:off x="7021402" y="1130669"/>
            <a:ext cx="243429" cy="243429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6" name="Oval 75">
            <a:hlinkClick r:id="rId3" action="ppaction://hlinksldjump" tooltip="Qamarul Islam (INC) from Gulbarga Uttar"/>
          </p:cNvPr>
          <p:cNvSpPr/>
          <p:nvPr/>
        </p:nvSpPr>
        <p:spPr>
          <a:xfrm>
            <a:off x="7128806" y="1389799"/>
            <a:ext cx="228033" cy="228034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7" name="Oval 76">
            <a:hlinkClick r:id="rId3" action="ppaction://hlinksldjump" tooltip="H.S.Mahadeva Prasad (INC) from Gundlupet"/>
          </p:cNvPr>
          <p:cNvSpPr/>
          <p:nvPr/>
        </p:nvSpPr>
        <p:spPr>
          <a:xfrm>
            <a:off x="4900678" y="5946570"/>
            <a:ext cx="328183" cy="328182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8" name="Oval 77">
            <a:hlinkClick r:id="rId3" action="ppaction://hlinksldjump" tooltip="Baburao Chinchansur (INC) from Gurumitkal"/>
          </p:cNvPr>
          <p:cNvSpPr/>
          <p:nvPr/>
        </p:nvSpPr>
        <p:spPr>
          <a:xfrm>
            <a:off x="7531042" y="1999334"/>
            <a:ext cx="227870" cy="227871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9" name="Oval 78">
            <a:hlinkClick r:id="rId3" action="ppaction://hlinksldjump" tooltip="B.Chandra Naik (BJP) from Hadagalli (SC)"/>
          </p:cNvPr>
          <p:cNvSpPr/>
          <p:nvPr/>
        </p:nvSpPr>
        <p:spPr>
          <a:xfrm>
            <a:off x="5080196" y="2710900"/>
            <a:ext cx="208328" cy="208328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0" name="Oval 79">
            <a:hlinkClick r:id="rId3" action="ppaction://hlinksldjump" tooltip="K. Nemaraj Naik (BJP) from Hagaribommanahalli (SC)"/>
          </p:cNvPr>
          <p:cNvSpPr/>
          <p:nvPr/>
        </p:nvSpPr>
        <p:spPr>
          <a:xfrm>
            <a:off x="5587228" y="2836508"/>
            <a:ext cx="260768" cy="260768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1" name="Oval 80">
            <a:hlinkClick r:id="rId3" action="ppaction://hlinksldjump" tooltip="Sunil V Hegde (JD(S)) from Haliyal"/>
          </p:cNvPr>
          <p:cNvSpPr/>
          <p:nvPr/>
        </p:nvSpPr>
        <p:spPr>
          <a:xfrm>
            <a:off x="3960518" y="2089326"/>
            <a:ext cx="227208" cy="227207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2" name="Oval 81">
            <a:hlinkClick r:id="rId3" action="ppaction://hlinksldjump" tooltip="Udasi Channabasappa Mahalingappa (BJP) from Hangal"/>
          </p:cNvPr>
          <p:cNvSpPr/>
          <p:nvPr/>
        </p:nvSpPr>
        <p:spPr>
          <a:xfrm>
            <a:off x="4174372" y="2672722"/>
            <a:ext cx="281732" cy="281731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3" name="Oval 82">
            <a:hlinkClick r:id="rId3" action="ppaction://hlinksldjump" tooltip="R.Narendra (INC) from Hanur"/>
          </p:cNvPr>
          <p:cNvSpPr/>
          <p:nvPr/>
        </p:nvSpPr>
        <p:spPr>
          <a:xfrm>
            <a:off x="5845837" y="6154107"/>
            <a:ext cx="287673" cy="287672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4" name="Oval 83">
            <a:hlinkClick r:id="rId3" action="ppaction://hlinksldjump" tooltip="G Karunakara Reddy (BJP) from Harapanahalli"/>
          </p:cNvPr>
          <p:cNvSpPr/>
          <p:nvPr/>
        </p:nvSpPr>
        <p:spPr>
          <a:xfrm>
            <a:off x="5275587" y="2827264"/>
            <a:ext cx="281482" cy="281482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5" name="Oval 84">
            <a:hlinkClick r:id="rId3" action="ppaction://hlinksldjump" tooltip="B.P.Harish (BJP) from Harihar"/>
          </p:cNvPr>
          <p:cNvSpPr/>
          <p:nvPr/>
        </p:nvSpPr>
        <p:spPr>
          <a:xfrm>
            <a:off x="5041622" y="3057154"/>
            <a:ext cx="286530" cy="286529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6" name="Oval 85">
            <a:hlinkClick r:id="rId3" action="ppaction://hlinksldjump" tooltip="H. S. Prakash (JD(S)) from Hassan"/>
          </p:cNvPr>
          <p:cNvSpPr/>
          <p:nvPr/>
        </p:nvSpPr>
        <p:spPr>
          <a:xfrm>
            <a:off x="4643741" y="4447647"/>
            <a:ext cx="256365" cy="256366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7" name="Oval 86">
            <a:hlinkClick r:id="rId3" action="ppaction://hlinksldjump" tooltip="Neharu Olekar (BJP) from Haveri (SC)"/>
          </p:cNvPr>
          <p:cNvSpPr/>
          <p:nvPr/>
        </p:nvSpPr>
        <p:spPr>
          <a:xfrm>
            <a:off x="4486680" y="2678225"/>
            <a:ext cx="259559" cy="259559"/>
          </a:xfrm>
          <a:prstGeom prst="ellipse">
            <a:avLst/>
          </a:prstGeom>
          <a:solidFill>
            <a:srgbClr val="BF3F3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8" name="Oval 87">
            <a:hlinkClick r:id="rId3" action="ppaction://hlinksldjump" tooltip="Katta Subramanya Naidu (BJP) from Hebbal"/>
          </p:cNvPr>
          <p:cNvSpPr/>
          <p:nvPr/>
        </p:nvSpPr>
        <p:spPr>
          <a:xfrm>
            <a:off x="7478173" y="4951963"/>
            <a:ext cx="218391" cy="218391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9" name="Oval 88">
            <a:hlinkClick r:id="rId3" action="ppaction://hlinksldjump" tooltip="Chikkanna (INC) from Heggadadevanakote (ST)"/>
          </p:cNvPr>
          <p:cNvSpPr/>
          <p:nvPr/>
        </p:nvSpPr>
        <p:spPr>
          <a:xfrm>
            <a:off x="4420581" y="5587729"/>
            <a:ext cx="286600" cy="286601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0" name="Oval 89">
            <a:hlinkClick r:id="rId3" action="ppaction://hlinksldjump" tooltip="B.C. Patil (INC) from Hirekerur"/>
          </p:cNvPr>
          <p:cNvSpPr/>
          <p:nvPr/>
        </p:nvSpPr>
        <p:spPr>
          <a:xfrm>
            <a:off x="4446896" y="2965939"/>
            <a:ext cx="260741" cy="260741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1" name="Oval 90">
            <a:hlinkClick r:id="rId3" action="ppaction://hlinksldjump" tooltip="Sudhakara D (IND) from Hiriyur"/>
          </p:cNvPr>
          <p:cNvSpPr/>
          <p:nvPr/>
        </p:nvSpPr>
        <p:spPr>
          <a:xfrm>
            <a:off x="5693058" y="3621210"/>
            <a:ext cx="309909" cy="309909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2" name="Oval 91">
            <a:hlinkClick r:id="rId3" action="ppaction://hlinksldjump" tooltip="M Chandrappa (BJP) from Holalkere (SC)"/>
          </p:cNvPr>
          <p:cNvSpPr/>
          <p:nvPr/>
        </p:nvSpPr>
        <p:spPr>
          <a:xfrm>
            <a:off x="5271666" y="3611424"/>
            <a:ext cx="305428" cy="305428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3" name="Oval 92">
            <a:hlinkClick r:id="rId3" action="ppaction://hlinksldjump" tooltip="H. D. Revanna (JD(S)) from Holenarasipur"/>
          </p:cNvPr>
          <p:cNvSpPr/>
          <p:nvPr/>
        </p:nvSpPr>
        <p:spPr>
          <a:xfrm>
            <a:off x="4698650" y="4719923"/>
            <a:ext cx="324359" cy="324358"/>
          </a:xfrm>
          <a:prstGeom prst="ellipse">
            <a:avLst/>
          </a:prstGeom>
          <a:solidFill>
            <a:srgbClr val="BF3F3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4" name="Oval 93">
            <a:hlinkClick r:id="rId3" action="ppaction://hlinksldjump" tooltip="Rajshekar Baswaraj Patil (INC) from Homnabad"/>
          </p:cNvPr>
          <p:cNvSpPr/>
          <p:nvPr/>
        </p:nvSpPr>
        <p:spPr>
          <a:xfrm>
            <a:off x="7471148" y="1167216"/>
            <a:ext cx="263909" cy="263910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5" name="Oval 94">
            <a:hlinkClick r:id="rId3" action="ppaction://hlinksldjump" tooltip="M P Renukacharya (BJP) from Honnali"/>
          </p:cNvPr>
          <p:cNvSpPr/>
          <p:nvPr/>
        </p:nvSpPr>
        <p:spPr>
          <a:xfrm>
            <a:off x="4507979" y="3246485"/>
            <a:ext cx="294887" cy="294887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6" name="Oval 95">
            <a:hlinkClick r:id="rId3" action="ppaction://hlinksldjump" tooltip="Goolihatti. D. Shekar (IND) from Hosadurga"/>
          </p:cNvPr>
          <p:cNvSpPr/>
          <p:nvPr/>
        </p:nvSpPr>
        <p:spPr>
          <a:xfrm>
            <a:off x="5162388" y="3920468"/>
            <a:ext cx="281720" cy="281720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7" name="Oval 96">
            <a:hlinkClick r:id="rId3" action="ppaction://hlinksldjump" tooltip="B.N.Bachhe Gowda (BJP) from Hosakote"/>
          </p:cNvPr>
          <p:cNvSpPr/>
          <p:nvPr/>
        </p:nvSpPr>
        <p:spPr>
          <a:xfrm>
            <a:off x="7432838" y="5213291"/>
            <a:ext cx="324504" cy="324505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8" name="Oval 97">
            <a:hlinkClick r:id="rId3" action="ppaction://hlinksldjump" tooltip="Jagadish Shettar (BJP) from Hubli-Dharwad-Central"/>
          </p:cNvPr>
          <p:cNvSpPr/>
          <p:nvPr/>
        </p:nvSpPr>
        <p:spPr>
          <a:xfrm>
            <a:off x="4753413" y="2179731"/>
            <a:ext cx="245290" cy="245290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9" name="Oval 98">
            <a:hlinkClick r:id="rId3" action="ppaction://hlinksldjump" tooltip="Veerabhadrappa Halaharavi (BJP) from Hubli-Dharwad-East (SC)"/>
          </p:cNvPr>
          <p:cNvSpPr/>
          <p:nvPr/>
        </p:nvSpPr>
        <p:spPr>
          <a:xfrm>
            <a:off x="4230312" y="2130846"/>
            <a:ext cx="211432" cy="211432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0" name="Oval 99">
            <a:hlinkClick r:id="rId3" action="ppaction://hlinksldjump" tooltip="Bellad Chandrakant Gurappa (BJP) from Hubli-Dharwad-West"/>
          </p:cNvPr>
          <p:cNvSpPr/>
          <p:nvPr/>
        </p:nvSpPr>
        <p:spPr>
          <a:xfrm>
            <a:off x="4473635" y="2152232"/>
            <a:ext cx="248319" cy="248319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1" name="Oval 100">
            <a:hlinkClick r:id="rId3" action="ppaction://hlinksldjump" tooltip="Umesh Vishwanath Katti (JD(S)) from Hukkeri"/>
          </p:cNvPr>
          <p:cNvSpPr/>
          <p:nvPr/>
        </p:nvSpPr>
        <p:spPr>
          <a:xfrm>
            <a:off x="4155807" y="1262549"/>
            <a:ext cx="288390" cy="288391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2" name="Oval 101">
            <a:hlinkClick r:id="rId3" action="ppaction://hlinksldjump" tooltip="Doddanagouda G Patil (BJP) from Hungund"/>
          </p:cNvPr>
          <p:cNvSpPr/>
          <p:nvPr/>
        </p:nvSpPr>
        <p:spPr>
          <a:xfrm>
            <a:off x="5687904" y="2023325"/>
            <a:ext cx="256866" cy="256866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3" name="Oval 102">
            <a:hlinkClick r:id="rId3" action="ppaction://hlinksldjump" tooltip="H.P Manjunatha (INC) from Hunsur"/>
          </p:cNvPr>
          <p:cNvSpPr/>
          <p:nvPr/>
        </p:nvSpPr>
        <p:spPr>
          <a:xfrm>
            <a:off x="4252298" y="5262620"/>
            <a:ext cx="332138" cy="332137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4" name="Oval 103">
            <a:hlinkClick r:id="rId3" action="ppaction://hlinksldjump" tooltip="Dr Bagali Sarvabhoum Satagouda (BJP) from Indi"/>
          </p:cNvPr>
          <p:cNvSpPr/>
          <p:nvPr/>
        </p:nvSpPr>
        <p:spPr>
          <a:xfrm>
            <a:off x="5990080" y="1071229"/>
            <a:ext cx="240910" cy="240910"/>
          </a:xfrm>
          <a:prstGeom prst="ellipse">
            <a:avLst/>
          </a:prstGeom>
          <a:solidFill>
            <a:srgbClr val="BF3F3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5" name="Oval 104">
            <a:hlinkClick r:id="rId3" action="ppaction://hlinksldjump" tooltip="S.V.Ramachandra (BJP) from Jagalur (ST)"/>
          </p:cNvPr>
          <p:cNvSpPr/>
          <p:nvPr/>
        </p:nvSpPr>
        <p:spPr>
          <a:xfrm>
            <a:off x="5828819" y="3368899"/>
            <a:ext cx="240226" cy="240227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6" name="Oval 105">
            <a:hlinkClick r:id="rId3" action="ppaction://hlinksldjump" tooltip="Kulkarni Shrikanth Subbrao. (BJP) from Jamkhandi"/>
          </p:cNvPr>
          <p:cNvSpPr/>
          <p:nvPr/>
        </p:nvSpPr>
        <p:spPr>
          <a:xfrm>
            <a:off x="5071181" y="1216919"/>
            <a:ext cx="249734" cy="249734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7" name="Oval 106">
            <a:hlinkClick r:id="rId3" action="ppaction://hlinksldjump" tooltip="B.N.Vijaya Kumar (BJP) from Jayanagar"/>
          </p:cNvPr>
          <p:cNvSpPr/>
          <p:nvPr/>
        </p:nvSpPr>
        <p:spPr>
          <a:xfrm>
            <a:off x="6416630" y="5501076"/>
            <a:ext cx="203735" cy="203735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8" name="Oval 107">
            <a:hlinkClick r:id="rId3" action="ppaction://hlinksldjump" tooltip="Doddappagouda Shivalingappagoud Patil Naribol (BJP) from Jewargi"/>
          </p:cNvPr>
          <p:cNvSpPr/>
          <p:nvPr/>
        </p:nvSpPr>
        <p:spPr>
          <a:xfrm>
            <a:off x="6799667" y="1610266"/>
            <a:ext cx="264054" cy="264054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9" name="Oval 108">
            <a:hlinkClick r:id="rId3" action="ppaction://hlinksldjump" tooltip="N.S.Nandiesha Reddy (BJP) from K.R. Pura"/>
          </p:cNvPr>
          <p:cNvSpPr/>
          <p:nvPr/>
        </p:nvSpPr>
        <p:spPr>
          <a:xfrm>
            <a:off x="6918134" y="4801844"/>
            <a:ext cx="311261" cy="311261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0" name="Oval 109">
            <a:hlinkClick r:id="rId3" action="ppaction://hlinksldjump" tooltip="Y C Vishwanath (BJP) from Kadur "/>
          </p:cNvPr>
          <p:cNvSpPr/>
          <p:nvPr/>
        </p:nvSpPr>
        <p:spPr>
          <a:xfrm>
            <a:off x="4864717" y="3848029"/>
            <a:ext cx="278902" cy="278902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1" name="Oval 110">
            <a:hlinkClick r:id="rId3" action="ppaction://hlinksldjump" tooltip="Bharamgouda Alagouda Kage (BJP) from Kagwad"/>
          </p:cNvPr>
          <p:cNvSpPr/>
          <p:nvPr/>
        </p:nvSpPr>
        <p:spPr>
          <a:xfrm>
            <a:off x="4437020" y="834514"/>
            <a:ext cx="246767" cy="246766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2" name="Oval 111">
            <a:hlinkClick r:id="rId3" action="ppaction://hlinksldjump" tooltip="Santosh.S. Lad (INC) from Kalghatgi"/>
          </p:cNvPr>
          <p:cNvSpPr/>
          <p:nvPr/>
        </p:nvSpPr>
        <p:spPr>
          <a:xfrm>
            <a:off x="4050839" y="2328421"/>
            <a:ext cx="261525" cy="261525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3" name="Oval 112">
            <a:hlinkClick r:id="rId3" action="ppaction://hlinksldjump" tooltip="T.H. Suresh Babu (BJP) from Kampli (ST)"/>
          </p:cNvPr>
          <p:cNvSpPr/>
          <p:nvPr/>
        </p:nvSpPr>
        <p:spPr>
          <a:xfrm>
            <a:off x="6209305" y="2917781"/>
            <a:ext cx="275404" cy="275404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4" name="Oval 113">
            <a:hlinkClick r:id="rId3" action="ppaction://hlinksldjump" tooltip="Shivaraj S/O Sangappa Tangadagi (IND) from Kanakagiri (SC)"/>
          </p:cNvPr>
          <p:cNvSpPr/>
          <p:nvPr/>
        </p:nvSpPr>
        <p:spPr>
          <a:xfrm>
            <a:off x="5997003" y="2457770"/>
            <a:ext cx="220942" cy="220942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5" name="Oval 114">
            <a:hlinkClick r:id="rId3" action="ppaction://hlinksldjump" tooltip="Lalaji R. Mendon (BJP) from Kapu"/>
          </p:cNvPr>
          <p:cNvSpPr/>
          <p:nvPr/>
        </p:nvSpPr>
        <p:spPr>
          <a:xfrm>
            <a:off x="3164596" y="3704158"/>
            <a:ext cx="225521" cy="225520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6" name="Oval 115">
            <a:hlinkClick r:id="rId3" action="ppaction://hlinksldjump" tooltip="H. Gopal Bhandary (INC) from Karkal"/>
          </p:cNvPr>
          <p:cNvSpPr/>
          <p:nvPr/>
        </p:nvSpPr>
        <p:spPr>
          <a:xfrm>
            <a:off x="3668064" y="3583727"/>
            <a:ext cx="254938" cy="254937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7" name="Oval 116">
            <a:hlinkClick r:id="rId3" action="ppaction://hlinksldjump" tooltip="Asnotikar Anand Vasant (BJP) from Karwar"/>
          </p:cNvPr>
          <p:cNvSpPr/>
          <p:nvPr/>
        </p:nvSpPr>
        <p:spPr>
          <a:xfrm>
            <a:off x="3227676" y="2171017"/>
            <a:ext cx="265631" cy="265631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8" name="Oval 117">
            <a:hlinkClick r:id="rId3" action="ppaction://hlinksldjump" tooltip="Pralhad Remani (BJP) from Khanapur"/>
          </p:cNvPr>
          <p:cNvSpPr/>
          <p:nvPr/>
        </p:nvSpPr>
        <p:spPr>
          <a:xfrm>
            <a:off x="3800911" y="1733490"/>
            <a:ext cx="261633" cy="261633"/>
          </a:xfrm>
          <a:prstGeom prst="ellipse">
            <a:avLst/>
          </a:prstGeom>
          <a:solidFill>
            <a:srgbClr val="BF3F3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9" name="Oval 118">
            <a:hlinkClick r:id="rId3" action="ppaction://hlinksldjump" tooltip="Marihal Suresh Shivarudrappa (BJP) from Kittur"/>
          </p:cNvPr>
          <p:cNvSpPr/>
          <p:nvPr/>
        </p:nvSpPr>
        <p:spPr>
          <a:xfrm>
            <a:off x="4077410" y="1833748"/>
            <a:ext cx="255403" cy="255404"/>
          </a:xfrm>
          <a:prstGeom prst="ellipse">
            <a:avLst/>
          </a:prstGeom>
          <a:solidFill>
            <a:srgbClr val="BF3F3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0" name="Oval 119">
            <a:hlinkClick r:id="rId3" action="ppaction://hlinksldjump" tooltip="D.K.Shivakumar (INC) from Kanakapura"/>
          </p:cNvPr>
          <p:cNvSpPr/>
          <p:nvPr/>
        </p:nvSpPr>
        <p:spPr>
          <a:xfrm>
            <a:off x="5826671" y="5806569"/>
            <a:ext cx="322035" cy="322036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1" name="Oval 120">
            <a:hlinkClick r:id="rId3" action="ppaction://hlinksldjump" tooltip="Y.Sampangi (BJP) from Kolar Gold Field (SC)"/>
          </p:cNvPr>
          <p:cNvSpPr/>
          <p:nvPr/>
        </p:nvSpPr>
        <p:spPr>
          <a:xfrm>
            <a:off x="7526232" y="5851221"/>
            <a:ext cx="238256" cy="238256"/>
          </a:xfrm>
          <a:prstGeom prst="ellipse">
            <a:avLst/>
          </a:prstGeom>
          <a:solidFill>
            <a:srgbClr val="BF3F3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2" name="Oval 121">
            <a:hlinkClick r:id="rId3" action="ppaction://hlinksldjump" tooltip="R.Varthur Prakash (IND) from Kolar"/>
          </p:cNvPr>
          <p:cNvSpPr/>
          <p:nvPr/>
        </p:nvSpPr>
        <p:spPr>
          <a:xfrm>
            <a:off x="7643361" y="5501958"/>
            <a:ext cx="289580" cy="289579"/>
          </a:xfrm>
          <a:prstGeom prst="ellipse">
            <a:avLst/>
          </a:prstGeom>
          <a:solidFill>
            <a:srgbClr val="BF3F3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3" name="Oval 122">
            <a:hlinkClick r:id="rId3" action="ppaction://hlinksldjump" tooltip="G. N. Nanjunda Swamy (BJP) from Kollegal (SC)"/>
          </p:cNvPr>
          <p:cNvSpPr/>
          <p:nvPr/>
        </p:nvSpPr>
        <p:spPr>
          <a:xfrm>
            <a:off x="5557193" y="5997405"/>
            <a:ext cx="297568" cy="297569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4" name="Oval 123">
            <a:hlinkClick r:id="rId3" action="ppaction://hlinksldjump" tooltip="Karadi Sanganna Amarappa (JD(S)) from Koppal"/>
          </p:cNvPr>
          <p:cNvSpPr/>
          <p:nvPr/>
        </p:nvSpPr>
        <p:spPr>
          <a:xfrm>
            <a:off x="5728340" y="2571671"/>
            <a:ext cx="272590" cy="272589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5" name="Oval 124">
            <a:hlinkClick r:id="rId3" action="ppaction://hlinksldjump" tooltip="Dr. G. Parameshwara (INC) from Koratagere (SC)"/>
          </p:cNvPr>
          <p:cNvSpPr/>
          <p:nvPr/>
        </p:nvSpPr>
        <p:spPr>
          <a:xfrm>
            <a:off x="6476596" y="4564070"/>
            <a:ext cx="291413" cy="291413"/>
          </a:xfrm>
          <a:prstGeom prst="ellipse">
            <a:avLst/>
          </a:prstGeom>
          <a:solidFill>
            <a:srgbClr val="BF3F3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6" name="Oval 125">
            <a:hlinkClick r:id="rId3" action="ppaction://hlinksldjump" tooltip="S.A.Ramadass (BJP) from Krishnaraja"/>
          </p:cNvPr>
          <p:cNvSpPr/>
          <p:nvPr/>
        </p:nvSpPr>
        <p:spPr>
          <a:xfrm>
            <a:off x="3273473" y="3243309"/>
            <a:ext cx="265272" cy="265273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7" name="Oval 126">
            <a:hlinkClick r:id="rId3" action="ppaction://hlinksldjump" tooltip="S.R Mahesh (JD(S)) from Krishnarajanagara"/>
          </p:cNvPr>
          <p:cNvSpPr/>
          <p:nvPr/>
        </p:nvSpPr>
        <p:spPr>
          <a:xfrm>
            <a:off x="4492082" y="5002476"/>
            <a:ext cx="329309" cy="329310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8" name="Oval 127">
            <a:hlinkClick r:id="rId3" action="ppaction://hlinksldjump" tooltip="K B Chandrashekar (INC) from Krishnarajpet"/>
          </p:cNvPr>
          <p:cNvSpPr/>
          <p:nvPr/>
        </p:nvSpPr>
        <p:spPr>
          <a:xfrm>
            <a:off x="4843223" y="5045177"/>
            <a:ext cx="310789" cy="310789"/>
          </a:xfrm>
          <a:prstGeom prst="ellipse">
            <a:avLst/>
          </a:prstGeom>
          <a:solidFill>
            <a:srgbClr val="BF3F3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9" name="Oval 128">
            <a:hlinkClick r:id="rId3" action="ppaction://hlinksldjump" tooltip="Ghatage Shama Bhima (INC) from Kudachi (SC)"/>
          </p:cNvPr>
          <p:cNvSpPr/>
          <p:nvPr/>
        </p:nvSpPr>
        <p:spPr>
          <a:xfrm>
            <a:off x="4651918" y="1028109"/>
            <a:ext cx="212637" cy="212636"/>
          </a:xfrm>
          <a:prstGeom prst="ellipse">
            <a:avLst/>
          </a:prstGeom>
          <a:solidFill>
            <a:srgbClr val="BF3F3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0" name="Oval 129">
            <a:hlinkClick r:id="rId3" action="ppaction://hlinksldjump" tooltip="B.Nagendra (BJP) from Kudligi (ST)"/>
          </p:cNvPr>
          <p:cNvSpPr/>
          <p:nvPr/>
        </p:nvSpPr>
        <p:spPr>
          <a:xfrm>
            <a:off x="5696607" y="3108152"/>
            <a:ext cx="256496" cy="256496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1" name="Oval 130">
            <a:hlinkClick r:id="rId3" action="ppaction://hlinksldjump" tooltip="Dinakar Keshav Shetty (JD(S)) from Kumta"/>
          </p:cNvPr>
          <p:cNvSpPr/>
          <p:nvPr/>
        </p:nvSpPr>
        <p:spPr>
          <a:xfrm>
            <a:off x="3415469" y="2598638"/>
            <a:ext cx="244750" cy="244750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2" name="Oval 131">
            <a:hlinkClick r:id="rId3" action="ppaction://hlinksldjump" tooltip="Haladi Srinivas Shetty (BJP) from Kundapura"/>
          </p:cNvPr>
          <p:cNvSpPr/>
          <p:nvPr/>
        </p:nvSpPr>
        <p:spPr>
          <a:xfrm>
            <a:off x="3565252" y="3281313"/>
            <a:ext cx="285101" cy="285101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3" name="Oval 132">
            <a:hlinkClick r:id="rId3" action="ppaction://hlinksldjump" tooltip="Chikkangoudra Siddangouda Ishwaragouda (BJP) from Kundgol"/>
          </p:cNvPr>
          <p:cNvSpPr/>
          <p:nvPr/>
        </p:nvSpPr>
        <p:spPr>
          <a:xfrm>
            <a:off x="4642193" y="2436024"/>
            <a:ext cx="253650" cy="253650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4" name="Oval 133">
            <a:hlinkClick r:id="rId3" action="ppaction://hlinksldjump" tooltip="B.B. Ramaswamy Gowda (INC) from Kunigal"/>
          </p:cNvPr>
          <p:cNvSpPr/>
          <p:nvPr/>
        </p:nvSpPr>
        <p:spPr>
          <a:xfrm>
            <a:off x="5716463" y="4785324"/>
            <a:ext cx="275812" cy="275812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5" name="Oval 134">
            <a:hlinkClick r:id="rId3" action="ppaction://hlinksldjump" tooltip="Amaregouda Linganagouda Bayyapur (INC) from Kushtagi"/>
          </p:cNvPr>
          <p:cNvSpPr/>
          <p:nvPr/>
        </p:nvSpPr>
        <p:spPr>
          <a:xfrm>
            <a:off x="5769563" y="2304555"/>
            <a:ext cx="235611" cy="235611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6" name="Oval 135">
            <a:hlinkClick r:id="rId3" action="ppaction://hlinksldjump" tooltip="Manappa Vajjal (BJP) from Lingsugur (SC)"/>
          </p:cNvPr>
          <p:cNvSpPr/>
          <p:nvPr/>
        </p:nvSpPr>
        <p:spPr>
          <a:xfrm>
            <a:off x="6269773" y="2150601"/>
            <a:ext cx="218861" cy="218862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7" name="Oval 136">
            <a:hlinkClick r:id="rId3" action="ppaction://hlinksldjump" tooltip="Kalpana Siddaraju (JD(S)) from Maddur"/>
          </p:cNvPr>
          <p:cNvSpPr/>
          <p:nvPr/>
        </p:nvSpPr>
        <p:spPr>
          <a:xfrm>
            <a:off x="5384881" y="4819799"/>
            <a:ext cx="309919" cy="309920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8" name="Oval 137">
            <a:hlinkClick r:id="rId3" action="ppaction://hlinksldjump" tooltip="Anitha Kumaraswamy (JD(S)) from Madhugiri"/>
          </p:cNvPr>
          <p:cNvSpPr/>
          <p:nvPr/>
        </p:nvSpPr>
        <p:spPr>
          <a:xfrm>
            <a:off x="6406511" y="4262549"/>
            <a:ext cx="282808" cy="282808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9" name="Oval 138">
            <a:hlinkClick r:id="rId3" action="ppaction://hlinksldjump" tooltip="Appachu (Ranjan) (BJP) from Madikeri"/>
          </p:cNvPr>
          <p:cNvSpPr/>
          <p:nvPr/>
        </p:nvSpPr>
        <p:spPr>
          <a:xfrm>
            <a:off x="4017321" y="4379916"/>
            <a:ext cx="291881" cy="291881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0" name="Oval 139">
            <a:hlinkClick r:id="rId3" action="ppaction://hlinksldjump" tooltip="H.C.Balakrishna (JD(S)) from Magadi"/>
          </p:cNvPr>
          <p:cNvSpPr/>
          <p:nvPr/>
        </p:nvSpPr>
        <p:spPr>
          <a:xfrm>
            <a:off x="5844814" y="5043225"/>
            <a:ext cx="329291" cy="329291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1" name="Oval 140">
            <a:hlinkClick r:id="rId3" action="ppaction://hlinksldjump" tooltip="Aravind Limbavali (BJP) from Mahadevapura (SC)"/>
          </p:cNvPr>
          <p:cNvSpPr/>
          <p:nvPr/>
        </p:nvSpPr>
        <p:spPr>
          <a:xfrm>
            <a:off x="6838793" y="5125903"/>
            <a:ext cx="334702" cy="334702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2" name="Oval 141">
            <a:hlinkClick r:id="rId3" action="ppaction://hlinksldjump" tooltip="N.L.Narendra Babu (INC) from Mahalakshmi Layout"/>
          </p:cNvPr>
          <p:cNvSpPr/>
          <p:nvPr/>
        </p:nvSpPr>
        <p:spPr>
          <a:xfrm>
            <a:off x="6598744" y="5638456"/>
            <a:ext cx="259200" cy="259201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3" name="Oval 142">
            <a:hlinkClick r:id="rId3" action="ppaction://hlinksldjump" tooltip="P M Narendraswamy (IND) from Malavalli (SC)"/>
          </p:cNvPr>
          <p:cNvSpPr/>
          <p:nvPr/>
        </p:nvSpPr>
        <p:spPr>
          <a:xfrm>
            <a:off x="5521693" y="5632355"/>
            <a:ext cx="329712" cy="329712"/>
          </a:xfrm>
          <a:prstGeom prst="ellipse">
            <a:avLst/>
          </a:prstGeom>
          <a:solidFill>
            <a:srgbClr val="BF3F3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4" name="Oval 143">
            <a:hlinkClick r:id="rId3" action="ppaction://hlinksldjump" tooltip="Dr. Ashwath Narayan C.N (BJP) from Malleshwaram"/>
          </p:cNvPr>
          <p:cNvSpPr/>
          <p:nvPr/>
        </p:nvSpPr>
        <p:spPr>
          <a:xfrm>
            <a:off x="6397192" y="5231085"/>
            <a:ext cx="235916" cy="235915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5" name="Oval 144">
            <a:hlinkClick r:id="rId3" action="ppaction://hlinksldjump" tooltip="Es.En.Krishnaiah Shetty (BJP) from Malur"/>
          </p:cNvPr>
          <p:cNvSpPr/>
          <p:nvPr/>
        </p:nvSpPr>
        <p:spPr>
          <a:xfrm>
            <a:off x="7354297" y="5593042"/>
            <a:ext cx="271838" cy="271838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6" name="Oval 145">
            <a:hlinkClick r:id="rId3" action="ppaction://hlinksldjump" tooltip="M.Srinivas (JD(S)) from Mandya"/>
          </p:cNvPr>
          <p:cNvSpPr/>
          <p:nvPr/>
        </p:nvSpPr>
        <p:spPr>
          <a:xfrm>
            <a:off x="5295853" y="5413719"/>
            <a:ext cx="296885" cy="296885"/>
          </a:xfrm>
          <a:prstGeom prst="ellipse">
            <a:avLst/>
          </a:prstGeom>
          <a:solidFill>
            <a:srgbClr val="BF3F3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7" name="Oval 146">
            <a:hlinkClick r:id="rId3" action="ppaction://hlinksldjump" tooltip="J.Krishna Palemar (BJP) from Mangalore City North"/>
          </p:cNvPr>
          <p:cNvSpPr/>
          <p:nvPr/>
        </p:nvSpPr>
        <p:spPr>
          <a:xfrm>
            <a:off x="3379116" y="3818768"/>
            <a:ext cx="301613" cy="301613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8" name="Oval 147">
            <a:hlinkClick r:id="rId3" action="ppaction://hlinksldjump" tooltip="N.Yogish Bhat (BJP) from Mangalore City South"/>
          </p:cNvPr>
          <p:cNvSpPr/>
          <p:nvPr/>
        </p:nvSpPr>
        <p:spPr>
          <a:xfrm>
            <a:off x="3236925" y="4207789"/>
            <a:ext cx="272084" cy="272084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9" name="Oval 148">
            <a:hlinkClick r:id="rId3" action="ppaction://hlinksldjump" tooltip="U.T. Khadar (INC) from Mangalore"/>
          </p:cNvPr>
          <p:cNvSpPr/>
          <p:nvPr/>
        </p:nvSpPr>
        <p:spPr>
          <a:xfrm>
            <a:off x="3131358" y="3963192"/>
            <a:ext cx="239349" cy="239349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0" name="Oval 149">
            <a:hlinkClick r:id="rId3" action="ppaction://hlinksldjump" tooltip="G. Hampayya Nayak Ballatgi (INC) from Manvi (ST)"/>
          </p:cNvPr>
          <p:cNvSpPr/>
          <p:nvPr/>
        </p:nvSpPr>
        <p:spPr>
          <a:xfrm>
            <a:off x="6844641" y="2546622"/>
            <a:ext cx="244078" cy="244078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1" name="Oval 150">
            <a:hlinkClick r:id="rId3" action="ppaction://hlinksldjump" tooltip="Pratap Gouda Patil (BJP) from Maski (ST)"/>
          </p:cNvPr>
          <p:cNvSpPr/>
          <p:nvPr/>
        </p:nvSpPr>
        <p:spPr>
          <a:xfrm>
            <a:off x="6409355" y="2371897"/>
            <a:ext cx="193188" cy="193188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2" name="Oval 151">
            <a:hlinkClick r:id="rId3" action="ppaction://hlinksldjump" tooltip="M Basavaraja Naika (BJP) from Mayakonda (SC)"/>
          </p:cNvPr>
          <p:cNvSpPr/>
          <p:nvPr/>
        </p:nvSpPr>
        <p:spPr>
          <a:xfrm>
            <a:off x="5172309" y="3351478"/>
            <a:ext cx="256272" cy="256272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3" name="Oval 152">
            <a:hlinkClick r:id="rId3" action="ppaction://hlinksldjump" tooltip="C S Puttaraju (JD(S)) from Melukote"/>
          </p:cNvPr>
          <p:cNvSpPr/>
          <p:nvPr/>
        </p:nvSpPr>
        <p:spPr>
          <a:xfrm>
            <a:off x="5043536" y="4771601"/>
            <a:ext cx="318636" cy="318636"/>
          </a:xfrm>
          <a:prstGeom prst="ellipse">
            <a:avLst/>
          </a:prstGeom>
          <a:solidFill>
            <a:srgbClr val="BF3F3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4" name="Oval 153">
            <a:hlinkClick r:id="rId3" action="ppaction://hlinksldjump" tooltip="N.Y.Gopala Krishna (INC) from Molakalmuru (ST)"/>
          </p:cNvPr>
          <p:cNvSpPr/>
          <p:nvPr/>
        </p:nvSpPr>
        <p:spPr>
          <a:xfrm>
            <a:off x="6096960" y="3362098"/>
            <a:ext cx="316599" cy="316600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5" name="Oval 154">
            <a:hlinkClick r:id="rId3" action="ppaction://hlinksldjump" tooltip="K.Abhayachandra (INC) from Moodabidri"/>
          </p:cNvPr>
          <p:cNvSpPr/>
          <p:nvPr/>
        </p:nvSpPr>
        <p:spPr>
          <a:xfrm>
            <a:off x="3709292" y="3867704"/>
            <a:ext cx="253753" cy="253753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6" name="Oval 155">
            <a:hlinkClick r:id="rId3" action="ppaction://hlinksldjump" tooltip="Appaji Channabasavaraj Shankararao Nadagouda (INC) from Muddebihal"/>
          </p:cNvPr>
          <p:cNvSpPr/>
          <p:nvPr/>
        </p:nvSpPr>
        <p:spPr>
          <a:xfrm>
            <a:off x="5905557" y="1855103"/>
            <a:ext cx="220295" cy="220295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7" name="Oval 156">
            <a:hlinkClick r:id="rId3" action="ppaction://hlinksldjump" tooltip="Govind.M.Karjol (BJP) from Mudhol (SC)"/>
          </p:cNvPr>
          <p:cNvSpPr/>
          <p:nvPr/>
        </p:nvSpPr>
        <p:spPr>
          <a:xfrm>
            <a:off x="4997526" y="1489390"/>
            <a:ext cx="245283" cy="245284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8" name="Oval 157">
            <a:hlinkClick r:id="rId3" action="ppaction://hlinksldjump" tooltip="M.P.Kumara Swamy (BJP) from Mudigere (SC)"/>
          </p:cNvPr>
          <p:cNvSpPr/>
          <p:nvPr/>
        </p:nvSpPr>
        <p:spPr>
          <a:xfrm>
            <a:off x="4188886" y="4155302"/>
            <a:ext cx="228173" cy="228172"/>
          </a:xfrm>
          <a:prstGeom prst="ellipse">
            <a:avLst/>
          </a:prstGeom>
          <a:solidFill>
            <a:srgbClr val="BF3F3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9" name="Oval 158">
            <a:hlinkClick r:id="rId3" action="ppaction://hlinksldjump" tooltip="Amaresh (INC) from Mulbagal (SC)"/>
          </p:cNvPr>
          <p:cNvSpPr/>
          <p:nvPr/>
        </p:nvSpPr>
        <p:spPr>
          <a:xfrm>
            <a:off x="7792755" y="5789015"/>
            <a:ext cx="260770" cy="260771"/>
          </a:xfrm>
          <a:prstGeom prst="ellipse">
            <a:avLst/>
          </a:prstGeom>
          <a:solidFill>
            <a:srgbClr val="BF3F3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0" name="Oval 159">
            <a:hlinkClick r:id="rId3" action="ppaction://hlinksldjump" tooltip="Suresh Gowda (INC) from Nagamangala"/>
          </p:cNvPr>
          <p:cNvSpPr/>
          <p:nvPr/>
        </p:nvSpPr>
        <p:spPr>
          <a:xfrm>
            <a:off x="5247219" y="4500354"/>
            <a:ext cx="320486" cy="320485"/>
          </a:xfrm>
          <a:prstGeom prst="ellipse">
            <a:avLst/>
          </a:prstGeom>
          <a:solidFill>
            <a:srgbClr val="BF3F3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1" name="Oval 160">
            <a:hlinkClick r:id="rId3" action="ppaction://hlinksldjump" tooltip="Katakdhond Vitthal Dhondiba (BJP) from Nagthan (SC)"/>
          </p:cNvPr>
          <p:cNvSpPr/>
          <p:nvPr/>
        </p:nvSpPr>
        <p:spPr>
          <a:xfrm>
            <a:off x="5750964" y="1211082"/>
            <a:ext cx="244156" cy="244157"/>
          </a:xfrm>
          <a:prstGeom prst="ellipse">
            <a:avLst/>
          </a:prstGeom>
          <a:solidFill>
            <a:srgbClr val="BF3F3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2" name="Oval 161">
            <a:hlinkClick r:id="rId3" action="ppaction://hlinksldjump" tooltip="V.Srinivasa Prasad (INC) from Nanjangud (SC)"/>
          </p:cNvPr>
          <p:cNvSpPr/>
          <p:nvPr/>
        </p:nvSpPr>
        <p:spPr>
          <a:xfrm>
            <a:off x="4719470" y="5689505"/>
            <a:ext cx="281866" cy="281866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3" name="Oval 162">
            <a:hlinkClick r:id="rId3" action="ppaction://hlinksldjump" tooltip="Tanveer Sait (INC) from Narasimharaja"/>
          </p:cNvPr>
          <p:cNvSpPr/>
          <p:nvPr/>
        </p:nvSpPr>
        <p:spPr>
          <a:xfrm>
            <a:off x="6197281" y="5037892"/>
            <a:ext cx="233126" cy="233127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4" name="Oval 163">
            <a:hlinkClick r:id="rId3" action="ppaction://hlinksldjump" tooltip="C C Patil (BJP) from Nargund"/>
          </p:cNvPr>
          <p:cNvSpPr/>
          <p:nvPr/>
        </p:nvSpPr>
        <p:spPr>
          <a:xfrm>
            <a:off x="4926433" y="1943463"/>
            <a:ext cx="246733" cy="246732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5" name="Oval 164">
            <a:hlinkClick r:id="rId3" action="ppaction://hlinksldjump" tooltip="Shankar Patil Munenkoppa (BJP) from Navalgund"/>
          </p:cNvPr>
          <p:cNvSpPr/>
          <p:nvPr/>
        </p:nvSpPr>
        <p:spPr>
          <a:xfrm>
            <a:off x="5028018" y="2196543"/>
            <a:ext cx="276137" cy="276138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6" name="Oval 165">
            <a:hlinkClick r:id="rId3" action="ppaction://hlinksldjump" tooltip="M.V.Nagaraju (BJP) from Nelamangala (SC)"/>
          </p:cNvPr>
          <p:cNvSpPr/>
          <p:nvPr/>
        </p:nvSpPr>
        <p:spPr>
          <a:xfrm>
            <a:off x="6017999" y="4785642"/>
            <a:ext cx="262822" cy="262822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7" name="Oval 166">
            <a:hlinkClick r:id="rId3" action="ppaction://hlinksldjump" tooltip="Kakaso Pandurang Patil (INC) from Nippani"/>
          </p:cNvPr>
          <p:cNvSpPr/>
          <p:nvPr/>
        </p:nvSpPr>
        <p:spPr>
          <a:xfrm>
            <a:off x="3803441" y="906401"/>
            <a:ext cx="294784" cy="294784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8" name="Oval 167">
            <a:hlinkClick r:id="rId3" action="ppaction://hlinksldjump" tooltip="R.Ashoka (BJP) from Padmanaba Nagar"/>
          </p:cNvPr>
          <p:cNvSpPr/>
          <p:nvPr/>
        </p:nvSpPr>
        <p:spPr>
          <a:xfrm>
            <a:off x="6109331" y="5294067"/>
            <a:ext cx="271291" cy="271291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9" name="Oval 168">
            <a:hlinkClick r:id="rId3" action="ppaction://hlinksldjump" tooltip="Venkataramanappa (IND) from Pavagada (SC)"/>
          </p:cNvPr>
          <p:cNvSpPr/>
          <p:nvPr/>
        </p:nvSpPr>
        <p:spPr>
          <a:xfrm>
            <a:off x="6553226" y="3979656"/>
            <a:ext cx="293408" cy="293408"/>
          </a:xfrm>
          <a:prstGeom prst="ellipse">
            <a:avLst/>
          </a:prstGeom>
          <a:solidFill>
            <a:srgbClr val="BF3F3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0" name="Oval 169">
            <a:hlinkClick r:id="rId3" action="ppaction://hlinksldjump" tooltip="K. Venkatesh (INC) from Piriyapatna"/>
          </p:cNvPr>
          <p:cNvSpPr/>
          <p:nvPr/>
        </p:nvSpPr>
        <p:spPr>
          <a:xfrm>
            <a:off x="4203383" y="4976721"/>
            <a:ext cx="268255" cy="268255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1" name="Oval 170">
            <a:hlinkClick r:id="rId3" action="ppaction://hlinksldjump" tooltip="B. Prasanna Kumar (INC) from Pulakeshinagar (SC)"/>
          </p:cNvPr>
          <p:cNvSpPr/>
          <p:nvPr/>
        </p:nvSpPr>
        <p:spPr>
          <a:xfrm>
            <a:off x="6795934" y="4663812"/>
            <a:ext cx="179483" cy="179483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2" name="Oval 171">
            <a:hlinkClick r:id="rId3" action="ppaction://hlinksldjump" tooltip="Mallika Prasada (BJP) from Puttur"/>
          </p:cNvPr>
          <p:cNvSpPr/>
          <p:nvPr/>
        </p:nvSpPr>
        <p:spPr>
          <a:xfrm>
            <a:off x="3706885" y="4399993"/>
            <a:ext cx="282099" cy="282100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3" name="Oval 172">
            <a:hlinkClick r:id="rId3" action="ppaction://hlinksldjump" tooltip="Raja Rayappa Naik (INC) from Raichur Rural (ST)"/>
          </p:cNvPr>
          <p:cNvSpPr/>
          <p:nvPr/>
        </p:nvSpPr>
        <p:spPr>
          <a:xfrm>
            <a:off x="7115821" y="2635901"/>
            <a:ext cx="239077" cy="239077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4" name="Oval 173">
            <a:hlinkClick r:id="rId3" action="ppaction://hlinksldjump" tooltip="Syed Yasin (INC) from Raichur"/>
          </p:cNvPr>
          <p:cNvSpPr/>
          <p:nvPr/>
        </p:nvSpPr>
        <p:spPr>
          <a:xfrm>
            <a:off x="7339762" y="2510213"/>
            <a:ext cx="184476" cy="184476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5" name="Oval 174">
            <a:hlinkClick r:id="rId3" action="ppaction://hlinksldjump" tooltip="Suresh Kumar S. (BJP) from Rajaji Nagar"/>
          </p:cNvPr>
          <p:cNvSpPr/>
          <p:nvPr/>
        </p:nvSpPr>
        <p:spPr>
          <a:xfrm>
            <a:off x="6310936" y="4802694"/>
            <a:ext cx="220615" cy="220614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6" name="Oval 175">
            <a:hlinkClick r:id="rId3" action="ppaction://hlinksldjump" tooltip="M.Srinivas (BJP) from Rajarajeshwarinagar"/>
          </p:cNvPr>
          <p:cNvSpPr/>
          <p:nvPr/>
        </p:nvSpPr>
        <p:spPr>
          <a:xfrm>
            <a:off x="5514218" y="5152896"/>
            <a:ext cx="328979" cy="328978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7" name="Oval 176">
            <a:hlinkClick r:id="rId3" action="ppaction://hlinksldjump" tooltip="K.Raju (JD(S)) from Ramanagara"/>
          </p:cNvPr>
          <p:cNvSpPr/>
          <p:nvPr/>
        </p:nvSpPr>
        <p:spPr>
          <a:xfrm>
            <a:off x="6075161" y="5585408"/>
            <a:ext cx="292233" cy="292232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8" name="Oval 177">
            <a:hlinkClick r:id="rId3" action="ppaction://hlinksldjump" tooltip="Ashok Mahadevappa Pattan (INC) from Ramdurg"/>
          </p:cNvPr>
          <p:cNvSpPr/>
          <p:nvPr/>
        </p:nvSpPr>
        <p:spPr>
          <a:xfrm>
            <a:off x="4807554" y="1687800"/>
            <a:ext cx="248577" cy="248578"/>
          </a:xfrm>
          <a:prstGeom prst="ellipse">
            <a:avLst/>
          </a:prstGeom>
          <a:solidFill>
            <a:srgbClr val="BF3F3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9" name="Oval 178">
            <a:hlinkClick r:id="rId3" action="ppaction://hlinksldjump" tooltip="G.Shivanna (BJP) from Ranibennur"/>
          </p:cNvPr>
          <p:cNvSpPr/>
          <p:nvPr/>
        </p:nvSpPr>
        <p:spPr>
          <a:xfrm>
            <a:off x="4729331" y="3016898"/>
            <a:ext cx="287128" cy="287129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0" name="Oval 179">
            <a:hlinkClick r:id="rId3" action="ppaction://hlinksldjump" tooltip="Aihole Duryodhan Mahalingappa (BJP) from Raibag (SC)"/>
          </p:cNvPr>
          <p:cNvSpPr/>
          <p:nvPr/>
        </p:nvSpPr>
        <p:spPr>
          <a:xfrm>
            <a:off x="4410502" y="1113092"/>
            <a:ext cx="221221" cy="221221"/>
          </a:xfrm>
          <a:prstGeom prst="ellipse">
            <a:avLst/>
          </a:prstGeom>
          <a:solidFill>
            <a:srgbClr val="BF3F3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1" name="Oval 180">
            <a:hlinkClick r:id="rId3" action="ppaction://hlinksldjump" tooltip="Kalakappa Gurushantappa Bandi (BJP) from Ron"/>
          </p:cNvPr>
          <p:cNvSpPr/>
          <p:nvPr/>
        </p:nvSpPr>
        <p:spPr>
          <a:xfrm>
            <a:off x="5334474" y="2197175"/>
            <a:ext cx="272895" cy="272895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2" name="Oval 181">
            <a:hlinkClick r:id="rId3" action="ppaction://hlinksldjump" tooltip="Gopalkrishna Beluru (BJP) from Sagar"/>
          </p:cNvPr>
          <p:cNvSpPr/>
          <p:nvPr/>
        </p:nvSpPr>
        <p:spPr>
          <a:xfrm>
            <a:off x="3849936" y="3149985"/>
            <a:ext cx="282994" cy="282993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3" name="Oval 182">
            <a:hlinkClick r:id="rId3" action="ppaction://hlinksldjump" tooltip="H. K. Kumaraswamy (JD(S)) from Sakleshpur (SC)"/>
          </p:cNvPr>
          <p:cNvSpPr/>
          <p:nvPr/>
        </p:nvSpPr>
        <p:spPr>
          <a:xfrm>
            <a:off x="4335744" y="4355225"/>
            <a:ext cx="288464" cy="288464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4" name="Oval 183">
            <a:hlinkClick r:id="rId3" action="ppaction://hlinksldjump" tooltip="E. Tukaram (INC) from Sandur (ST)"/>
          </p:cNvPr>
          <p:cNvSpPr/>
          <p:nvPr/>
        </p:nvSpPr>
        <p:spPr>
          <a:xfrm>
            <a:off x="5985886" y="3099465"/>
            <a:ext cx="242853" cy="242853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5" name="Oval 184">
            <a:hlinkClick r:id="rId3" action="ppaction://hlinksldjump" tooltip="K.J.George (INC) from Sarvagnanagar"/>
          </p:cNvPr>
          <p:cNvSpPr/>
          <p:nvPr/>
        </p:nvSpPr>
        <p:spPr>
          <a:xfrm>
            <a:off x="6642950" y="4850035"/>
            <a:ext cx="246753" cy="246753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6" name="Oval 185">
            <a:hlinkClick r:id="rId3" action="ppaction://hlinksldjump" tooltip="Mamani Vishwanath Chandrashekar (BJP) from Saundatti Yellamma"/>
          </p:cNvPr>
          <p:cNvSpPr/>
          <p:nvPr/>
        </p:nvSpPr>
        <p:spPr>
          <a:xfrm>
            <a:off x="4644871" y="1918331"/>
            <a:ext cx="249505" cy="249506"/>
          </a:xfrm>
          <a:prstGeom prst="ellipse">
            <a:avLst/>
          </a:prstGeom>
          <a:solidFill>
            <a:srgbClr val="BF3F3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7" name="Oval 186">
            <a:hlinkClick r:id="rId3" action="ppaction://hlinksldjump" tooltip="Dr. Sharan Prakash Rudrappa Patil (INC) from Sedam"/>
          </p:cNvPr>
          <p:cNvSpPr/>
          <p:nvPr/>
        </p:nvSpPr>
        <p:spPr>
          <a:xfrm>
            <a:off x="7483938" y="1696964"/>
            <a:ext cx="255988" cy="255988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8" name="Oval 187">
            <a:hlinkClick r:id="rId3" action="ppaction://hlinksldjump" tooltip="Sharanabasappa Darshnapur (INC) from Shahapur"/>
          </p:cNvPr>
          <p:cNvSpPr/>
          <p:nvPr/>
        </p:nvSpPr>
        <p:spPr>
          <a:xfrm>
            <a:off x="6881835" y="1899741"/>
            <a:ext cx="231702" cy="231702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9" name="Oval 188">
            <a:hlinkClick r:id="rId3" action="ppaction://hlinksldjump" tooltip="N.A Haris (INC) from Shanti Nagar"/>
          </p:cNvPr>
          <p:cNvSpPr/>
          <p:nvPr/>
        </p:nvSpPr>
        <p:spPr>
          <a:xfrm>
            <a:off x="6641610" y="5141081"/>
            <a:ext cx="185255" cy="185255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0" name="Oval 189">
            <a:hlinkClick r:id="rId3" action="ppaction://hlinksldjump" tooltip="Basavaraj Bommai (BJP) from Shiggaon"/>
          </p:cNvPr>
          <p:cNvSpPr/>
          <p:nvPr/>
        </p:nvSpPr>
        <p:spPr>
          <a:xfrm>
            <a:off x="4330331" y="2403328"/>
            <a:ext cx="281701" cy="281702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1" name="Oval 190">
            <a:hlinkClick r:id="rId3" action="ppaction://hlinksldjump" tooltip="B.S.Yeddyurappa (BJP) from Shikaripura"/>
          </p:cNvPr>
          <p:cNvSpPr/>
          <p:nvPr/>
        </p:nvSpPr>
        <p:spPr>
          <a:xfrm>
            <a:off x="4141286" y="3036856"/>
            <a:ext cx="288212" cy="288212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2" name="Oval 191">
            <a:hlinkClick r:id="rId3" action="ppaction://hlinksldjump" tooltip="K.G.Kumarswamy (BJP) from Shimoga Rural (SC)"/>
          </p:cNvPr>
          <p:cNvSpPr/>
          <p:nvPr/>
        </p:nvSpPr>
        <p:spPr>
          <a:xfrm>
            <a:off x="4208160" y="3346348"/>
            <a:ext cx="287046" cy="287046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3" name="Oval 192">
            <a:hlinkClick r:id="rId3" action="ppaction://hlinksldjump" tooltip="K.S.Eshwarappa (BJP) from Shimoga"/>
          </p:cNvPr>
          <p:cNvSpPr/>
          <p:nvPr/>
        </p:nvSpPr>
        <p:spPr>
          <a:xfrm>
            <a:off x="4398921" y="3608803"/>
            <a:ext cx="251657" cy="251657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4" name="Oval 193">
            <a:hlinkClick r:id="rId3" action="ppaction://hlinksldjump" tooltip="Ramanna S Lamani (BJP) from Shirahatti (SC)"/>
          </p:cNvPr>
          <p:cNvSpPr/>
          <p:nvPr/>
        </p:nvSpPr>
        <p:spPr>
          <a:xfrm>
            <a:off x="4926825" y="2478365"/>
            <a:ext cx="237238" cy="237239"/>
          </a:xfrm>
          <a:prstGeom prst="ellipse">
            <a:avLst/>
          </a:prstGeom>
          <a:solidFill>
            <a:srgbClr val="BF3F3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5" name="Oval 194">
            <a:hlinkClick r:id="rId3" action="ppaction://hlinksldjump" tooltip="R.Roshan Baig (INC) from Shivajinagar"/>
          </p:cNvPr>
          <p:cNvSpPr/>
          <p:nvPr/>
        </p:nvSpPr>
        <p:spPr>
          <a:xfrm>
            <a:off x="6461818" y="5015221"/>
            <a:ext cx="183698" cy="183699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6" name="Oval 195">
            <a:hlinkClick r:id="rId3" action="ppaction://hlinksldjump" tooltip="Narasimha Nayak (Raju Gouda) (BJP) from Shorapur (ST)"/>
          </p:cNvPr>
          <p:cNvSpPr/>
          <p:nvPr/>
        </p:nvSpPr>
        <p:spPr>
          <a:xfrm>
            <a:off x="6579549" y="1979894"/>
            <a:ext cx="292151" cy="292151"/>
          </a:xfrm>
          <a:prstGeom prst="ellipse">
            <a:avLst/>
          </a:prstGeom>
          <a:solidFill>
            <a:srgbClr val="BF3F3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7" name="Oval 196">
            <a:hlinkClick r:id="rId3" action="ppaction://hlinksldjump" tooltip="C. S. Putte Gowda (JD(S)) from Shravanabelagola"/>
          </p:cNvPr>
          <p:cNvSpPr/>
          <p:nvPr/>
        </p:nvSpPr>
        <p:spPr>
          <a:xfrm>
            <a:off x="4924394" y="4468732"/>
            <a:ext cx="302819" cy="302820"/>
          </a:xfrm>
          <a:prstGeom prst="ellipse">
            <a:avLst/>
          </a:prstGeom>
          <a:solidFill>
            <a:srgbClr val="BF3F3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8" name="Oval 197">
            <a:hlinkClick r:id="rId3" action="ppaction://hlinksldjump" tooltip="A.B.Ramesha Bandisiddegowda (JD(S)) from Shrirangapattana"/>
          </p:cNvPr>
          <p:cNvSpPr/>
          <p:nvPr/>
        </p:nvSpPr>
        <p:spPr>
          <a:xfrm>
            <a:off x="5174851" y="5084115"/>
            <a:ext cx="322916" cy="322916"/>
          </a:xfrm>
          <a:prstGeom prst="ellipse">
            <a:avLst/>
          </a:prstGeom>
          <a:solidFill>
            <a:srgbClr val="BF3F3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9" name="Oval 198">
            <a:hlinkClick r:id="rId3" action="ppaction://hlinksldjump" tooltip="V Muniyappa (INC) from Sidlaghatta"/>
          </p:cNvPr>
          <p:cNvSpPr/>
          <p:nvPr/>
        </p:nvSpPr>
        <p:spPr>
          <a:xfrm>
            <a:off x="7173478" y="5024281"/>
            <a:ext cx="301803" cy="301802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0" name="Oval 199">
            <a:hlinkClick r:id="rId3" action="ppaction://hlinksldjump" tooltip="Bhusanur Ramesh Balappa (BJP) from Sindagi"/>
          </p:cNvPr>
          <p:cNvSpPr/>
          <p:nvPr/>
        </p:nvSpPr>
        <p:spPr>
          <a:xfrm>
            <a:off x="6204842" y="1442325"/>
            <a:ext cx="237349" cy="237349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1" name="Oval 200">
            <a:hlinkClick r:id="rId3" action="ppaction://hlinksldjump" tooltip="Nadagouda Venkatarao (JD(S)) from Sindhanur"/>
          </p:cNvPr>
          <p:cNvSpPr/>
          <p:nvPr/>
        </p:nvSpPr>
        <p:spPr>
          <a:xfrm>
            <a:off x="6372792" y="2600806"/>
            <a:ext cx="258599" cy="258599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2" name="Oval 201">
            <a:hlinkClick r:id="rId3" action="ppaction://hlinksldjump" tooltip="T.B.Jayachandra (INC) from Sira"/>
          </p:cNvPr>
          <p:cNvSpPr/>
          <p:nvPr/>
        </p:nvSpPr>
        <p:spPr>
          <a:xfrm>
            <a:off x="5819811" y="3929033"/>
            <a:ext cx="308663" cy="308663"/>
          </a:xfrm>
          <a:prstGeom prst="ellipse">
            <a:avLst/>
          </a:prstGeom>
          <a:solidFill>
            <a:srgbClr val="BF3F3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3" name="Oval 202">
            <a:hlinkClick r:id="rId3" action="ppaction://hlinksldjump" tooltip="Kageri Vishweshwar Hegde (BJP) from Sirsi"/>
          </p:cNvPr>
          <p:cNvSpPr/>
          <p:nvPr/>
        </p:nvSpPr>
        <p:spPr>
          <a:xfrm>
            <a:off x="3852579" y="2548353"/>
            <a:ext cx="269067" cy="269067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4" name="Oval 203">
            <a:hlinkClick r:id="rId3" action="ppaction://hlinksldjump" tooltip="Somalingappa M.S (BJP) from Siruguppa (ST)"/>
          </p:cNvPr>
          <p:cNvSpPr/>
          <p:nvPr/>
        </p:nvSpPr>
        <p:spPr>
          <a:xfrm>
            <a:off x="6590671" y="2791601"/>
            <a:ext cx="262936" cy="262935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5" name="Oval 204">
            <a:hlinkClick r:id="rId3" action="ppaction://hlinksldjump" tooltip="H. Halappa (BJP) from Sorab"/>
          </p:cNvPr>
          <p:cNvSpPr/>
          <p:nvPr/>
        </p:nvSpPr>
        <p:spPr>
          <a:xfrm>
            <a:off x="3900922" y="2842453"/>
            <a:ext cx="282340" cy="282340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6" name="Oval 205">
            <a:hlinkClick r:id="rId3" action="ppaction://hlinksldjump" tooltip="D.N .Jeevaraja (BJP) from Sringeri"/>
          </p:cNvPr>
          <p:cNvSpPr/>
          <p:nvPr/>
        </p:nvSpPr>
        <p:spPr>
          <a:xfrm>
            <a:off x="3998251" y="3839461"/>
            <a:ext cx="247219" cy="247220"/>
          </a:xfrm>
          <a:prstGeom prst="ellipse">
            <a:avLst/>
          </a:prstGeom>
          <a:solidFill>
            <a:srgbClr val="BF3F3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7" name="Oval 206">
            <a:hlinkClick r:id="rId3" action="ppaction://hlinksldjump" tooltip="G.K.Venkata Shiva Reddy (JD(S)) from Srinivaspur"/>
          </p:cNvPr>
          <p:cNvSpPr/>
          <p:nvPr/>
        </p:nvSpPr>
        <p:spPr>
          <a:xfrm>
            <a:off x="7844456" y="5224694"/>
            <a:ext cx="337645" cy="337645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8" name="Oval 207">
            <a:hlinkClick r:id="rId3" action="ppaction://hlinksldjump" tooltip="Angara S (BJP) from Sullia (SC)"/>
          </p:cNvPr>
          <p:cNvSpPr/>
          <p:nvPr/>
        </p:nvSpPr>
        <p:spPr>
          <a:xfrm>
            <a:off x="3872891" y="4663344"/>
            <a:ext cx="282915" cy="282915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9" name="Oval 208">
            <a:hlinkClick r:id="rId3" action="ppaction://hlinksldjump" tooltip="Dr. H.C. Mahadevappa (INC) from T.Narasipur (SC)"/>
          </p:cNvPr>
          <p:cNvSpPr/>
          <p:nvPr/>
        </p:nvSpPr>
        <p:spPr>
          <a:xfrm>
            <a:off x="5292847" y="5863472"/>
            <a:ext cx="272217" cy="272216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0" name="Oval 209">
            <a:hlinkClick r:id="rId3" action="ppaction://hlinksldjump" tooltip="Suresh .D.S (BJP) from Tarikere"/>
          </p:cNvPr>
          <p:cNvSpPr/>
          <p:nvPr/>
        </p:nvSpPr>
        <p:spPr>
          <a:xfrm>
            <a:off x="4585992" y="3822888"/>
            <a:ext cx="251679" cy="251680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1" name="Oval 210">
            <a:hlinkClick r:id="rId3" action="ppaction://hlinksldjump" tooltip="Siddu. Savadi (BJP) from Terdal"/>
          </p:cNvPr>
          <p:cNvSpPr/>
          <p:nvPr/>
        </p:nvSpPr>
        <p:spPr>
          <a:xfrm>
            <a:off x="4757573" y="1235915"/>
            <a:ext cx="284495" cy="284495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2" name="Oval 211">
            <a:hlinkClick r:id="rId3" action="ppaction://hlinksldjump" tooltip="B.C. Nagesh (BJP) from Tiptur"/>
          </p:cNvPr>
          <p:cNvSpPr/>
          <p:nvPr/>
        </p:nvSpPr>
        <p:spPr>
          <a:xfrm>
            <a:off x="5129106" y="4227843"/>
            <a:ext cx="277595" cy="277596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3" name="Oval 212">
            <a:hlinkClick r:id="rId3" action="ppaction://hlinksldjump" tooltip="Kimmane Rathnakar (INC) from Tirthahalli"/>
          </p:cNvPr>
          <p:cNvSpPr/>
          <p:nvPr/>
        </p:nvSpPr>
        <p:spPr>
          <a:xfrm>
            <a:off x="3950530" y="3525815"/>
            <a:ext cx="284098" cy="284097"/>
          </a:xfrm>
          <a:prstGeom prst="ellipse">
            <a:avLst/>
          </a:prstGeom>
          <a:solidFill>
            <a:srgbClr val="BF3F3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4" name="Oval 213">
            <a:hlinkClick r:id="rId3" action="ppaction://hlinksldjump" tooltip="S. Shivanna Sogadu (BJP) from Tumkur City"/>
          </p:cNvPr>
          <p:cNvSpPr/>
          <p:nvPr/>
        </p:nvSpPr>
        <p:spPr>
          <a:xfrm>
            <a:off x="5894751" y="4546717"/>
            <a:ext cx="240469" cy="240469"/>
          </a:xfrm>
          <a:prstGeom prst="ellipse">
            <a:avLst/>
          </a:prstGeom>
          <a:solidFill>
            <a:srgbClr val="BF3F3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5" name="Oval 214">
            <a:hlinkClick r:id="rId3" action="ppaction://hlinksldjump" tooltip="B. Suresh Gowda (BJP) from Tumkur Rural"/>
          </p:cNvPr>
          <p:cNvSpPr/>
          <p:nvPr/>
        </p:nvSpPr>
        <p:spPr>
          <a:xfrm>
            <a:off x="5588021" y="4513288"/>
            <a:ext cx="278017" cy="278016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6" name="Oval 215">
            <a:hlinkClick r:id="rId3" action="ppaction://hlinksldjump" tooltip="M T Krishnappa (JD(S)) from Turuvekere"/>
          </p:cNvPr>
          <p:cNvSpPr/>
          <p:nvPr/>
        </p:nvSpPr>
        <p:spPr>
          <a:xfrm>
            <a:off x="5434168" y="4230079"/>
            <a:ext cx="291783" cy="291783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7" name="Oval 216">
            <a:hlinkClick r:id="rId3" action="ppaction://hlinksldjump" tooltip="K. Raghupathy Bhat (BJP) from Udupi"/>
          </p:cNvPr>
          <p:cNvSpPr/>
          <p:nvPr/>
        </p:nvSpPr>
        <p:spPr>
          <a:xfrm>
            <a:off x="3372675" y="3521709"/>
            <a:ext cx="269300" cy="269300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8" name="Oval 217">
            <a:hlinkClick r:id="rId3" action="ppaction://hlinksldjump" tooltip="Siddaramaiah (INC) from Varuna"/>
          </p:cNvPr>
          <p:cNvSpPr/>
          <p:nvPr/>
        </p:nvSpPr>
        <p:spPr>
          <a:xfrm>
            <a:off x="5023724" y="5617341"/>
            <a:ext cx="327240" cy="327241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9" name="Oval 218">
            <a:hlinkClick r:id="rId3" action="ppaction://hlinksldjump" tooltip="M.Krishnappa (INC) from Vijay Nagar"/>
          </p:cNvPr>
          <p:cNvSpPr/>
          <p:nvPr/>
        </p:nvSpPr>
        <p:spPr>
          <a:xfrm>
            <a:off x="6628773" y="5361437"/>
            <a:ext cx="249992" cy="249993"/>
          </a:xfrm>
          <a:prstGeom prst="ellipse">
            <a:avLst/>
          </a:prstGeom>
          <a:solidFill>
            <a:srgbClr val="BF3F3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0" name="Oval 219">
            <a:hlinkClick r:id="rId3" action="ppaction://hlinksldjump" tooltip="Anand Singh (BJP) from Vijayanagara"/>
          </p:cNvPr>
          <p:cNvSpPr/>
          <p:nvPr/>
        </p:nvSpPr>
        <p:spPr>
          <a:xfrm>
            <a:off x="5891798" y="2834389"/>
            <a:ext cx="247109" cy="247110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1" name="Oval 220">
            <a:hlinkClick r:id="rId3" action="ppaction://hlinksldjump" tooltip="Bopaiah. K.G. (BJP) from Virajpet"/>
          </p:cNvPr>
          <p:cNvSpPr/>
          <p:nvPr/>
        </p:nvSpPr>
        <p:spPr>
          <a:xfrm>
            <a:off x="3906515" y="4975564"/>
            <a:ext cx="265967" cy="265967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2" name="Oval 221">
            <a:hlinkClick r:id="rId3" action="ppaction://hlinksldjump" tooltip="A.B. Maalakraddy (INC) from Yadgir"/>
          </p:cNvPr>
          <p:cNvSpPr/>
          <p:nvPr/>
        </p:nvSpPr>
        <p:spPr>
          <a:xfrm>
            <a:off x="7205823" y="1974901"/>
            <a:ext cx="212964" cy="212964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3" name="Oval 222">
            <a:hlinkClick r:id="rId3" action="ppaction://hlinksldjump" tooltip="S.R.Vishwanath (BJP) from Yelahanka"/>
          </p:cNvPr>
          <p:cNvSpPr/>
          <p:nvPr/>
        </p:nvSpPr>
        <p:spPr>
          <a:xfrm>
            <a:off x="6981795" y="4449620"/>
            <a:ext cx="337036" cy="337036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4" name="Oval 223">
            <a:hlinkClick r:id="rId3" action="ppaction://hlinksldjump" tooltip="Eshanna Gulagannavar (BJP) from Yelburga"/>
          </p:cNvPr>
          <p:cNvSpPr/>
          <p:nvPr/>
        </p:nvSpPr>
        <p:spPr>
          <a:xfrm>
            <a:off x="5477027" y="2472959"/>
            <a:ext cx="242245" cy="242245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5" name="Oval 224">
            <a:hlinkClick r:id="rId3" action="ppaction://hlinksldjump" tooltip="V S Patil (BJP) from Yellapur"/>
          </p:cNvPr>
          <p:cNvSpPr/>
          <p:nvPr/>
        </p:nvSpPr>
        <p:spPr>
          <a:xfrm>
            <a:off x="3783702" y="2289787"/>
            <a:ext cx="238663" cy="238663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6" name="Oval 225">
            <a:hlinkClick r:id="rId3" action="ppaction://hlinksldjump" tooltip="Jarakiholi Satish Laxmanarao (INC) from Yamkanamardi (ST)"/>
          </p:cNvPr>
          <p:cNvSpPr/>
          <p:nvPr/>
        </p:nvSpPr>
        <p:spPr>
          <a:xfrm>
            <a:off x="3882329" y="1226334"/>
            <a:ext cx="248337" cy="248337"/>
          </a:xfrm>
          <a:prstGeom prst="ellipse">
            <a:avLst/>
          </a:prstGeom>
          <a:solidFill>
            <a:srgbClr val="BF3F3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7" name="Oval 226">
            <a:hlinkClick r:id="rId3" action="ppaction://hlinksldjump" tooltip="Shobha Karandlaje (BJP) from Yeshvanthapura"/>
          </p:cNvPr>
          <p:cNvSpPr/>
          <p:nvPr/>
        </p:nvSpPr>
        <p:spPr>
          <a:xfrm>
            <a:off x="6051821" y="4153510"/>
            <a:ext cx="344144" cy="344143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8" name="Oval 227"/>
          <p:cNvSpPr/>
          <p:nvPr/>
        </p:nvSpPr>
        <p:spPr>
          <a:xfrm>
            <a:off x="406400" y="4978400"/>
            <a:ext cx="203200" cy="203200"/>
          </a:xfrm>
          <a:prstGeom prst="ellipse">
            <a:avLst/>
          </a:prstGeom>
          <a:solidFill>
            <a:srgbClr val="785CA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9" name="TextBox 228"/>
          <p:cNvSpPr txBox="1"/>
          <p:nvPr/>
        </p:nvSpPr>
        <p:spPr>
          <a:xfrm>
            <a:off x="762000" y="4889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candidate</a:t>
            </a:r>
            <a:endParaRPr lang="en-IN"/>
          </a:p>
        </p:txBody>
      </p:sp>
      <p:sp>
        <p:nvSpPr>
          <p:cNvPr id="230" name="Oval 229"/>
          <p:cNvSpPr/>
          <p:nvPr/>
        </p:nvSpPr>
        <p:spPr>
          <a:xfrm>
            <a:off x="406400" y="5486400"/>
            <a:ext cx="203200" cy="203200"/>
          </a:xfrm>
          <a:prstGeom prst="ellipse">
            <a:avLst/>
          </a:prstGeom>
          <a:solidFill>
            <a:srgbClr val="E5D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1" name="TextBox 230"/>
          <p:cNvSpPr txBox="1"/>
          <p:nvPr/>
        </p:nvSpPr>
        <p:spPr>
          <a:xfrm>
            <a:off x="762000" y="5397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caste</a:t>
            </a:r>
            <a:endParaRPr lang="en-IN"/>
          </a:p>
        </p:txBody>
      </p:sp>
      <p:sp>
        <p:nvSpPr>
          <p:cNvPr id="232" name="Oval 231"/>
          <p:cNvSpPr/>
          <p:nvPr/>
        </p:nvSpPr>
        <p:spPr>
          <a:xfrm>
            <a:off x="406400" y="5994400"/>
            <a:ext cx="203200" cy="203200"/>
          </a:xfrm>
          <a:prstGeom prst="ellipse">
            <a:avLst/>
          </a:prstGeom>
          <a:solidFill>
            <a:srgbClr val="BF3F3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3" name="TextBox 232"/>
          <p:cNvSpPr txBox="1"/>
          <p:nvPr/>
        </p:nvSpPr>
        <p:spPr>
          <a:xfrm>
            <a:off x="762000" y="5905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party</a:t>
            </a:r>
            <a:endParaRPr lang="en-IN"/>
          </a:p>
        </p:txBody>
      </p:sp>
      <p:sp>
        <p:nvSpPr>
          <p:cNvPr id="234" name="TextBox 233"/>
          <p:cNvSpPr txBox="1"/>
          <p:nvPr/>
        </p:nvSpPr>
        <p:spPr>
          <a:xfrm>
            <a:off x="179512" y="908720"/>
            <a:ext cx="21602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dirty="0" err="1" smtClean="0"/>
              <a:t>Lingayats</a:t>
            </a:r>
            <a:r>
              <a:rPr lang="en-IN" sz="1600" b="1" dirty="0" smtClean="0"/>
              <a:t>: Pro-</a:t>
            </a:r>
            <a:r>
              <a:rPr lang="en-IN" sz="1600" b="1" dirty="0" smtClean="0"/>
              <a:t>BJP</a:t>
            </a:r>
            <a:endParaRPr lang="en-IN" sz="1600" b="1" dirty="0" smtClean="0"/>
          </a:p>
          <a:p>
            <a:r>
              <a:rPr lang="en-IN" sz="1200" dirty="0" smtClean="0"/>
              <a:t>A bulk of </a:t>
            </a:r>
            <a:r>
              <a:rPr lang="en-IN" sz="1200" dirty="0" err="1" smtClean="0"/>
              <a:t>Lingayats</a:t>
            </a:r>
            <a:r>
              <a:rPr lang="en-IN" sz="1200" dirty="0" smtClean="0"/>
              <a:t> have chosen their leader after considering the candidate’s caste.</a:t>
            </a:r>
            <a:endParaRPr lang="en-IN" sz="1200" dirty="0" smtClean="0"/>
          </a:p>
          <a:p>
            <a:r>
              <a:rPr lang="en-IN" sz="1200" dirty="0" smtClean="0"/>
              <a:t>	</a:t>
            </a:r>
            <a:endParaRPr lang="en-IN" sz="1200" dirty="0" smtClean="0"/>
          </a:p>
          <a:p>
            <a:r>
              <a:rPr lang="en-IN" sz="1600" b="1" dirty="0" smtClean="0"/>
              <a:t>JD(S), INC</a:t>
            </a:r>
          </a:p>
          <a:p>
            <a:r>
              <a:rPr lang="en-IN" sz="1200" dirty="0" smtClean="0"/>
              <a:t>Majority of JD(S) candidates have won due to their party. Also, many INC candidates have been voted in based on their performance.</a:t>
            </a:r>
            <a:endParaRPr lang="en-IN" sz="1200" dirty="0"/>
          </a:p>
        </p:txBody>
      </p:sp>
    </p:spTree>
    <p:extLst>
      <p:ext uri="{BB962C8B-B14F-4D97-AF65-F5344CB8AC3E}">
        <p14:creationId xmlns:p14="http://schemas.microsoft.com/office/powerpoint/2010/main" xmlns="" val="1838128402"/>
      </p:ext>
    </p:extLst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27000"/>
            <a:ext cx="8890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3200" b="1" dirty="0" smtClean="0">
                <a:solidFill>
                  <a:schemeClr val="tx1"/>
                </a:solidFill>
              </a:rPr>
              <a:t>Deciding </a:t>
            </a:r>
            <a:r>
              <a:rPr lang="en-IN" sz="3200" b="1" dirty="0" smtClean="0">
                <a:solidFill>
                  <a:schemeClr val="tx1"/>
                </a:solidFill>
              </a:rPr>
              <a:t>Factor: Candidate </a:t>
            </a:r>
            <a:r>
              <a:rPr lang="en-IN" sz="3200" b="1" dirty="0" smtClean="0">
                <a:solidFill>
                  <a:schemeClr val="tx1"/>
                </a:solidFill>
              </a:rPr>
              <a:t>2008</a:t>
            </a:r>
            <a:endParaRPr lang="en-IN" sz="3200" b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93000" y="6477000"/>
            <a:ext cx="1397000" cy="254000"/>
          </a:xfrm>
          <a:prstGeom prst="rect">
            <a:avLst/>
          </a:prstGeom>
        </p:spPr>
      </p:pic>
      <p:sp>
        <p:nvSpPr>
          <p:cNvPr id="4" name="Oval 3">
            <a:hlinkClick r:id="rId3" action="ppaction://hlinksldjump" tooltip="Malikayya V. Guttedar (INC) from Afzalpur got 42.3 as Candidate Very Important score"/>
          </p:cNvPr>
          <p:cNvSpPr/>
          <p:nvPr/>
        </p:nvSpPr>
        <p:spPr>
          <a:xfrm>
            <a:off x="6407197" y="1259447"/>
            <a:ext cx="239372" cy="239371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>
            <a:hlinkClick r:id="rId3" action="ppaction://hlinksldjump" tooltip="Guttedar Subash Rukmayya (JD(S)) from Aland got 37.1 as Candidate Very Important score"/>
          </p:cNvPr>
          <p:cNvSpPr/>
          <p:nvPr/>
        </p:nvSpPr>
        <p:spPr>
          <a:xfrm>
            <a:off x="6738980" y="1049477"/>
            <a:ext cx="259025" cy="259024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>
            <a:hlinkClick r:id="rId3" action="ppaction://hlinksldjump" tooltip="A Narayanaswamy (BJP) from Anekal (SC) got 56.9 as Candidate Very Important score"/>
          </p:cNvPr>
          <p:cNvSpPr/>
          <p:nvPr/>
        </p:nvSpPr>
        <p:spPr>
          <a:xfrm>
            <a:off x="6556215" y="6234073"/>
            <a:ext cx="318531" cy="318531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>
            <a:hlinkClick r:id="rId3" action="ppaction://hlinksldjump" tooltip="Balachandra Laxmanrao Jarakiholi (JD(S)) from Arabhavi got 31.7 as Candidate Very Important score"/>
          </p:cNvPr>
          <p:cNvSpPr/>
          <p:nvPr/>
        </p:nvSpPr>
        <p:spPr>
          <a:xfrm>
            <a:off x="4461776" y="1352962"/>
            <a:ext cx="290898" cy="290898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>
            <a:hlinkClick r:id="rId3" action="ppaction://hlinksldjump" tooltip="Manju. A (INC) from Arakalgud got 58.1 as Candidate Very Important score"/>
          </p:cNvPr>
          <p:cNvSpPr/>
          <p:nvPr/>
        </p:nvSpPr>
        <p:spPr>
          <a:xfrm>
            <a:off x="4346790" y="4668057"/>
            <a:ext cx="332277" cy="332277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>
            <a:hlinkClick r:id="rId3" action="ppaction://hlinksldjump" tooltip="K. M. Shivalingegowda (JD(S)) from Arsikere got 52.3 as Candidate Very Important score"/>
          </p:cNvPr>
          <p:cNvSpPr/>
          <p:nvPr/>
        </p:nvSpPr>
        <p:spPr>
          <a:xfrm>
            <a:off x="4789606" y="4149723"/>
            <a:ext cx="318538" cy="318538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Oval 9">
            <a:hlinkClick r:id="rId3" action="ppaction://hlinksldjump" tooltip="Laxman Sangappa Savadi (BJP) from Athani got 13.3 as Candidate Very Important score"/>
          </p:cNvPr>
          <p:cNvSpPr/>
          <p:nvPr/>
        </p:nvSpPr>
        <p:spPr>
          <a:xfrm>
            <a:off x="4894337" y="950033"/>
            <a:ext cx="283075" cy="283075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Oval 10">
            <a:hlinkClick r:id="rId3" action="ppaction://hlinksldjump" tooltip="Prabhu Chavhan (BJP) from Aurad (SC) got 19.3 as Candidate Very Important score"/>
          </p:cNvPr>
          <p:cNvSpPr/>
          <p:nvPr/>
        </p:nvSpPr>
        <p:spPr>
          <a:xfrm>
            <a:off x="7969654" y="878221"/>
            <a:ext cx="234182" cy="234183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Oval 11">
            <a:hlinkClick r:id="rId3" action="ppaction://hlinksldjump" tooltip="Ramalinga Reddy (INC) from B.T.M. Layout got 21.1 as Candidate Very Important score"/>
          </p:cNvPr>
          <p:cNvSpPr/>
          <p:nvPr/>
        </p:nvSpPr>
        <p:spPr>
          <a:xfrm>
            <a:off x="6995585" y="5978403"/>
            <a:ext cx="231276" cy="231276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Oval 12">
            <a:hlinkClick r:id="rId3" action="ppaction://hlinksldjump" tooltip="M.B.Patil (INC) from Babaleshwar got 31.5 as Candidate Very Important score"/>
          </p:cNvPr>
          <p:cNvSpPr/>
          <p:nvPr/>
        </p:nvSpPr>
        <p:spPr>
          <a:xfrm>
            <a:off x="5336005" y="1316383"/>
            <a:ext cx="249373" cy="249373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Oval 13">
            <a:hlinkClick r:id="rId3" action="ppaction://hlinksldjump" tooltip="Mahagundappa Kallappa Pattanshetti (BJP) from Badami got 31.1 as Candidate Very Important score"/>
          </p:cNvPr>
          <p:cNvSpPr/>
          <p:nvPr/>
        </p:nvSpPr>
        <p:spPr>
          <a:xfrm>
            <a:off x="5204734" y="1923845"/>
            <a:ext cx="272251" cy="272251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Oval 14">
            <a:hlinkClick r:id="rId3" action="ppaction://hlinksldjump" tooltip="Charantimath Viranna Chandrashekharayya. (BJP) from Bagalkot got 10.0 as Candidate Very Important score"/>
          </p:cNvPr>
          <p:cNvSpPr/>
          <p:nvPr/>
        </p:nvSpPr>
        <p:spPr>
          <a:xfrm>
            <a:off x="5481017" y="1809069"/>
            <a:ext cx="252717" cy="252717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Oval 15">
            <a:hlinkClick r:id="rId3" action="ppaction://hlinksldjump" tooltip="Sampangi N (INC) from Bagepalli got 30.0 as Candidate Very Important score"/>
          </p:cNvPr>
          <p:cNvSpPr/>
          <p:nvPr/>
        </p:nvSpPr>
        <p:spPr>
          <a:xfrm>
            <a:off x="7336650" y="4404046"/>
            <a:ext cx="285085" cy="285084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Oval 16">
            <a:hlinkClick r:id="rId3" action="ppaction://hlinksldjump" tooltip="Metgud Virupaxi (Jagadish) Channappa (BJP) from Bailhongal got 8.3 as Candidate Very Important score"/>
          </p:cNvPr>
          <p:cNvSpPr/>
          <p:nvPr/>
        </p:nvSpPr>
        <p:spPr>
          <a:xfrm>
            <a:off x="4535677" y="1671142"/>
            <a:ext cx="239033" cy="239033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Oval 17">
            <a:hlinkClick r:id="rId3" action="ppaction://hlinksldjump" tooltip="M Krishnappa (BJP) from Bangalore South got 1.7 as Candidate Very Important score"/>
          </p:cNvPr>
          <p:cNvSpPr/>
          <p:nvPr/>
        </p:nvSpPr>
        <p:spPr>
          <a:xfrm>
            <a:off x="6156506" y="6155552"/>
            <a:ext cx="381918" cy="381917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Oval 18">
            <a:hlinkClick r:id="rId3" action="ppaction://hlinksldjump" tooltip="M.Narayanaswamy (INC) from Bangarpet (SC) got 47.9 as Candidate Very Important score"/>
          </p:cNvPr>
          <p:cNvSpPr/>
          <p:nvPr/>
        </p:nvSpPr>
        <p:spPr>
          <a:xfrm>
            <a:off x="7241348" y="5869181"/>
            <a:ext cx="252354" cy="252354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Oval 19">
            <a:hlinkClick r:id="rId3" action="ppaction://hlinksldjump" tooltip="B.Ramanatha Rai (INC) from Bantval got 55.6 as Candidate Very Important score"/>
          </p:cNvPr>
          <p:cNvSpPr/>
          <p:nvPr/>
        </p:nvSpPr>
        <p:spPr>
          <a:xfrm>
            <a:off x="3527182" y="4109459"/>
            <a:ext cx="309145" cy="309145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Oval 20">
            <a:hlinkClick r:id="rId3" action="ppaction://hlinksldjump" tooltip="Basavaraj Patil Attur (BJP) from Basavakalyan got 15.7 as Candidate Very Important score"/>
          </p:cNvPr>
          <p:cNvSpPr/>
          <p:nvPr/>
        </p:nvSpPr>
        <p:spPr>
          <a:xfrm>
            <a:off x="7282114" y="970164"/>
            <a:ext cx="244403" cy="244403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Oval 21">
            <a:hlinkClick r:id="rId3" action="ppaction://hlinksldjump" tooltip="Bellubbi Sangappa Kallappa (BJP) from Basavana Bagevadi got 10.5 as Candidate Very Important score"/>
          </p:cNvPr>
          <p:cNvSpPr/>
          <p:nvPr/>
        </p:nvSpPr>
        <p:spPr>
          <a:xfrm>
            <a:off x="5751668" y="1619804"/>
            <a:ext cx="238185" cy="238185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Oval 22">
            <a:hlinkClick r:id="rId3" action="ppaction://hlinksldjump" tooltip="Ravisubramanya L.A (BJP) from Basavanagudi got 35.1 as Candidate Very Important score"/>
          </p:cNvPr>
          <p:cNvSpPr/>
          <p:nvPr/>
        </p:nvSpPr>
        <p:spPr>
          <a:xfrm>
            <a:off x="6435890" y="5967453"/>
            <a:ext cx="220224" cy="220224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Oval 23">
            <a:hlinkClick r:id="rId3" action="ppaction://hlinksldjump" tooltip="Abhay Patil (BJP) from Belgaum Dakshin got 35.0 as Candidate Very Important score"/>
          </p:cNvPr>
          <p:cNvSpPr/>
          <p:nvPr/>
        </p:nvSpPr>
        <p:spPr>
          <a:xfrm>
            <a:off x="3509656" y="1708808"/>
            <a:ext cx="261487" cy="261486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Oval 24">
            <a:hlinkClick r:id="rId3" action="ppaction://hlinksldjump" tooltip="Sanjay B Patil (BJP) from Belgaum Rural got 5.0 as Candidate Very Important score"/>
          </p:cNvPr>
          <p:cNvSpPr/>
          <p:nvPr/>
        </p:nvSpPr>
        <p:spPr>
          <a:xfrm>
            <a:off x="3634369" y="1411593"/>
            <a:ext cx="304065" cy="304066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Oval 25">
            <a:hlinkClick r:id="rId3" action="ppaction://hlinksldjump" tooltip="Feroz Nuruddin Sait (INC) from Belgaum Uttar got 18.3 as Candidate Very Important score"/>
          </p:cNvPr>
          <p:cNvSpPr/>
          <p:nvPr/>
        </p:nvSpPr>
        <p:spPr>
          <a:xfrm>
            <a:off x="3962452" y="1495269"/>
            <a:ext cx="252815" cy="252816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Oval 26">
            <a:hlinkClick r:id="rId3" action="ppaction://hlinksldjump" tooltip="Gali Somashekhara Reddy (BJP) from Bellary City got 36.6 as Candidate Very Important score"/>
          </p:cNvPr>
          <p:cNvSpPr/>
          <p:nvPr/>
        </p:nvSpPr>
        <p:spPr>
          <a:xfrm>
            <a:off x="6366843" y="3182816"/>
            <a:ext cx="264333" cy="264332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Oval 27">
            <a:hlinkClick r:id="rId3" action="ppaction://hlinksldjump" tooltip="B.Sreeramulu (IND) from Bellary (ST) got 27.1 as Candidate Very Important score"/>
          </p:cNvPr>
          <p:cNvSpPr/>
          <p:nvPr/>
        </p:nvSpPr>
        <p:spPr>
          <a:xfrm>
            <a:off x="6657977" y="3134136"/>
            <a:ext cx="252006" cy="252006"/>
          </a:xfrm>
          <a:prstGeom prst="ellipse">
            <a:avLst/>
          </a:prstGeom>
          <a:solidFill>
            <a:srgbClr val="FFFF4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Oval 28">
            <a:hlinkClick r:id="rId3" action="ppaction://hlinksldjump" tooltip="K.Vasantha Bangera (INC) from Belthangady got 37.8 as Candidate Very Important score"/>
          </p:cNvPr>
          <p:cNvSpPr/>
          <p:nvPr/>
        </p:nvSpPr>
        <p:spPr>
          <a:xfrm>
            <a:off x="3862952" y="4096033"/>
            <a:ext cx="294972" cy="294971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Oval 29">
            <a:hlinkClick r:id="rId3" action="ppaction://hlinksldjump" tooltip="Rudresh Gowda. Y. N (INC) from Belur got 48.9 as Candidate Very Important score"/>
          </p:cNvPr>
          <p:cNvSpPr/>
          <p:nvPr/>
        </p:nvSpPr>
        <p:spPr>
          <a:xfrm>
            <a:off x="4499367" y="4095873"/>
            <a:ext cx="272109" cy="272110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Oval 30">
            <a:hlinkClick r:id="rId3" action="ppaction://hlinksldjump" tooltip="B.K.Sangameshwara (INC) from Bhadravati got 76.4 as Candidate Very Important score"/>
          </p:cNvPr>
          <p:cNvSpPr/>
          <p:nvPr/>
        </p:nvSpPr>
        <p:spPr>
          <a:xfrm>
            <a:off x="4673933" y="3525441"/>
            <a:ext cx="286436" cy="286436"/>
          </a:xfrm>
          <a:prstGeom prst="ellipse">
            <a:avLst/>
          </a:prstGeom>
          <a:solidFill>
            <a:srgbClr val="08306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Oval 31">
            <a:hlinkClick r:id="rId3" action="ppaction://hlinksldjump" tooltip="Eshwara Bhimanna Khandre (INC) from Bhalki got 48.3 as Candidate Very Important score"/>
          </p:cNvPr>
          <p:cNvSpPr/>
          <p:nvPr/>
        </p:nvSpPr>
        <p:spPr>
          <a:xfrm>
            <a:off x="7645161" y="907385"/>
            <a:ext cx="294773" cy="294773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Oval 32">
            <a:hlinkClick r:id="rId3" action="ppaction://hlinksldjump" tooltip="J D Naik (INC) from Bhatkal got 3.6 as Candidate Very Important score"/>
          </p:cNvPr>
          <p:cNvSpPr/>
          <p:nvPr/>
        </p:nvSpPr>
        <p:spPr>
          <a:xfrm>
            <a:off x="3280132" y="2960381"/>
            <a:ext cx="250866" cy="250866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" name="Oval 33">
            <a:hlinkClick r:id="rId3" action="ppaction://hlinksldjump" tooltip="Bandeppa Khashempur (JD(S)) from Bidar South got 20.3 as Candidate Very Important score"/>
          </p:cNvPr>
          <p:cNvSpPr/>
          <p:nvPr/>
        </p:nvSpPr>
        <p:spPr>
          <a:xfrm>
            <a:off x="7872206" y="1379879"/>
            <a:ext cx="222499" cy="222499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Oval 34">
            <a:hlinkClick r:id="rId3" action="ppaction://hlinksldjump" tooltip="Raheem Khan (INC) from Bidar got 38.9 as Candidate Very Important score"/>
          </p:cNvPr>
          <p:cNvSpPr/>
          <p:nvPr/>
        </p:nvSpPr>
        <p:spPr>
          <a:xfrm>
            <a:off x="8035002" y="1192170"/>
            <a:ext cx="202768" cy="202768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" name="Oval 35">
            <a:hlinkClick r:id="rId3" action="ppaction://hlinksldjump" tooltip="Appasaheb (Appu) Mallappa Pattanashetti (BJP) from Bijapur City got 17.9 as Candidate Very Important score"/>
          </p:cNvPr>
          <p:cNvSpPr/>
          <p:nvPr/>
        </p:nvSpPr>
        <p:spPr>
          <a:xfrm>
            <a:off x="5608979" y="1426680"/>
            <a:ext cx="188728" cy="188727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Oval 36">
            <a:hlinkClick r:id="rId3" action="ppaction://hlinksldjump" tooltip="Murugesh Rudrappa Nirani (BJP) from Bilgi got 21.1 as Candidate Very Important score"/>
          </p:cNvPr>
          <p:cNvSpPr/>
          <p:nvPr/>
        </p:nvSpPr>
        <p:spPr>
          <a:xfrm>
            <a:off x="5249833" y="1588776"/>
            <a:ext cx="282198" cy="282198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8" name="Oval 37">
            <a:hlinkClick r:id="rId3" action="ppaction://hlinksldjump" tooltip="Satish Reddy.M (BJP) from Bommanahalli got 19.1 as Candidate Very Important score"/>
          </p:cNvPr>
          <p:cNvSpPr/>
          <p:nvPr/>
        </p:nvSpPr>
        <p:spPr>
          <a:xfrm>
            <a:off x="6686151" y="5949150"/>
            <a:ext cx="277506" cy="277506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Oval 38">
            <a:hlinkClick r:id="rId3" action="ppaction://hlinksldjump" tooltip="Patil Sureshgoudra Basalingagoudra (BJP) from Byadgi got 0.0 as Candidate Very Important score"/>
          </p:cNvPr>
          <p:cNvSpPr/>
          <p:nvPr/>
        </p:nvSpPr>
        <p:spPr>
          <a:xfrm>
            <a:off x="4773774" y="2714804"/>
            <a:ext cx="275333" cy="275332"/>
          </a:xfrm>
          <a:prstGeom prst="ellipse">
            <a:avLst/>
          </a:prstGeom>
          <a:solidFill>
            <a:srgbClr val="FFF5EB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0" name="Oval 39">
            <a:hlinkClick r:id="rId3" action="ppaction://hlinksldjump" tooltip="Krishna Byregowda (INC) from Byatarayanapura got 8.0 as Candidate Very Important score"/>
          </p:cNvPr>
          <p:cNvSpPr/>
          <p:nvPr/>
        </p:nvSpPr>
        <p:spPr>
          <a:xfrm>
            <a:off x="7545926" y="4624268"/>
            <a:ext cx="324114" cy="324113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1" name="Oval 40">
            <a:hlinkClick r:id="rId3" action="ppaction://hlinksldjump" tooltip="K. Laxminarayana (BJP) from Byndoor got 60.0 as Candidate Very Important score"/>
          </p:cNvPr>
          <p:cNvSpPr/>
          <p:nvPr/>
        </p:nvSpPr>
        <p:spPr>
          <a:xfrm>
            <a:off x="3560893" y="2960392"/>
            <a:ext cx="292336" cy="292336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2" name="Oval 41">
            <a:hlinkClick r:id="rId3" action="ppaction://hlinksldjump" tooltip="S. Raghu (BJP) from C.V. Raman Nagar (SC) got 13.2 as Candidate Very Important score"/>
          </p:cNvPr>
          <p:cNvSpPr/>
          <p:nvPr/>
        </p:nvSpPr>
        <p:spPr>
          <a:xfrm>
            <a:off x="7120606" y="5672951"/>
            <a:ext cx="204203" cy="204204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" name="Oval 42">
            <a:hlinkClick r:id="rId3" action="ppaction://hlinksldjump" tooltip="Thippeswamy (BJP) from Challakere (ST) got 30.0 as Candidate Very Important score"/>
          </p:cNvPr>
          <p:cNvSpPr/>
          <p:nvPr/>
        </p:nvSpPr>
        <p:spPr>
          <a:xfrm>
            <a:off x="6027509" y="3692974"/>
            <a:ext cx="270376" cy="270377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4" name="Oval 43">
            <a:hlinkClick r:id="rId3" action="ppaction://hlinksldjump" tooltip="H.S.Shankaralingegowda (BJP) from Chamaraja got 47.6 as Candidate Very Important score"/>
          </p:cNvPr>
          <p:cNvSpPr/>
          <p:nvPr/>
        </p:nvSpPr>
        <p:spPr>
          <a:xfrm>
            <a:off x="5008670" y="5355717"/>
            <a:ext cx="241166" cy="241167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5" name="Oval 44">
            <a:hlinkClick r:id="rId3" action="ppaction://hlinksldjump" tooltip="C.Puttarangashetty (INC) from Chamarajanagar got 55.8 as Candidate Very Important score"/>
          </p:cNvPr>
          <p:cNvSpPr/>
          <p:nvPr/>
        </p:nvSpPr>
        <p:spPr>
          <a:xfrm>
            <a:off x="5288828" y="6164974"/>
            <a:ext cx="283060" cy="283060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" name="Oval 45">
            <a:hlinkClick r:id="rId3" action="ppaction://hlinksldjump" tooltip="B.Z.Zameer Ahmed Khan (JD(S)) from Chamrajpet got 19.6 as Candidate Very Important score"/>
          </p:cNvPr>
          <p:cNvSpPr/>
          <p:nvPr/>
        </p:nvSpPr>
        <p:spPr>
          <a:xfrm>
            <a:off x="6375088" y="5738889"/>
            <a:ext cx="203067" cy="203068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7" name="Oval 46">
            <a:hlinkClick r:id="rId3" action="ppaction://hlinksldjump" tooltip="M.Sathyanarayana (INC) from Chamundeshwari got 55.3 as Candidate Very Important score"/>
          </p:cNvPr>
          <p:cNvSpPr/>
          <p:nvPr/>
        </p:nvSpPr>
        <p:spPr>
          <a:xfrm>
            <a:off x="4638370" y="5324300"/>
            <a:ext cx="343140" cy="343140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Oval 47">
            <a:hlinkClick r:id="rId3" action="ppaction://hlinksldjump" tooltip="K.Madal Virupakshappa (BJP) from Channagiri got 63.6 as Candidate Very Important score"/>
          </p:cNvPr>
          <p:cNvSpPr/>
          <p:nvPr/>
        </p:nvSpPr>
        <p:spPr>
          <a:xfrm>
            <a:off x="4987934" y="3577276"/>
            <a:ext cx="259680" cy="259680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9" name="Oval 48">
            <a:hlinkClick r:id="rId3" action="ppaction://hlinksldjump" tooltip="C.P.Yogeshwar (BJP) from Channapatna got 70.0 as Candidate Very Important score"/>
          </p:cNvPr>
          <p:cNvSpPr/>
          <p:nvPr/>
        </p:nvSpPr>
        <p:spPr>
          <a:xfrm>
            <a:off x="5776164" y="5388954"/>
            <a:ext cx="328179" cy="328178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0" name="Oval 49">
            <a:hlinkClick r:id="rId3" action="ppaction://hlinksldjump" tooltip="Hemachandra Sagar.D (BJP) from Chickpet got 1.7 as Candidate Very Important score"/>
          </p:cNvPr>
          <p:cNvSpPr/>
          <p:nvPr/>
        </p:nvSpPr>
        <p:spPr>
          <a:xfrm>
            <a:off x="6872877" y="5746559"/>
            <a:ext cx="228730" cy="228731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Oval 50">
            <a:hlinkClick r:id="rId3" action="ppaction://hlinksldjump" tooltip="K P Bachche Gowda (JD(S)) from Chikkaballapur got 2.0 as Candidate Very Important score"/>
          </p:cNvPr>
          <p:cNvSpPr/>
          <p:nvPr/>
        </p:nvSpPr>
        <p:spPr>
          <a:xfrm>
            <a:off x="7240650" y="4715568"/>
            <a:ext cx="288107" cy="288107"/>
          </a:xfrm>
          <a:prstGeom prst="ellipse">
            <a:avLst/>
          </a:prstGeom>
          <a:solidFill>
            <a:srgbClr val="F7FCF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2" name="Oval 51">
            <a:hlinkClick r:id="rId3" action="ppaction://hlinksldjump" tooltip="Hukkeri Prakash Babanna (INC) from Chikkodi-Sadalga got 23.3 as Candidate Very Important score"/>
          </p:cNvPr>
          <p:cNvSpPr/>
          <p:nvPr/>
        </p:nvSpPr>
        <p:spPr>
          <a:xfrm>
            <a:off x="4124402" y="949493"/>
            <a:ext cx="285908" cy="285907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Oval 52">
            <a:hlinkClick r:id="rId3" action="ppaction://hlinksldjump" tooltip="C.T Ravi (BJP) from Chikmagalur got 6.7 as Candidate Very Important score"/>
          </p:cNvPr>
          <p:cNvSpPr/>
          <p:nvPr/>
        </p:nvSpPr>
        <p:spPr>
          <a:xfrm>
            <a:off x="4289856" y="3878369"/>
            <a:ext cx="272600" cy="272600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4" name="Oval 53">
            <a:hlinkClick r:id="rId3" action="ppaction://hlinksldjump" tooltip="C B Suresh Babu (JD(S)) from Chiknayakanhalli got 70.7 as Candidate Very Important score"/>
          </p:cNvPr>
          <p:cNvSpPr/>
          <p:nvPr/>
        </p:nvSpPr>
        <p:spPr>
          <a:xfrm>
            <a:off x="5469946" y="3881705"/>
            <a:ext cx="328244" cy="328245"/>
          </a:xfrm>
          <a:prstGeom prst="ellipse">
            <a:avLst/>
          </a:prstGeom>
          <a:solidFill>
            <a:srgbClr val="00441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5" name="Oval 54">
            <a:hlinkClick r:id="rId3" action="ppaction://hlinksldjump" tooltip="Sunil Vallyapur (BJP) from Chincholi (SC) got 51.3 as Candidate Very Important score"/>
          </p:cNvPr>
          <p:cNvSpPr/>
          <p:nvPr/>
        </p:nvSpPr>
        <p:spPr>
          <a:xfrm>
            <a:off x="7733469" y="1586130"/>
            <a:ext cx="192698" cy="192698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6" name="Oval 55">
            <a:hlinkClick r:id="rId3" action="ppaction://hlinksldjump" tooltip="M C Sudhakar (INC) from Chintamani got 65.9 as Candidate Very Important score"/>
          </p:cNvPr>
          <p:cNvSpPr/>
          <p:nvPr/>
        </p:nvSpPr>
        <p:spPr>
          <a:xfrm>
            <a:off x="7726347" y="4929733"/>
            <a:ext cx="298803" cy="298803"/>
          </a:xfrm>
          <a:prstGeom prst="ellipse">
            <a:avLst/>
          </a:prstGeom>
          <a:solidFill>
            <a:srgbClr val="08306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7" name="Oval 56">
            <a:hlinkClick r:id="rId3" action="ppaction://hlinksldjump" tooltip="Basavarajan (JD(S)) from Chitradurga got 12.5 as Candidate Very Important score"/>
          </p:cNvPr>
          <p:cNvSpPr/>
          <p:nvPr/>
        </p:nvSpPr>
        <p:spPr>
          <a:xfrm>
            <a:off x="5484161" y="3351319"/>
            <a:ext cx="315644" cy="315644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8" name="Oval 57">
            <a:hlinkClick r:id="rId3" action="ppaction://hlinksldjump" tooltip="Valmikid Nayak (BJP) from Chittapur got 63.8 as Candidate Very Important score"/>
          </p:cNvPr>
          <p:cNvSpPr/>
          <p:nvPr/>
        </p:nvSpPr>
        <p:spPr>
          <a:xfrm>
            <a:off x="7236480" y="1661049"/>
            <a:ext cx="218427" cy="218427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9" name="Oval 58">
            <a:hlinkClick r:id="rId3" action="ppaction://hlinksldjump" tooltip="S.Muniraju (BJP) from Dasarahalli got 17.0 as Candidate Very Important score"/>
          </p:cNvPr>
          <p:cNvSpPr/>
          <p:nvPr/>
        </p:nvSpPr>
        <p:spPr>
          <a:xfrm>
            <a:off x="6162853" y="4509021"/>
            <a:ext cx="291344" cy="291344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0" name="Oval 59">
            <a:hlinkClick r:id="rId3" action="ppaction://hlinksldjump" tooltip="S.A Ravindranath (BJP) from Davanagere North got 75.0 as Candidate Very Important score"/>
          </p:cNvPr>
          <p:cNvSpPr/>
          <p:nvPr/>
        </p:nvSpPr>
        <p:spPr>
          <a:xfrm>
            <a:off x="5352538" y="3134022"/>
            <a:ext cx="240254" cy="240255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1" name="Oval 60">
            <a:hlinkClick r:id="rId3" action="ppaction://hlinksldjump" tooltip="Shamanuru Shivashankarappa (INC) from Davanagere South got 53.8 as Candidate Very Important score"/>
          </p:cNvPr>
          <p:cNvSpPr/>
          <p:nvPr/>
        </p:nvSpPr>
        <p:spPr>
          <a:xfrm>
            <a:off x="4911244" y="3328596"/>
            <a:ext cx="229549" cy="229548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2" name="Oval 61">
            <a:hlinkClick r:id="rId3" action="ppaction://hlinksldjump" tooltip="K.Shivana Gouda Naik (JD(S)) from Devadurga (ST) got 6.7 as Candidate Very Important score"/>
          </p:cNvPr>
          <p:cNvSpPr/>
          <p:nvPr/>
        </p:nvSpPr>
        <p:spPr>
          <a:xfrm>
            <a:off x="6866480" y="2166508"/>
            <a:ext cx="203488" cy="203489"/>
          </a:xfrm>
          <a:prstGeom prst="ellipse">
            <a:avLst/>
          </a:prstGeom>
          <a:solidFill>
            <a:srgbClr val="F7FCF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3" name="Oval 62">
            <a:hlinkClick r:id="rId3" action="ppaction://hlinksldjump" tooltip="Venkataswamy (INC) from Devanahalli (SC) got 0.0 as Candidate Very Important score"/>
          </p:cNvPr>
          <p:cNvSpPr/>
          <p:nvPr/>
        </p:nvSpPr>
        <p:spPr>
          <a:xfrm>
            <a:off x="7128153" y="5346836"/>
            <a:ext cx="302662" cy="302662"/>
          </a:xfrm>
          <a:prstGeom prst="ellipse">
            <a:avLst/>
          </a:prstGeom>
          <a:solidFill>
            <a:srgbClr val="F7FB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4" name="Oval 63">
            <a:hlinkClick r:id="rId3" action="ppaction://hlinksldjump" tooltip="A.S.Patil (Nadahalli) (INC) from Devar Hippargi got 21.1 as Candidate Very Important score"/>
          </p:cNvPr>
          <p:cNvSpPr/>
          <p:nvPr/>
        </p:nvSpPr>
        <p:spPr>
          <a:xfrm>
            <a:off x="5939322" y="1426386"/>
            <a:ext cx="231370" cy="231371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5" name="Oval 64">
            <a:hlinkClick r:id="rId3" action="ppaction://hlinksldjump" tooltip="Seema Ashok Masuti (BJP) from Dharwad got 27.3 as Candidate Very Important score"/>
          </p:cNvPr>
          <p:cNvSpPr/>
          <p:nvPr/>
        </p:nvSpPr>
        <p:spPr>
          <a:xfrm>
            <a:off x="4359054" y="1887175"/>
            <a:ext cx="255002" cy="255000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6" name="Oval 65">
            <a:hlinkClick r:id="rId3" action="ppaction://hlinksldjump" tooltip="J.Narasimhaswamy (INC) from Doddaballapur got 17.0 as Candidate Very Important score"/>
          </p:cNvPr>
          <p:cNvSpPr/>
          <p:nvPr/>
        </p:nvSpPr>
        <p:spPr>
          <a:xfrm>
            <a:off x="6700442" y="4342103"/>
            <a:ext cx="286130" cy="286129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7" name="Oval 66">
            <a:hlinkClick r:id="rId3" action="ppaction://hlinksldjump" tooltip="Bidarur Shrishailappa Veerupakshappa (BJP) from Gadag got 10.5 as Candidate Very Important score"/>
          </p:cNvPr>
          <p:cNvSpPr/>
          <p:nvPr/>
        </p:nvSpPr>
        <p:spPr>
          <a:xfrm>
            <a:off x="5197566" y="2460386"/>
            <a:ext cx="245796" cy="245795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8" name="Oval 67">
            <a:hlinkClick r:id="rId3" action="ppaction://hlinksldjump" tooltip="Dinesh Gundu Rao (INC) from Gandhi Nagar got 18.2 as Candidate Very Important score"/>
          </p:cNvPr>
          <p:cNvSpPr/>
          <p:nvPr/>
        </p:nvSpPr>
        <p:spPr>
          <a:xfrm>
            <a:off x="6885564" y="5484978"/>
            <a:ext cx="229592" cy="229593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9" name="Oval 68">
            <a:hlinkClick r:id="rId3" action="ppaction://hlinksldjump" tooltip="Paranna Ishwarappa Munavalli (BJP) from Gangawati got 23.2 as Candidate Very Important score"/>
          </p:cNvPr>
          <p:cNvSpPr/>
          <p:nvPr/>
        </p:nvSpPr>
        <p:spPr>
          <a:xfrm>
            <a:off x="6119635" y="2682133"/>
            <a:ext cx="227073" cy="227073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0" name="Oval 69">
            <a:hlinkClick r:id="rId3" action="ppaction://hlinksldjump" tooltip="Shivashankara Reddy N H (INC) from Gauribidanur got 36.7 as Candidate Very Important score"/>
          </p:cNvPr>
          <p:cNvSpPr/>
          <p:nvPr/>
        </p:nvSpPr>
        <p:spPr>
          <a:xfrm>
            <a:off x="6941652" y="4136287"/>
            <a:ext cx="294120" cy="294119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1" name="Oval 70">
            <a:hlinkClick r:id="rId3" action="ppaction://hlinksldjump" tooltip="Jarkiholi Ramesh Laxmanrao (INC) from Gokak got 6.7 as Candidate Very Important score"/>
          </p:cNvPr>
          <p:cNvSpPr/>
          <p:nvPr/>
        </p:nvSpPr>
        <p:spPr>
          <a:xfrm>
            <a:off x="4231776" y="1570237"/>
            <a:ext cx="284888" cy="284888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2" name="Oval 71">
            <a:hlinkClick r:id="rId3" action="ppaction://hlinksldjump" tooltip="Priya Krishna (INC) from Govindaraj Nagar got 12.5 as Candidate Very Important score"/>
          </p:cNvPr>
          <p:cNvSpPr/>
          <p:nvPr/>
        </p:nvSpPr>
        <p:spPr>
          <a:xfrm>
            <a:off x="6172784" y="5898204"/>
            <a:ext cx="238853" cy="238853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3" name="Oval 72">
            <a:hlinkClick r:id="rId3" action="ppaction://hlinksldjump" tooltip="S.R.Srinivas [ Vasu ] (JD(S)) from Gubbi got 74.1 as Candidate Very Important score"/>
          </p:cNvPr>
          <p:cNvSpPr/>
          <p:nvPr/>
        </p:nvSpPr>
        <p:spPr>
          <a:xfrm>
            <a:off x="5753643" y="4253144"/>
            <a:ext cx="283926" cy="283926"/>
          </a:xfrm>
          <a:prstGeom prst="ellipse">
            <a:avLst/>
          </a:prstGeom>
          <a:solidFill>
            <a:srgbClr val="00441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4" name="Oval 73">
            <a:hlinkClick r:id="rId3" action="ppaction://hlinksldjump" tooltip="Aruna Revoor (JD(S)) from Gulbarga Dakshin got 41.7 as Candidate Very Important score"/>
          </p:cNvPr>
          <p:cNvSpPr/>
          <p:nvPr/>
        </p:nvSpPr>
        <p:spPr>
          <a:xfrm>
            <a:off x="6870036" y="1355987"/>
            <a:ext cx="225478" cy="225478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5" name="Oval 74">
            <a:hlinkClick r:id="rId3" action="ppaction://hlinksldjump" tooltip="Revu Naik Belamgi (BJP) from Gulbarga Rural (SC) got 14.3 as Candidate Very Important score"/>
          </p:cNvPr>
          <p:cNvSpPr/>
          <p:nvPr/>
        </p:nvSpPr>
        <p:spPr>
          <a:xfrm>
            <a:off x="7021402" y="1130669"/>
            <a:ext cx="243429" cy="243429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6" name="Oval 75">
            <a:hlinkClick r:id="rId3" action="ppaction://hlinksldjump" tooltip="Qamarul Islam (INC) from Gulbarga Uttar got 73.3 as Candidate Very Important score"/>
          </p:cNvPr>
          <p:cNvSpPr/>
          <p:nvPr/>
        </p:nvSpPr>
        <p:spPr>
          <a:xfrm>
            <a:off x="7128806" y="1389799"/>
            <a:ext cx="228033" cy="228034"/>
          </a:xfrm>
          <a:prstGeom prst="ellipse">
            <a:avLst/>
          </a:prstGeom>
          <a:solidFill>
            <a:srgbClr val="08306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7" name="Oval 76">
            <a:hlinkClick r:id="rId3" action="ppaction://hlinksldjump" tooltip="H.S.Mahadeva Prasad (INC) from Gundlupet got 50.0 as Candidate Very Important score"/>
          </p:cNvPr>
          <p:cNvSpPr/>
          <p:nvPr/>
        </p:nvSpPr>
        <p:spPr>
          <a:xfrm>
            <a:off x="4900678" y="5946570"/>
            <a:ext cx="328183" cy="328182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8" name="Oval 77">
            <a:hlinkClick r:id="rId3" action="ppaction://hlinksldjump" tooltip="Baburao Chinchansur (INC) from Gurumitkal got 56.9 as Candidate Very Important score"/>
          </p:cNvPr>
          <p:cNvSpPr/>
          <p:nvPr/>
        </p:nvSpPr>
        <p:spPr>
          <a:xfrm>
            <a:off x="7531042" y="1999334"/>
            <a:ext cx="227870" cy="227871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9" name="Oval 78">
            <a:hlinkClick r:id="rId3" action="ppaction://hlinksldjump" tooltip="B.Chandra Naik (BJP) from Hadagalli (SC) got 21.7 as Candidate Very Important score"/>
          </p:cNvPr>
          <p:cNvSpPr/>
          <p:nvPr/>
        </p:nvSpPr>
        <p:spPr>
          <a:xfrm>
            <a:off x="5080196" y="2710900"/>
            <a:ext cx="208328" cy="208328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0" name="Oval 79">
            <a:hlinkClick r:id="rId3" action="ppaction://hlinksldjump" tooltip="K. Nemaraj Naik (BJP) from Hagaribommanahalli (SC) got 56.7 as Candidate Very Important score"/>
          </p:cNvPr>
          <p:cNvSpPr/>
          <p:nvPr/>
        </p:nvSpPr>
        <p:spPr>
          <a:xfrm>
            <a:off x="5587228" y="2836508"/>
            <a:ext cx="260768" cy="260768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1" name="Oval 80">
            <a:hlinkClick r:id="rId3" action="ppaction://hlinksldjump" tooltip="Sunil V Hegde (JD(S)) from Haliyal got 65.0 as Candidate Very Important score"/>
          </p:cNvPr>
          <p:cNvSpPr/>
          <p:nvPr/>
        </p:nvSpPr>
        <p:spPr>
          <a:xfrm>
            <a:off x="3960518" y="2089326"/>
            <a:ext cx="227208" cy="227207"/>
          </a:xfrm>
          <a:prstGeom prst="ellipse">
            <a:avLst/>
          </a:prstGeom>
          <a:solidFill>
            <a:srgbClr val="00441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2" name="Oval 81">
            <a:hlinkClick r:id="rId3" action="ppaction://hlinksldjump" tooltip="Udasi Channabasappa Mahalingappa (BJP) from Hangal got 64.4 as Candidate Very Important score"/>
          </p:cNvPr>
          <p:cNvSpPr/>
          <p:nvPr/>
        </p:nvSpPr>
        <p:spPr>
          <a:xfrm>
            <a:off x="4174372" y="2672722"/>
            <a:ext cx="281732" cy="281731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3" name="Oval 82">
            <a:hlinkClick r:id="rId3" action="ppaction://hlinksldjump" tooltip="R.Narendra (INC) from Hanur got 47.1 as Candidate Very Important score"/>
          </p:cNvPr>
          <p:cNvSpPr/>
          <p:nvPr/>
        </p:nvSpPr>
        <p:spPr>
          <a:xfrm>
            <a:off x="5845837" y="6154107"/>
            <a:ext cx="287673" cy="287672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4" name="Oval 83">
            <a:hlinkClick r:id="rId3" action="ppaction://hlinksldjump" tooltip="G Karunakara Reddy (BJP) from Harapanahalli got 55.2 as Candidate Very Important score"/>
          </p:cNvPr>
          <p:cNvSpPr/>
          <p:nvPr/>
        </p:nvSpPr>
        <p:spPr>
          <a:xfrm>
            <a:off x="5275587" y="2827264"/>
            <a:ext cx="281482" cy="281482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5" name="Oval 84">
            <a:hlinkClick r:id="rId3" action="ppaction://hlinksldjump" tooltip="B.P.Harish (BJP) from Harihar got 64.3 as Candidate Very Important score"/>
          </p:cNvPr>
          <p:cNvSpPr/>
          <p:nvPr/>
        </p:nvSpPr>
        <p:spPr>
          <a:xfrm>
            <a:off x="5041622" y="3057154"/>
            <a:ext cx="286530" cy="286529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6" name="Oval 85">
            <a:hlinkClick r:id="rId3" action="ppaction://hlinksldjump" tooltip="H. S. Prakash (JD(S)) from Hassan got 69.6 as Candidate Very Important score"/>
          </p:cNvPr>
          <p:cNvSpPr/>
          <p:nvPr/>
        </p:nvSpPr>
        <p:spPr>
          <a:xfrm>
            <a:off x="4643741" y="4447647"/>
            <a:ext cx="256365" cy="256366"/>
          </a:xfrm>
          <a:prstGeom prst="ellipse">
            <a:avLst/>
          </a:prstGeom>
          <a:solidFill>
            <a:srgbClr val="00441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7" name="Oval 86">
            <a:hlinkClick r:id="rId3" action="ppaction://hlinksldjump" tooltip="Neharu Olekar (BJP) from Haveri (SC) got 45.0 as Candidate Very Important score"/>
          </p:cNvPr>
          <p:cNvSpPr/>
          <p:nvPr/>
        </p:nvSpPr>
        <p:spPr>
          <a:xfrm>
            <a:off x="4486680" y="2678225"/>
            <a:ext cx="259559" cy="259559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8" name="Oval 87">
            <a:hlinkClick r:id="rId3" action="ppaction://hlinksldjump" tooltip="Katta Subramanya Naidu (BJP) from Hebbal got 0.0 as Candidate Very Important score"/>
          </p:cNvPr>
          <p:cNvSpPr/>
          <p:nvPr/>
        </p:nvSpPr>
        <p:spPr>
          <a:xfrm>
            <a:off x="7478173" y="4951963"/>
            <a:ext cx="218391" cy="218391"/>
          </a:xfrm>
          <a:prstGeom prst="ellipse">
            <a:avLst/>
          </a:prstGeom>
          <a:solidFill>
            <a:srgbClr val="FFF5EB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9" name="Oval 88">
            <a:hlinkClick r:id="rId3" action="ppaction://hlinksldjump" tooltip="Chikkanna (INC) from Heggadadevanakote (ST) got 31.3 as Candidate Very Important score"/>
          </p:cNvPr>
          <p:cNvSpPr/>
          <p:nvPr/>
        </p:nvSpPr>
        <p:spPr>
          <a:xfrm>
            <a:off x="4420581" y="5587729"/>
            <a:ext cx="286600" cy="286601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0" name="Oval 89">
            <a:hlinkClick r:id="rId3" action="ppaction://hlinksldjump" tooltip="B.C. Patil (INC) from Hirekerur got 62.7 as Candidate Very Important score"/>
          </p:cNvPr>
          <p:cNvSpPr/>
          <p:nvPr/>
        </p:nvSpPr>
        <p:spPr>
          <a:xfrm>
            <a:off x="4446896" y="2965939"/>
            <a:ext cx="260741" cy="260741"/>
          </a:xfrm>
          <a:prstGeom prst="ellipse">
            <a:avLst/>
          </a:prstGeom>
          <a:solidFill>
            <a:srgbClr val="08306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1" name="Oval 90">
            <a:hlinkClick r:id="rId3" action="ppaction://hlinksldjump" tooltip="Sudhakara D (IND) from Hiriyur got 14.3 as Candidate Very Important score"/>
          </p:cNvPr>
          <p:cNvSpPr/>
          <p:nvPr/>
        </p:nvSpPr>
        <p:spPr>
          <a:xfrm>
            <a:off x="5693058" y="3621210"/>
            <a:ext cx="309909" cy="309909"/>
          </a:xfrm>
          <a:prstGeom prst="ellipse">
            <a:avLst/>
          </a:prstGeom>
          <a:solidFill>
            <a:srgbClr val="FFFF4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2" name="Oval 91">
            <a:hlinkClick r:id="rId3" action="ppaction://hlinksldjump" tooltip="M Chandrappa (BJP) from Holalkere (SC) got 5.9 as Candidate Very Important score"/>
          </p:cNvPr>
          <p:cNvSpPr/>
          <p:nvPr/>
        </p:nvSpPr>
        <p:spPr>
          <a:xfrm>
            <a:off x="5271666" y="3611424"/>
            <a:ext cx="305428" cy="305428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3" name="Oval 92">
            <a:hlinkClick r:id="rId3" action="ppaction://hlinksldjump" tooltip="H. D. Revanna (JD(S)) from Holenarasipur got 44.4 as Candidate Very Important score"/>
          </p:cNvPr>
          <p:cNvSpPr/>
          <p:nvPr/>
        </p:nvSpPr>
        <p:spPr>
          <a:xfrm>
            <a:off x="4698650" y="4719923"/>
            <a:ext cx="324359" cy="324358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4" name="Oval 93">
            <a:hlinkClick r:id="rId3" action="ppaction://hlinksldjump" tooltip="Rajshekar Baswaraj Patil (INC) from Homnabad got 31.0 as Candidate Very Important score"/>
          </p:cNvPr>
          <p:cNvSpPr/>
          <p:nvPr/>
        </p:nvSpPr>
        <p:spPr>
          <a:xfrm>
            <a:off x="7471148" y="1167216"/>
            <a:ext cx="263909" cy="263910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5" name="Oval 94">
            <a:hlinkClick r:id="rId3" action="ppaction://hlinksldjump" tooltip="M P Renukacharya (BJP) from Honnali got 55.0 as Candidate Very Important score"/>
          </p:cNvPr>
          <p:cNvSpPr/>
          <p:nvPr/>
        </p:nvSpPr>
        <p:spPr>
          <a:xfrm>
            <a:off x="4507979" y="3246485"/>
            <a:ext cx="294887" cy="294887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6" name="Oval 95">
            <a:hlinkClick r:id="rId3" action="ppaction://hlinksldjump" tooltip="Goolihatti. D. Shekar (IND) from Hosadurga got 50.0 as Candidate Very Important score"/>
          </p:cNvPr>
          <p:cNvSpPr/>
          <p:nvPr/>
        </p:nvSpPr>
        <p:spPr>
          <a:xfrm>
            <a:off x="5162388" y="3920468"/>
            <a:ext cx="281720" cy="281720"/>
          </a:xfrm>
          <a:prstGeom prst="ellipse">
            <a:avLst/>
          </a:prstGeom>
          <a:solidFill>
            <a:srgbClr val="E9E3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7" name="Oval 96">
            <a:hlinkClick r:id="rId3" action="ppaction://hlinksldjump" tooltip="B.N.Bachhe Gowda (BJP) from Hosakote got 56.5 as Candidate Very Important score"/>
          </p:cNvPr>
          <p:cNvSpPr/>
          <p:nvPr/>
        </p:nvSpPr>
        <p:spPr>
          <a:xfrm>
            <a:off x="7432838" y="5213291"/>
            <a:ext cx="324504" cy="324505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8" name="Oval 97">
            <a:hlinkClick r:id="rId3" action="ppaction://hlinksldjump" tooltip="Jagadish Shettar (BJP) from Hubli-Dharwad-Central got 16.4 as Candidate Very Important score"/>
          </p:cNvPr>
          <p:cNvSpPr/>
          <p:nvPr/>
        </p:nvSpPr>
        <p:spPr>
          <a:xfrm>
            <a:off x="4753413" y="2179731"/>
            <a:ext cx="245290" cy="245290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9" name="Oval 98">
            <a:hlinkClick r:id="rId3" action="ppaction://hlinksldjump" tooltip="Veerabhadrappa Halaharavi (BJP) from Hubli-Dharwad-East (SC) got 18.9 as Candidate Very Important score"/>
          </p:cNvPr>
          <p:cNvSpPr/>
          <p:nvPr/>
        </p:nvSpPr>
        <p:spPr>
          <a:xfrm>
            <a:off x="4230312" y="2130846"/>
            <a:ext cx="211432" cy="211432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0" name="Oval 99">
            <a:hlinkClick r:id="rId3" action="ppaction://hlinksldjump" tooltip="Bellad Chandrakant Gurappa (BJP) from Hubli-Dharwad-West got 17.9 as Candidate Very Important score"/>
          </p:cNvPr>
          <p:cNvSpPr/>
          <p:nvPr/>
        </p:nvSpPr>
        <p:spPr>
          <a:xfrm>
            <a:off x="4473635" y="2152232"/>
            <a:ext cx="248319" cy="248319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1" name="Oval 100">
            <a:hlinkClick r:id="rId3" action="ppaction://hlinksldjump" tooltip="Umesh Vishwanath Katti (JD(S)) from Hukkeri got 38.3 as Candidate Very Important score"/>
          </p:cNvPr>
          <p:cNvSpPr/>
          <p:nvPr/>
        </p:nvSpPr>
        <p:spPr>
          <a:xfrm>
            <a:off x="4155807" y="1262549"/>
            <a:ext cx="288390" cy="288391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2" name="Oval 101">
            <a:hlinkClick r:id="rId3" action="ppaction://hlinksldjump" tooltip="Doddanagouda G Patil (BJP) from Hungund got 89.1 as Candidate Very Important score"/>
          </p:cNvPr>
          <p:cNvSpPr/>
          <p:nvPr/>
        </p:nvSpPr>
        <p:spPr>
          <a:xfrm>
            <a:off x="5687904" y="2023325"/>
            <a:ext cx="256866" cy="256866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3" name="Oval 102">
            <a:hlinkClick r:id="rId3" action="ppaction://hlinksldjump" tooltip="H.P Manjunatha (INC) from Hunsur got 18.2 as Candidate Very Important score"/>
          </p:cNvPr>
          <p:cNvSpPr/>
          <p:nvPr/>
        </p:nvSpPr>
        <p:spPr>
          <a:xfrm>
            <a:off x="4252298" y="5262620"/>
            <a:ext cx="332138" cy="332137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4" name="Oval 103">
            <a:hlinkClick r:id="rId3" action="ppaction://hlinksldjump" tooltip="Dr Bagali Sarvabhoum Satagouda (BJP) from Indi got 10.0 as Candidate Very Important score"/>
          </p:cNvPr>
          <p:cNvSpPr/>
          <p:nvPr/>
        </p:nvSpPr>
        <p:spPr>
          <a:xfrm>
            <a:off x="5990080" y="1071229"/>
            <a:ext cx="240910" cy="240910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5" name="Oval 104">
            <a:hlinkClick r:id="rId3" action="ppaction://hlinksldjump" tooltip="S.V.Ramachandra (BJP) from Jagalur (ST) got 30.8 as Candidate Very Important score"/>
          </p:cNvPr>
          <p:cNvSpPr/>
          <p:nvPr/>
        </p:nvSpPr>
        <p:spPr>
          <a:xfrm>
            <a:off x="5828819" y="3368899"/>
            <a:ext cx="240226" cy="240227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6" name="Oval 105">
            <a:hlinkClick r:id="rId3" action="ppaction://hlinksldjump" tooltip="Kulkarni Shrikanth Subbrao. (BJP) from Jamkhandi got 47.4 as Candidate Very Important score"/>
          </p:cNvPr>
          <p:cNvSpPr/>
          <p:nvPr/>
        </p:nvSpPr>
        <p:spPr>
          <a:xfrm>
            <a:off x="5071181" y="1216919"/>
            <a:ext cx="249734" cy="249734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7" name="Oval 106">
            <a:hlinkClick r:id="rId3" action="ppaction://hlinksldjump" tooltip="B.N.Vijaya Kumar (BJP) from Jayanagar got 14.0 as Candidate Very Important score"/>
          </p:cNvPr>
          <p:cNvSpPr/>
          <p:nvPr/>
        </p:nvSpPr>
        <p:spPr>
          <a:xfrm>
            <a:off x="6416630" y="5501076"/>
            <a:ext cx="203735" cy="203735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8" name="Oval 107">
            <a:hlinkClick r:id="rId3" action="ppaction://hlinksldjump" tooltip="Doddappagouda Shivalingappagoud Patil Naribol (BJP) from Jewargi got 100.0 as Candidate Very Important score"/>
          </p:cNvPr>
          <p:cNvSpPr/>
          <p:nvPr/>
        </p:nvSpPr>
        <p:spPr>
          <a:xfrm>
            <a:off x="6799667" y="1610266"/>
            <a:ext cx="264054" cy="264054"/>
          </a:xfrm>
          <a:prstGeom prst="ellipse">
            <a:avLst/>
          </a:prstGeom>
          <a:solidFill>
            <a:srgbClr val="7F2704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9" name="Oval 108">
            <a:hlinkClick r:id="rId3" action="ppaction://hlinksldjump" tooltip="N.S.Nandiesha Reddy (BJP) from K.R. Pura got 5.3 as Candidate Very Important score"/>
          </p:cNvPr>
          <p:cNvSpPr/>
          <p:nvPr/>
        </p:nvSpPr>
        <p:spPr>
          <a:xfrm>
            <a:off x="6918134" y="4801844"/>
            <a:ext cx="311261" cy="311261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0" name="Oval 109">
            <a:hlinkClick r:id="rId3" action="ppaction://hlinksldjump" tooltip="Y C Vishwanath (BJP) from Kadur  got 3.4 as Candidate Very Important score"/>
          </p:cNvPr>
          <p:cNvSpPr/>
          <p:nvPr/>
        </p:nvSpPr>
        <p:spPr>
          <a:xfrm>
            <a:off x="4864717" y="3848029"/>
            <a:ext cx="278902" cy="278902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1" name="Oval 110">
            <a:hlinkClick r:id="rId3" action="ppaction://hlinksldjump" tooltip="Bharamgouda Alagouda Kage (BJP) from Kagwad got 6.7 as Candidate Very Important score"/>
          </p:cNvPr>
          <p:cNvSpPr/>
          <p:nvPr/>
        </p:nvSpPr>
        <p:spPr>
          <a:xfrm>
            <a:off x="4437020" y="834514"/>
            <a:ext cx="246767" cy="246766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2" name="Oval 111">
            <a:hlinkClick r:id="rId3" action="ppaction://hlinksldjump" tooltip="Santosh.S. Lad (INC) from Kalghatgi got 20.7 as Candidate Very Important score"/>
          </p:cNvPr>
          <p:cNvSpPr/>
          <p:nvPr/>
        </p:nvSpPr>
        <p:spPr>
          <a:xfrm>
            <a:off x="4050839" y="2328421"/>
            <a:ext cx="261525" cy="261525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3" name="Oval 112">
            <a:hlinkClick r:id="rId3" action="ppaction://hlinksldjump" tooltip="T.H. Suresh Babu (BJP) from Kampli (ST) got 61.7 as Candidate Very Important score"/>
          </p:cNvPr>
          <p:cNvSpPr/>
          <p:nvPr/>
        </p:nvSpPr>
        <p:spPr>
          <a:xfrm>
            <a:off x="6209305" y="2917781"/>
            <a:ext cx="275404" cy="275404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4" name="Oval 113">
            <a:hlinkClick r:id="rId3" action="ppaction://hlinksldjump" tooltip="Shivaraj S/O Sangappa Tangadagi (IND) from Kanakagiri (SC) got 13.8 as Candidate Very Important score"/>
          </p:cNvPr>
          <p:cNvSpPr/>
          <p:nvPr/>
        </p:nvSpPr>
        <p:spPr>
          <a:xfrm>
            <a:off x="5997003" y="2457770"/>
            <a:ext cx="220942" cy="220942"/>
          </a:xfrm>
          <a:prstGeom prst="ellipse">
            <a:avLst/>
          </a:prstGeom>
          <a:solidFill>
            <a:srgbClr val="FFFF4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5" name="Oval 114">
            <a:hlinkClick r:id="rId3" action="ppaction://hlinksldjump" tooltip="Lalaji R. Mendon (BJP) from Kapu got 70.0 as Candidate Very Important score"/>
          </p:cNvPr>
          <p:cNvSpPr/>
          <p:nvPr/>
        </p:nvSpPr>
        <p:spPr>
          <a:xfrm>
            <a:off x="3164596" y="3704158"/>
            <a:ext cx="225521" cy="225520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6" name="Oval 115">
            <a:hlinkClick r:id="rId3" action="ppaction://hlinksldjump" tooltip="H. Gopal Bhandary (INC) from Karkal got 54.0 as Candidate Very Important score"/>
          </p:cNvPr>
          <p:cNvSpPr/>
          <p:nvPr/>
        </p:nvSpPr>
        <p:spPr>
          <a:xfrm>
            <a:off x="3668064" y="3583727"/>
            <a:ext cx="254938" cy="254937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7" name="Oval 116">
            <a:hlinkClick r:id="rId3" action="ppaction://hlinksldjump" tooltip="Asnotikar Anand Vasant (BJP) from Karwar got 56.7 as Candidate Very Important score"/>
          </p:cNvPr>
          <p:cNvSpPr/>
          <p:nvPr/>
        </p:nvSpPr>
        <p:spPr>
          <a:xfrm>
            <a:off x="3227676" y="2171017"/>
            <a:ext cx="265631" cy="265631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8" name="Oval 117">
            <a:hlinkClick r:id="rId3" action="ppaction://hlinksldjump" tooltip="Pralhad Remani (BJP) from Khanapur got 26.7 as Candidate Very Important score"/>
          </p:cNvPr>
          <p:cNvSpPr/>
          <p:nvPr/>
        </p:nvSpPr>
        <p:spPr>
          <a:xfrm>
            <a:off x="3800911" y="1733490"/>
            <a:ext cx="261633" cy="261633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9" name="Oval 118">
            <a:hlinkClick r:id="rId3" action="ppaction://hlinksldjump" tooltip="Marihal Suresh Shivarudrappa (BJP) from Kittur got 5.0 as Candidate Very Important score"/>
          </p:cNvPr>
          <p:cNvSpPr/>
          <p:nvPr/>
        </p:nvSpPr>
        <p:spPr>
          <a:xfrm>
            <a:off x="4077410" y="1833748"/>
            <a:ext cx="255403" cy="255404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0" name="Oval 119">
            <a:hlinkClick r:id="rId3" action="ppaction://hlinksldjump" tooltip="D.K.Shivakumar (INC) from Kanakapura got 72.0 as Candidate Very Important score"/>
          </p:cNvPr>
          <p:cNvSpPr/>
          <p:nvPr/>
        </p:nvSpPr>
        <p:spPr>
          <a:xfrm>
            <a:off x="5826671" y="5806569"/>
            <a:ext cx="322035" cy="322036"/>
          </a:xfrm>
          <a:prstGeom prst="ellipse">
            <a:avLst/>
          </a:prstGeom>
          <a:solidFill>
            <a:srgbClr val="08306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1" name="Oval 120">
            <a:hlinkClick r:id="rId3" action="ppaction://hlinksldjump" tooltip="Y.Sampangi (BJP) from Kolar Gold Field (SC) got 46.9 as Candidate Very Important score"/>
          </p:cNvPr>
          <p:cNvSpPr/>
          <p:nvPr/>
        </p:nvSpPr>
        <p:spPr>
          <a:xfrm>
            <a:off x="7526232" y="5851221"/>
            <a:ext cx="238256" cy="238256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2" name="Oval 121">
            <a:hlinkClick r:id="rId3" action="ppaction://hlinksldjump" tooltip="R.Varthur Prakash (IND) from Kolar got 48.0 as Candidate Very Important score"/>
          </p:cNvPr>
          <p:cNvSpPr/>
          <p:nvPr/>
        </p:nvSpPr>
        <p:spPr>
          <a:xfrm>
            <a:off x="7643361" y="5501958"/>
            <a:ext cx="289580" cy="289579"/>
          </a:xfrm>
          <a:prstGeom prst="ellipse">
            <a:avLst/>
          </a:prstGeom>
          <a:solidFill>
            <a:srgbClr val="E9E3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3" name="Oval 122">
            <a:hlinkClick r:id="rId3" action="ppaction://hlinksldjump" tooltip="G. N. Nanjunda Swamy (BJP) from Kollegal (SC) got 36.6 as Candidate Very Important score"/>
          </p:cNvPr>
          <p:cNvSpPr/>
          <p:nvPr/>
        </p:nvSpPr>
        <p:spPr>
          <a:xfrm>
            <a:off x="5557193" y="5997405"/>
            <a:ext cx="297568" cy="297569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4" name="Oval 123">
            <a:hlinkClick r:id="rId3" action="ppaction://hlinksldjump" tooltip="Karadi Sanganna Amarappa (JD(S)) from Koppal got 29.7 as Candidate Very Important score"/>
          </p:cNvPr>
          <p:cNvSpPr/>
          <p:nvPr/>
        </p:nvSpPr>
        <p:spPr>
          <a:xfrm>
            <a:off x="5728340" y="2571671"/>
            <a:ext cx="272590" cy="272589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5" name="Oval 124">
            <a:hlinkClick r:id="rId3" action="ppaction://hlinksldjump" tooltip="Dr. G. Parameshwara (INC) from Koratagere (SC) got 68.4 as Candidate Very Important score"/>
          </p:cNvPr>
          <p:cNvSpPr/>
          <p:nvPr/>
        </p:nvSpPr>
        <p:spPr>
          <a:xfrm>
            <a:off x="6476596" y="4564070"/>
            <a:ext cx="291413" cy="291413"/>
          </a:xfrm>
          <a:prstGeom prst="ellipse">
            <a:avLst/>
          </a:prstGeom>
          <a:solidFill>
            <a:srgbClr val="08306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6" name="Oval 125">
            <a:hlinkClick r:id="rId3" action="ppaction://hlinksldjump" tooltip="S.A.Ramadass (BJP) from Krishnaraja got 45.7 as Candidate Very Important score"/>
          </p:cNvPr>
          <p:cNvSpPr/>
          <p:nvPr/>
        </p:nvSpPr>
        <p:spPr>
          <a:xfrm>
            <a:off x="3273473" y="3243309"/>
            <a:ext cx="265272" cy="265273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7" name="Oval 126">
            <a:hlinkClick r:id="rId3" action="ppaction://hlinksldjump" tooltip="S.R Mahesh (JD(S)) from Krishnarajanagara got 53.2 as Candidate Very Important score"/>
          </p:cNvPr>
          <p:cNvSpPr/>
          <p:nvPr/>
        </p:nvSpPr>
        <p:spPr>
          <a:xfrm>
            <a:off x="4492082" y="5002476"/>
            <a:ext cx="329309" cy="329310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8" name="Oval 127">
            <a:hlinkClick r:id="rId3" action="ppaction://hlinksldjump" tooltip="K B Chandrashekar (INC) from Krishnarajpet got 21.7 as Candidate Very Important score"/>
          </p:cNvPr>
          <p:cNvSpPr/>
          <p:nvPr/>
        </p:nvSpPr>
        <p:spPr>
          <a:xfrm>
            <a:off x="4843223" y="5045177"/>
            <a:ext cx="310789" cy="310789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9" name="Oval 128">
            <a:hlinkClick r:id="rId3" action="ppaction://hlinksldjump" tooltip="Ghatage Shama Bhima (INC) from Kudachi (SC) got 0.0 as Candidate Very Important score"/>
          </p:cNvPr>
          <p:cNvSpPr/>
          <p:nvPr/>
        </p:nvSpPr>
        <p:spPr>
          <a:xfrm>
            <a:off x="4651918" y="1028109"/>
            <a:ext cx="212637" cy="212636"/>
          </a:xfrm>
          <a:prstGeom prst="ellipse">
            <a:avLst/>
          </a:prstGeom>
          <a:solidFill>
            <a:srgbClr val="F7FB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0" name="Oval 129">
            <a:hlinkClick r:id="rId3" action="ppaction://hlinksldjump" tooltip="B.Nagendra (BJP) from Kudligi (ST) got 61.7 as Candidate Very Important score"/>
          </p:cNvPr>
          <p:cNvSpPr/>
          <p:nvPr/>
        </p:nvSpPr>
        <p:spPr>
          <a:xfrm>
            <a:off x="5696607" y="3108152"/>
            <a:ext cx="256496" cy="256496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1" name="Oval 130">
            <a:hlinkClick r:id="rId3" action="ppaction://hlinksldjump" tooltip="Dinakar Keshav Shetty (JD(S)) from Kumta got 35.4 as Candidate Very Important score"/>
          </p:cNvPr>
          <p:cNvSpPr/>
          <p:nvPr/>
        </p:nvSpPr>
        <p:spPr>
          <a:xfrm>
            <a:off x="3415469" y="2598638"/>
            <a:ext cx="244750" cy="244750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2" name="Oval 131">
            <a:hlinkClick r:id="rId3" action="ppaction://hlinksldjump" tooltip="Haladi Srinivas Shetty (BJP) from Kundapura got 56.0 as Candidate Very Important score"/>
          </p:cNvPr>
          <p:cNvSpPr/>
          <p:nvPr/>
        </p:nvSpPr>
        <p:spPr>
          <a:xfrm>
            <a:off x="3565252" y="3281313"/>
            <a:ext cx="285101" cy="285101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3" name="Oval 132">
            <a:hlinkClick r:id="rId3" action="ppaction://hlinksldjump" tooltip="Chikkangoudra Siddangouda Ishwaragouda (BJP) from Kundgol got 19.0 as Candidate Very Important score"/>
          </p:cNvPr>
          <p:cNvSpPr/>
          <p:nvPr/>
        </p:nvSpPr>
        <p:spPr>
          <a:xfrm>
            <a:off x="4642193" y="2436024"/>
            <a:ext cx="253650" cy="253650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4" name="Oval 133">
            <a:hlinkClick r:id="rId3" action="ppaction://hlinksldjump" tooltip="B.B. Ramaswamy Gowda (INC) from Kunigal got 33.3 as Candidate Very Important score"/>
          </p:cNvPr>
          <p:cNvSpPr/>
          <p:nvPr/>
        </p:nvSpPr>
        <p:spPr>
          <a:xfrm>
            <a:off x="5716463" y="4785324"/>
            <a:ext cx="275812" cy="275812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5" name="Oval 134">
            <a:hlinkClick r:id="rId3" action="ppaction://hlinksldjump" tooltip="Amaregouda Linganagouda Bayyapur (INC) from Kushtagi got 5.1 as Candidate Very Important score"/>
          </p:cNvPr>
          <p:cNvSpPr/>
          <p:nvPr/>
        </p:nvSpPr>
        <p:spPr>
          <a:xfrm>
            <a:off x="5769563" y="2304555"/>
            <a:ext cx="235611" cy="235611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6" name="Oval 135">
            <a:hlinkClick r:id="rId3" action="ppaction://hlinksldjump" tooltip="Manappa Vajjal (BJP) from Lingsugur (SC) got 17.1 as Candidate Very Important score"/>
          </p:cNvPr>
          <p:cNvSpPr/>
          <p:nvPr/>
        </p:nvSpPr>
        <p:spPr>
          <a:xfrm>
            <a:off x="6269773" y="2150601"/>
            <a:ext cx="218861" cy="218862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7" name="Oval 136">
            <a:hlinkClick r:id="rId3" action="ppaction://hlinksldjump" tooltip="Kalpana Siddaraju (JD(S)) from Maddur got 50.0 as Candidate Very Important score"/>
          </p:cNvPr>
          <p:cNvSpPr/>
          <p:nvPr/>
        </p:nvSpPr>
        <p:spPr>
          <a:xfrm>
            <a:off x="5384881" y="4819799"/>
            <a:ext cx="309919" cy="309920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8" name="Oval 137">
            <a:hlinkClick r:id="rId3" action="ppaction://hlinksldjump" tooltip="Anitha Kumaraswamy (JD(S)) from Madhugiri got 20.0 as Candidate Very Important score"/>
          </p:cNvPr>
          <p:cNvSpPr/>
          <p:nvPr/>
        </p:nvSpPr>
        <p:spPr>
          <a:xfrm>
            <a:off x="6406511" y="4262549"/>
            <a:ext cx="282808" cy="282808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9" name="Oval 138">
            <a:hlinkClick r:id="rId3" action="ppaction://hlinksldjump" tooltip="Appachu (Ranjan) (BJP) from Madikeri got 60.0 as Candidate Very Important score"/>
          </p:cNvPr>
          <p:cNvSpPr/>
          <p:nvPr/>
        </p:nvSpPr>
        <p:spPr>
          <a:xfrm>
            <a:off x="4017321" y="4379916"/>
            <a:ext cx="291881" cy="291881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0" name="Oval 139">
            <a:hlinkClick r:id="rId3" action="ppaction://hlinksldjump" tooltip="H.C.Balakrishna (JD(S)) from Magadi got 82.4 as Candidate Very Important score"/>
          </p:cNvPr>
          <p:cNvSpPr/>
          <p:nvPr/>
        </p:nvSpPr>
        <p:spPr>
          <a:xfrm>
            <a:off x="5844814" y="5043225"/>
            <a:ext cx="329291" cy="329291"/>
          </a:xfrm>
          <a:prstGeom prst="ellipse">
            <a:avLst/>
          </a:prstGeom>
          <a:solidFill>
            <a:srgbClr val="00441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1" name="Oval 140">
            <a:hlinkClick r:id="rId3" action="ppaction://hlinksldjump" tooltip="Aravind Limbavali (BJP) from Mahadevapura (SC) got 37.5 as Candidate Very Important score"/>
          </p:cNvPr>
          <p:cNvSpPr/>
          <p:nvPr/>
        </p:nvSpPr>
        <p:spPr>
          <a:xfrm>
            <a:off x="6838793" y="5125903"/>
            <a:ext cx="334702" cy="334702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2" name="Oval 141">
            <a:hlinkClick r:id="rId3" action="ppaction://hlinksldjump" tooltip="N.L.Narendra Babu (INC) from Mahalakshmi Layout got 5.1 as Candidate Very Important score"/>
          </p:cNvPr>
          <p:cNvSpPr/>
          <p:nvPr/>
        </p:nvSpPr>
        <p:spPr>
          <a:xfrm>
            <a:off x="6598744" y="5638456"/>
            <a:ext cx="259200" cy="259201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3" name="Oval 142">
            <a:hlinkClick r:id="rId3" action="ppaction://hlinksldjump" tooltip="P M Narendraswamy (IND) from Malavalli (SC) got 40.4 as Candidate Very Important score"/>
          </p:cNvPr>
          <p:cNvSpPr/>
          <p:nvPr/>
        </p:nvSpPr>
        <p:spPr>
          <a:xfrm>
            <a:off x="5521693" y="5632355"/>
            <a:ext cx="329712" cy="329712"/>
          </a:xfrm>
          <a:prstGeom prst="ellipse">
            <a:avLst/>
          </a:prstGeom>
          <a:solidFill>
            <a:srgbClr val="E9E3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4" name="Oval 143">
            <a:hlinkClick r:id="rId3" action="ppaction://hlinksldjump" tooltip="Dr. Ashwath Narayan C.N (BJP) from Malleshwaram got 36.2 as Candidate Very Important score"/>
          </p:cNvPr>
          <p:cNvSpPr/>
          <p:nvPr/>
        </p:nvSpPr>
        <p:spPr>
          <a:xfrm>
            <a:off x="6397192" y="5231085"/>
            <a:ext cx="235916" cy="235915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5" name="Oval 144">
            <a:hlinkClick r:id="rId3" action="ppaction://hlinksldjump" tooltip="Es.En.Krishnaiah Shetty (BJP) from Malur got 57.4 as Candidate Very Important score"/>
          </p:cNvPr>
          <p:cNvSpPr/>
          <p:nvPr/>
        </p:nvSpPr>
        <p:spPr>
          <a:xfrm>
            <a:off x="7354297" y="5593042"/>
            <a:ext cx="271838" cy="271838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6" name="Oval 145">
            <a:hlinkClick r:id="rId3" action="ppaction://hlinksldjump" tooltip="M.Srinivas (JD(S)) from Mandya got 20.7 as Candidate Very Important score"/>
          </p:cNvPr>
          <p:cNvSpPr/>
          <p:nvPr/>
        </p:nvSpPr>
        <p:spPr>
          <a:xfrm>
            <a:off x="5295853" y="5413719"/>
            <a:ext cx="296885" cy="296885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7" name="Oval 146">
            <a:hlinkClick r:id="rId3" action="ppaction://hlinksldjump" tooltip="J.Krishna Palemar (BJP) from Mangalore City North got 50.0 as Candidate Very Important score"/>
          </p:cNvPr>
          <p:cNvSpPr/>
          <p:nvPr/>
        </p:nvSpPr>
        <p:spPr>
          <a:xfrm>
            <a:off x="3379116" y="3818768"/>
            <a:ext cx="301613" cy="301613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8" name="Oval 147">
            <a:hlinkClick r:id="rId3" action="ppaction://hlinksldjump" tooltip="N.Yogish Bhat (BJP) from Mangalore City South got 52.8 as Candidate Very Important score"/>
          </p:cNvPr>
          <p:cNvSpPr/>
          <p:nvPr/>
        </p:nvSpPr>
        <p:spPr>
          <a:xfrm>
            <a:off x="3236925" y="4207789"/>
            <a:ext cx="272084" cy="272084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9" name="Oval 148">
            <a:hlinkClick r:id="rId3" action="ppaction://hlinksldjump" tooltip="U.T. Khadar (INC) from Mangalore got 55.9 as Candidate Very Important score"/>
          </p:cNvPr>
          <p:cNvSpPr/>
          <p:nvPr/>
        </p:nvSpPr>
        <p:spPr>
          <a:xfrm>
            <a:off x="3131358" y="3963192"/>
            <a:ext cx="239349" cy="239349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0" name="Oval 149">
            <a:hlinkClick r:id="rId3" action="ppaction://hlinksldjump" tooltip="G. Hampayya Nayak Ballatgi (INC) from Manvi (ST) got 13.3 as Candidate Very Important score"/>
          </p:cNvPr>
          <p:cNvSpPr/>
          <p:nvPr/>
        </p:nvSpPr>
        <p:spPr>
          <a:xfrm>
            <a:off x="6844641" y="2546622"/>
            <a:ext cx="244078" cy="244078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1" name="Oval 150">
            <a:hlinkClick r:id="rId3" action="ppaction://hlinksldjump" tooltip="Pratap Gouda Patil (BJP) from Maski (ST) got 19.2 as Candidate Very Important score"/>
          </p:cNvPr>
          <p:cNvSpPr/>
          <p:nvPr/>
        </p:nvSpPr>
        <p:spPr>
          <a:xfrm>
            <a:off x="6409355" y="2371897"/>
            <a:ext cx="193188" cy="193188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2" name="Oval 151">
            <a:hlinkClick r:id="rId3" action="ppaction://hlinksldjump" tooltip="M Basavaraja Naika (BJP) from Mayakonda (SC) got 70.6 as Candidate Very Important score"/>
          </p:cNvPr>
          <p:cNvSpPr/>
          <p:nvPr/>
        </p:nvSpPr>
        <p:spPr>
          <a:xfrm>
            <a:off x="5172309" y="3351478"/>
            <a:ext cx="256272" cy="256272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3" name="Oval 152">
            <a:hlinkClick r:id="rId3" action="ppaction://hlinksldjump" tooltip="C S Puttaraju (JD(S)) from Melukote got 11.7 as Candidate Very Important score"/>
          </p:cNvPr>
          <p:cNvSpPr/>
          <p:nvPr/>
        </p:nvSpPr>
        <p:spPr>
          <a:xfrm>
            <a:off x="5043536" y="4771601"/>
            <a:ext cx="318636" cy="318636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4" name="Oval 153">
            <a:hlinkClick r:id="rId3" action="ppaction://hlinksldjump" tooltip="N.Y.Gopala Krishna (INC) from Molakalmuru (ST) got 11.1 as Candidate Very Important score"/>
          </p:cNvPr>
          <p:cNvSpPr/>
          <p:nvPr/>
        </p:nvSpPr>
        <p:spPr>
          <a:xfrm>
            <a:off x="6096960" y="3362098"/>
            <a:ext cx="316599" cy="316600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5" name="Oval 154">
            <a:hlinkClick r:id="rId3" action="ppaction://hlinksldjump" tooltip="K.Abhayachandra (INC) from Moodabidri got 56.4 as Candidate Very Important score"/>
          </p:cNvPr>
          <p:cNvSpPr/>
          <p:nvPr/>
        </p:nvSpPr>
        <p:spPr>
          <a:xfrm>
            <a:off x="3709292" y="3867704"/>
            <a:ext cx="253753" cy="253753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6" name="Oval 155">
            <a:hlinkClick r:id="rId3" action="ppaction://hlinksldjump" tooltip="Appaji Channabasavaraj Shankararao Nadagouda (INC) from Muddebihal got 14.5 as Candidate Very Important score"/>
          </p:cNvPr>
          <p:cNvSpPr/>
          <p:nvPr/>
        </p:nvSpPr>
        <p:spPr>
          <a:xfrm>
            <a:off x="5905557" y="1855103"/>
            <a:ext cx="220295" cy="220295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7" name="Oval 156">
            <a:hlinkClick r:id="rId3" action="ppaction://hlinksldjump" tooltip="Govind.M.Karjol (BJP) from Mudhol (SC) got 41.1 as Candidate Very Important score"/>
          </p:cNvPr>
          <p:cNvSpPr/>
          <p:nvPr/>
        </p:nvSpPr>
        <p:spPr>
          <a:xfrm>
            <a:off x="4997526" y="1489390"/>
            <a:ext cx="245283" cy="245284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8" name="Oval 157">
            <a:hlinkClick r:id="rId3" action="ppaction://hlinksldjump" tooltip="M.P.Kumara Swamy (BJP) from Mudigere (SC) got 3.7 as Candidate Very Important score"/>
          </p:cNvPr>
          <p:cNvSpPr/>
          <p:nvPr/>
        </p:nvSpPr>
        <p:spPr>
          <a:xfrm>
            <a:off x="4188886" y="4155302"/>
            <a:ext cx="228173" cy="228172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9" name="Oval 158">
            <a:hlinkClick r:id="rId3" action="ppaction://hlinksldjump" tooltip="Amaresh (INC) from Mulbagal (SC) got 38.6 as Candidate Very Important score"/>
          </p:cNvPr>
          <p:cNvSpPr/>
          <p:nvPr/>
        </p:nvSpPr>
        <p:spPr>
          <a:xfrm>
            <a:off x="7792755" y="5789015"/>
            <a:ext cx="260770" cy="260771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0" name="Oval 159">
            <a:hlinkClick r:id="rId3" action="ppaction://hlinksldjump" tooltip="Suresh Gowda (INC) from Nagamangala got 16.7 as Candidate Very Important score"/>
          </p:cNvPr>
          <p:cNvSpPr/>
          <p:nvPr/>
        </p:nvSpPr>
        <p:spPr>
          <a:xfrm>
            <a:off x="5247219" y="4500354"/>
            <a:ext cx="320486" cy="320485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1" name="Oval 160">
            <a:hlinkClick r:id="rId3" action="ppaction://hlinksldjump" tooltip="Katakdhond Vitthal Dhondiba (BJP) from Nagthan (SC) got 8.6 as Candidate Very Important score"/>
          </p:cNvPr>
          <p:cNvSpPr/>
          <p:nvPr/>
        </p:nvSpPr>
        <p:spPr>
          <a:xfrm>
            <a:off x="5750964" y="1211082"/>
            <a:ext cx="244156" cy="244157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2" name="Oval 161">
            <a:hlinkClick r:id="rId3" action="ppaction://hlinksldjump" tooltip="V.Srinivasa Prasad (INC) from Nanjangud (SC) got 40.9 as Candidate Very Important score"/>
          </p:cNvPr>
          <p:cNvSpPr/>
          <p:nvPr/>
        </p:nvSpPr>
        <p:spPr>
          <a:xfrm>
            <a:off x="4719470" y="5689505"/>
            <a:ext cx="281866" cy="281866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3" name="Oval 162">
            <a:hlinkClick r:id="rId3" action="ppaction://hlinksldjump" tooltip="Tanveer Sait (INC) from Narasimharaja got 51.1 as Candidate Very Important score"/>
          </p:cNvPr>
          <p:cNvSpPr/>
          <p:nvPr/>
        </p:nvSpPr>
        <p:spPr>
          <a:xfrm>
            <a:off x="6197281" y="5037892"/>
            <a:ext cx="233126" cy="233127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4" name="Oval 163">
            <a:hlinkClick r:id="rId3" action="ppaction://hlinksldjump" tooltip="C C Patil (BJP) from Nargund got 10.7 as Candidate Very Important score"/>
          </p:cNvPr>
          <p:cNvSpPr/>
          <p:nvPr/>
        </p:nvSpPr>
        <p:spPr>
          <a:xfrm>
            <a:off x="4926433" y="1943463"/>
            <a:ext cx="246733" cy="246732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5" name="Oval 164">
            <a:hlinkClick r:id="rId3" action="ppaction://hlinksldjump" tooltip="Shankar Patil Munenkoppa (BJP) from Navalgund got 16.1 as Candidate Very Important score"/>
          </p:cNvPr>
          <p:cNvSpPr/>
          <p:nvPr/>
        </p:nvSpPr>
        <p:spPr>
          <a:xfrm>
            <a:off x="5028018" y="2196543"/>
            <a:ext cx="276137" cy="276138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6" name="Oval 165">
            <a:hlinkClick r:id="rId3" action="ppaction://hlinksldjump" tooltip="M.V.Nagaraju (BJP) from Nelamangala (SC) got 31.1 as Candidate Very Important score"/>
          </p:cNvPr>
          <p:cNvSpPr/>
          <p:nvPr/>
        </p:nvSpPr>
        <p:spPr>
          <a:xfrm>
            <a:off x="6017999" y="4785642"/>
            <a:ext cx="262822" cy="262822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7" name="Oval 166">
            <a:hlinkClick r:id="rId3" action="ppaction://hlinksldjump" tooltip="Kakaso Pandurang Patil (INC) from Nippani got 9.8 as Candidate Very Important score"/>
          </p:cNvPr>
          <p:cNvSpPr/>
          <p:nvPr/>
        </p:nvSpPr>
        <p:spPr>
          <a:xfrm>
            <a:off x="3803441" y="906401"/>
            <a:ext cx="294784" cy="294784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8" name="Oval 167">
            <a:hlinkClick r:id="rId3" action="ppaction://hlinksldjump" tooltip="R.Ashoka (BJP) from Padmanaba Nagar got 24.1 as Candidate Very Important score"/>
          </p:cNvPr>
          <p:cNvSpPr/>
          <p:nvPr/>
        </p:nvSpPr>
        <p:spPr>
          <a:xfrm>
            <a:off x="6109331" y="5294067"/>
            <a:ext cx="271291" cy="271291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9" name="Oval 168">
            <a:hlinkClick r:id="rId3" action="ppaction://hlinksldjump" tooltip="Venkataramanappa (IND) from Pavagada (SC) got 29.4 as Candidate Very Important score"/>
          </p:cNvPr>
          <p:cNvSpPr/>
          <p:nvPr/>
        </p:nvSpPr>
        <p:spPr>
          <a:xfrm>
            <a:off x="6553226" y="3979656"/>
            <a:ext cx="293408" cy="293408"/>
          </a:xfrm>
          <a:prstGeom prst="ellipse">
            <a:avLst/>
          </a:prstGeom>
          <a:solidFill>
            <a:srgbClr val="FFFF4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0" name="Oval 169">
            <a:hlinkClick r:id="rId3" action="ppaction://hlinksldjump" tooltip="K. Venkatesh (INC) from Piriyapatna got 38.0 as Candidate Very Important score"/>
          </p:cNvPr>
          <p:cNvSpPr/>
          <p:nvPr/>
        </p:nvSpPr>
        <p:spPr>
          <a:xfrm>
            <a:off x="4203383" y="4976721"/>
            <a:ext cx="268255" cy="268255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1" name="Oval 170">
            <a:hlinkClick r:id="rId3" action="ppaction://hlinksldjump" tooltip="B. Prasanna Kumar (INC) from Pulakeshinagar (SC) got 15.8 as Candidate Very Important score"/>
          </p:cNvPr>
          <p:cNvSpPr/>
          <p:nvPr/>
        </p:nvSpPr>
        <p:spPr>
          <a:xfrm>
            <a:off x="6795934" y="4663812"/>
            <a:ext cx="179483" cy="179483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2" name="Oval 171">
            <a:hlinkClick r:id="rId3" action="ppaction://hlinksldjump" tooltip="Mallika Prasada (BJP) from Puttur got 61.9 as Candidate Very Important score"/>
          </p:cNvPr>
          <p:cNvSpPr/>
          <p:nvPr/>
        </p:nvSpPr>
        <p:spPr>
          <a:xfrm>
            <a:off x="3706885" y="4399993"/>
            <a:ext cx="282099" cy="282100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3" name="Oval 172">
            <a:hlinkClick r:id="rId3" action="ppaction://hlinksldjump" tooltip="Raja Rayappa Naik (INC) from Raichur Rural (ST) got 11.8 as Candidate Very Important score"/>
          </p:cNvPr>
          <p:cNvSpPr/>
          <p:nvPr/>
        </p:nvSpPr>
        <p:spPr>
          <a:xfrm>
            <a:off x="7115821" y="2635901"/>
            <a:ext cx="239077" cy="239077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4" name="Oval 173">
            <a:hlinkClick r:id="rId3" action="ppaction://hlinksldjump" tooltip="Syed Yasin (INC) from Raichur got 17.0 as Candidate Very Important score"/>
          </p:cNvPr>
          <p:cNvSpPr/>
          <p:nvPr/>
        </p:nvSpPr>
        <p:spPr>
          <a:xfrm>
            <a:off x="7339762" y="2510213"/>
            <a:ext cx="184476" cy="184476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5" name="Oval 174">
            <a:hlinkClick r:id="rId3" action="ppaction://hlinksldjump" tooltip="Suresh Kumar S. (BJP) from Rajaji Nagar got 3.8 as Candidate Very Important score"/>
          </p:cNvPr>
          <p:cNvSpPr/>
          <p:nvPr/>
        </p:nvSpPr>
        <p:spPr>
          <a:xfrm>
            <a:off x="6310936" y="4802694"/>
            <a:ext cx="220615" cy="220614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6" name="Oval 175">
            <a:hlinkClick r:id="rId3" action="ppaction://hlinksldjump" tooltip="M.Srinivas (BJP) from Rajarajeshwarinagar got 3.3 as Candidate Very Important score"/>
          </p:cNvPr>
          <p:cNvSpPr/>
          <p:nvPr/>
        </p:nvSpPr>
        <p:spPr>
          <a:xfrm>
            <a:off x="5514218" y="5152896"/>
            <a:ext cx="328979" cy="328978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7" name="Oval 176">
            <a:hlinkClick r:id="rId3" action="ppaction://hlinksldjump" tooltip="K.Raju (JD(S)) from Ramanagara got 59.6 as Candidate Very Important score"/>
          </p:cNvPr>
          <p:cNvSpPr/>
          <p:nvPr/>
        </p:nvSpPr>
        <p:spPr>
          <a:xfrm>
            <a:off x="6075161" y="5585408"/>
            <a:ext cx="292233" cy="292232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8" name="Oval 177">
            <a:hlinkClick r:id="rId3" action="ppaction://hlinksldjump" tooltip="Ashok Mahadevappa Pattan (INC) from Ramdurg got 31.7 as Candidate Very Important score"/>
          </p:cNvPr>
          <p:cNvSpPr/>
          <p:nvPr/>
        </p:nvSpPr>
        <p:spPr>
          <a:xfrm>
            <a:off x="4807554" y="1687800"/>
            <a:ext cx="248577" cy="248578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9" name="Oval 178">
            <a:hlinkClick r:id="rId3" action="ppaction://hlinksldjump" tooltip="G.Shivanna (BJP) from Ranibennur got 0.0 as Candidate Very Important score"/>
          </p:cNvPr>
          <p:cNvSpPr/>
          <p:nvPr/>
        </p:nvSpPr>
        <p:spPr>
          <a:xfrm>
            <a:off x="4729331" y="3016898"/>
            <a:ext cx="287128" cy="287129"/>
          </a:xfrm>
          <a:prstGeom prst="ellipse">
            <a:avLst/>
          </a:prstGeom>
          <a:solidFill>
            <a:srgbClr val="FFF5EB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0" name="Oval 179">
            <a:hlinkClick r:id="rId3" action="ppaction://hlinksldjump" tooltip="Aihole Duryodhan Mahalingappa (BJP) from Raibag (SC) got 38.3 as Candidate Very Important score"/>
          </p:cNvPr>
          <p:cNvSpPr/>
          <p:nvPr/>
        </p:nvSpPr>
        <p:spPr>
          <a:xfrm>
            <a:off x="4410502" y="1113092"/>
            <a:ext cx="221221" cy="221221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1" name="Oval 180">
            <a:hlinkClick r:id="rId3" action="ppaction://hlinksldjump" tooltip="Kalakappa Gurushantappa Bandi (BJP) from Ron got 5.0 as Candidate Very Important score"/>
          </p:cNvPr>
          <p:cNvSpPr/>
          <p:nvPr/>
        </p:nvSpPr>
        <p:spPr>
          <a:xfrm>
            <a:off x="5334474" y="2197175"/>
            <a:ext cx="272895" cy="272895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2" name="Oval 181">
            <a:hlinkClick r:id="rId3" action="ppaction://hlinksldjump" tooltip="Gopalkrishna Beluru (BJP) from Sagar got 10.2 as Candidate Very Important score"/>
          </p:cNvPr>
          <p:cNvSpPr/>
          <p:nvPr/>
        </p:nvSpPr>
        <p:spPr>
          <a:xfrm>
            <a:off x="3849936" y="3149985"/>
            <a:ext cx="282994" cy="282993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3" name="Oval 182">
            <a:hlinkClick r:id="rId3" action="ppaction://hlinksldjump" tooltip="H. K. Kumaraswamy (JD(S)) from Sakleshpur (SC) got 76.9 as Candidate Very Important score"/>
          </p:cNvPr>
          <p:cNvSpPr/>
          <p:nvPr/>
        </p:nvSpPr>
        <p:spPr>
          <a:xfrm>
            <a:off x="4335744" y="4355225"/>
            <a:ext cx="288464" cy="288464"/>
          </a:xfrm>
          <a:prstGeom prst="ellipse">
            <a:avLst/>
          </a:prstGeom>
          <a:solidFill>
            <a:srgbClr val="00441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4" name="Oval 183">
            <a:hlinkClick r:id="rId3" action="ppaction://hlinksldjump" tooltip="E. Tukaram (INC) from Sandur (ST) got 69.5 as Candidate Very Important score"/>
          </p:cNvPr>
          <p:cNvSpPr/>
          <p:nvPr/>
        </p:nvSpPr>
        <p:spPr>
          <a:xfrm>
            <a:off x="5985886" y="3099465"/>
            <a:ext cx="242853" cy="242853"/>
          </a:xfrm>
          <a:prstGeom prst="ellipse">
            <a:avLst/>
          </a:prstGeom>
          <a:solidFill>
            <a:srgbClr val="08306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5" name="Oval 184">
            <a:hlinkClick r:id="rId3" action="ppaction://hlinksldjump" tooltip="K.J.George (INC) from Sarvagnanagar got 1.7 as Candidate Very Important score"/>
          </p:cNvPr>
          <p:cNvSpPr/>
          <p:nvPr/>
        </p:nvSpPr>
        <p:spPr>
          <a:xfrm>
            <a:off x="6642950" y="4850035"/>
            <a:ext cx="246753" cy="246753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6" name="Oval 185">
            <a:hlinkClick r:id="rId3" action="ppaction://hlinksldjump" tooltip="Mamani Vishwanath Chandrashekar (BJP) from Saundatti Yellamma got 33.3 as Candidate Very Important score"/>
          </p:cNvPr>
          <p:cNvSpPr/>
          <p:nvPr/>
        </p:nvSpPr>
        <p:spPr>
          <a:xfrm>
            <a:off x="4644871" y="1918331"/>
            <a:ext cx="249505" cy="249506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7" name="Oval 186">
            <a:hlinkClick r:id="rId3" action="ppaction://hlinksldjump" tooltip="Dr. Sharan Prakash Rudrappa Patil (INC) from Sedam got 15.5 as Candidate Very Important score"/>
          </p:cNvPr>
          <p:cNvSpPr/>
          <p:nvPr/>
        </p:nvSpPr>
        <p:spPr>
          <a:xfrm>
            <a:off x="7483938" y="1696964"/>
            <a:ext cx="255988" cy="255988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8" name="Oval 187">
            <a:hlinkClick r:id="rId3" action="ppaction://hlinksldjump" tooltip="Sharanabasappa Darshnapur (INC) from Shahapur got 10.9 as Candidate Very Important score"/>
          </p:cNvPr>
          <p:cNvSpPr/>
          <p:nvPr/>
        </p:nvSpPr>
        <p:spPr>
          <a:xfrm>
            <a:off x="6881835" y="1899741"/>
            <a:ext cx="231702" cy="231702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9" name="Oval 188">
            <a:hlinkClick r:id="rId3" action="ppaction://hlinksldjump" tooltip="N.A Haris (INC) from Shanti Nagar got 23.6 as Candidate Very Important score"/>
          </p:cNvPr>
          <p:cNvSpPr/>
          <p:nvPr/>
        </p:nvSpPr>
        <p:spPr>
          <a:xfrm>
            <a:off x="6641610" y="5141081"/>
            <a:ext cx="185255" cy="185255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0" name="Oval 189">
            <a:hlinkClick r:id="rId3" action="ppaction://hlinksldjump" tooltip="Basavaraj Bommai (BJP) from Shiggaon got 66.7 as Candidate Very Important score"/>
          </p:cNvPr>
          <p:cNvSpPr/>
          <p:nvPr/>
        </p:nvSpPr>
        <p:spPr>
          <a:xfrm>
            <a:off x="4330331" y="2403328"/>
            <a:ext cx="281701" cy="281702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1" name="Oval 190">
            <a:hlinkClick r:id="rId3" action="ppaction://hlinksldjump" tooltip="B.S.Yeddyurappa (BJP) from Shikaripura got 10.7 as Candidate Very Important score"/>
          </p:cNvPr>
          <p:cNvSpPr/>
          <p:nvPr/>
        </p:nvSpPr>
        <p:spPr>
          <a:xfrm>
            <a:off x="4141286" y="3036856"/>
            <a:ext cx="288212" cy="288212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2" name="Oval 191">
            <a:hlinkClick r:id="rId3" action="ppaction://hlinksldjump" tooltip="K.G.Kumarswamy (BJP) from Shimoga Rural (SC) got 1.8 as Candidate Very Important score"/>
          </p:cNvPr>
          <p:cNvSpPr/>
          <p:nvPr/>
        </p:nvSpPr>
        <p:spPr>
          <a:xfrm>
            <a:off x="4208160" y="3346348"/>
            <a:ext cx="287046" cy="287046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3" name="Oval 192">
            <a:hlinkClick r:id="rId3" action="ppaction://hlinksldjump" tooltip="K.S.Eshwarappa (BJP) from Shimoga got 60.0 as Candidate Very Important score"/>
          </p:cNvPr>
          <p:cNvSpPr/>
          <p:nvPr/>
        </p:nvSpPr>
        <p:spPr>
          <a:xfrm>
            <a:off x="4398921" y="3608803"/>
            <a:ext cx="251657" cy="251657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4" name="Oval 193">
            <a:hlinkClick r:id="rId3" action="ppaction://hlinksldjump" tooltip="Ramanna S Lamani (BJP) from Shirahatti (SC) got 11.8 as Candidate Very Important score"/>
          </p:cNvPr>
          <p:cNvSpPr/>
          <p:nvPr/>
        </p:nvSpPr>
        <p:spPr>
          <a:xfrm>
            <a:off x="4926825" y="2478365"/>
            <a:ext cx="237238" cy="237239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5" name="Oval 194">
            <a:hlinkClick r:id="rId3" action="ppaction://hlinksldjump" tooltip="R.Roshan Baig (INC) from Shivajinagar got 15.7 as Candidate Very Important score"/>
          </p:cNvPr>
          <p:cNvSpPr/>
          <p:nvPr/>
        </p:nvSpPr>
        <p:spPr>
          <a:xfrm>
            <a:off x="6461818" y="5015221"/>
            <a:ext cx="183698" cy="183699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6" name="Oval 195">
            <a:hlinkClick r:id="rId3" action="ppaction://hlinksldjump" tooltip="Narasimha Nayak (Raju Gouda) (BJP) from Shorapur (ST) got 12.0 as Candidate Very Important score"/>
          </p:cNvPr>
          <p:cNvSpPr/>
          <p:nvPr/>
        </p:nvSpPr>
        <p:spPr>
          <a:xfrm>
            <a:off x="6579549" y="1979894"/>
            <a:ext cx="292151" cy="292151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7" name="Oval 196">
            <a:hlinkClick r:id="rId3" action="ppaction://hlinksldjump" tooltip="C. S. Putte Gowda (JD(S)) from Shravanabelagola got 16.7 as Candidate Very Important score"/>
          </p:cNvPr>
          <p:cNvSpPr/>
          <p:nvPr/>
        </p:nvSpPr>
        <p:spPr>
          <a:xfrm>
            <a:off x="4924394" y="4468732"/>
            <a:ext cx="302819" cy="302820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8" name="Oval 197">
            <a:hlinkClick r:id="rId3" action="ppaction://hlinksldjump" tooltip="A.B.Ramesha Bandisiddegowda (JD(S)) from Shrirangapattana got 13.8 as Candidate Very Important score"/>
          </p:cNvPr>
          <p:cNvSpPr/>
          <p:nvPr/>
        </p:nvSpPr>
        <p:spPr>
          <a:xfrm>
            <a:off x="5174851" y="5084115"/>
            <a:ext cx="322916" cy="322916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9" name="Oval 198">
            <a:hlinkClick r:id="rId3" action="ppaction://hlinksldjump" tooltip="V Muniyappa (INC) from Sidlaghatta got 22.2 as Candidate Very Important score"/>
          </p:cNvPr>
          <p:cNvSpPr/>
          <p:nvPr/>
        </p:nvSpPr>
        <p:spPr>
          <a:xfrm>
            <a:off x="7173478" y="5024281"/>
            <a:ext cx="301803" cy="301802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0" name="Oval 199">
            <a:hlinkClick r:id="rId3" action="ppaction://hlinksldjump" tooltip="Bhusanur Ramesh Balappa (BJP) from Sindagi got 10.9 as Candidate Very Important score"/>
          </p:cNvPr>
          <p:cNvSpPr/>
          <p:nvPr/>
        </p:nvSpPr>
        <p:spPr>
          <a:xfrm>
            <a:off x="6204842" y="1442325"/>
            <a:ext cx="237349" cy="237349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1" name="Oval 200">
            <a:hlinkClick r:id="rId3" action="ppaction://hlinksldjump" tooltip="Nadagouda Venkatarao (JD(S)) from Sindhanur got 18.2 as Candidate Very Important score"/>
          </p:cNvPr>
          <p:cNvSpPr/>
          <p:nvPr/>
        </p:nvSpPr>
        <p:spPr>
          <a:xfrm>
            <a:off x="6372792" y="2600806"/>
            <a:ext cx="258599" cy="258599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2" name="Oval 201">
            <a:hlinkClick r:id="rId3" action="ppaction://hlinksldjump" tooltip="T.B.Jayachandra (INC) from Sira got 27.6 as Candidate Very Important score"/>
          </p:cNvPr>
          <p:cNvSpPr/>
          <p:nvPr/>
        </p:nvSpPr>
        <p:spPr>
          <a:xfrm>
            <a:off x="5819811" y="3929033"/>
            <a:ext cx="308663" cy="308663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3" name="Oval 202">
            <a:hlinkClick r:id="rId3" action="ppaction://hlinksldjump" tooltip="Kageri Vishweshwar Hegde (BJP) from Sirsi got 20.5 as Candidate Very Important score"/>
          </p:cNvPr>
          <p:cNvSpPr/>
          <p:nvPr/>
        </p:nvSpPr>
        <p:spPr>
          <a:xfrm>
            <a:off x="3852579" y="2548353"/>
            <a:ext cx="269067" cy="269067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4" name="Oval 203">
            <a:hlinkClick r:id="rId3" action="ppaction://hlinksldjump" tooltip="Somalingappa M.S (BJP) from Siruguppa (ST) got 68.3 as Candidate Very Important score"/>
          </p:cNvPr>
          <p:cNvSpPr/>
          <p:nvPr/>
        </p:nvSpPr>
        <p:spPr>
          <a:xfrm>
            <a:off x="6590671" y="2791601"/>
            <a:ext cx="262936" cy="262935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5" name="Oval 204">
            <a:hlinkClick r:id="rId3" action="ppaction://hlinksldjump" tooltip="H. Halappa (BJP) from Sorab got 16.7 as Candidate Very Important score"/>
          </p:cNvPr>
          <p:cNvSpPr/>
          <p:nvPr/>
        </p:nvSpPr>
        <p:spPr>
          <a:xfrm>
            <a:off x="3900922" y="2842453"/>
            <a:ext cx="282340" cy="282340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6" name="Oval 205">
            <a:hlinkClick r:id="rId3" action="ppaction://hlinksldjump" tooltip="D.N .Jeevaraja (BJP) from Sringeri got 3.3 as Candidate Very Important score"/>
          </p:cNvPr>
          <p:cNvSpPr/>
          <p:nvPr/>
        </p:nvSpPr>
        <p:spPr>
          <a:xfrm>
            <a:off x="3998251" y="3839461"/>
            <a:ext cx="247219" cy="247220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7" name="Oval 206">
            <a:hlinkClick r:id="rId3" action="ppaction://hlinksldjump" tooltip="G.K.Venkata Shiva Reddy (JD(S)) from Srinivaspur got 8.5 as Candidate Very Important score"/>
          </p:cNvPr>
          <p:cNvSpPr/>
          <p:nvPr/>
        </p:nvSpPr>
        <p:spPr>
          <a:xfrm>
            <a:off x="7844456" y="5224694"/>
            <a:ext cx="337645" cy="337645"/>
          </a:xfrm>
          <a:prstGeom prst="ellipse">
            <a:avLst/>
          </a:prstGeom>
          <a:solidFill>
            <a:srgbClr val="F7FCF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8" name="Oval 207">
            <a:hlinkClick r:id="rId3" action="ppaction://hlinksldjump" tooltip="Angara S (BJP) from Sullia (SC) got 65.7 as Candidate Very Important score"/>
          </p:cNvPr>
          <p:cNvSpPr/>
          <p:nvPr/>
        </p:nvSpPr>
        <p:spPr>
          <a:xfrm>
            <a:off x="3872891" y="4663344"/>
            <a:ext cx="282915" cy="282915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9" name="Oval 208">
            <a:hlinkClick r:id="rId3" action="ppaction://hlinksldjump" tooltip="Dr. H.C. Mahadevappa (INC) from T.Narasipur (SC) got 33.3 as Candidate Very Important score"/>
          </p:cNvPr>
          <p:cNvSpPr/>
          <p:nvPr/>
        </p:nvSpPr>
        <p:spPr>
          <a:xfrm>
            <a:off x="5292847" y="5863472"/>
            <a:ext cx="272217" cy="272216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0" name="Oval 209">
            <a:hlinkClick r:id="rId3" action="ppaction://hlinksldjump" tooltip="Suresh .D.S (BJP) from Tarikere got 5.1 as Candidate Very Important score"/>
          </p:cNvPr>
          <p:cNvSpPr/>
          <p:nvPr/>
        </p:nvSpPr>
        <p:spPr>
          <a:xfrm>
            <a:off x="4585992" y="3822888"/>
            <a:ext cx="251679" cy="251680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1" name="Oval 210">
            <a:hlinkClick r:id="rId3" action="ppaction://hlinksldjump" tooltip="Siddu. Savadi (BJP) from Terdal got 29.3 as Candidate Very Important score"/>
          </p:cNvPr>
          <p:cNvSpPr/>
          <p:nvPr/>
        </p:nvSpPr>
        <p:spPr>
          <a:xfrm>
            <a:off x="4757573" y="1235915"/>
            <a:ext cx="284495" cy="284495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2" name="Oval 211">
            <a:hlinkClick r:id="rId3" action="ppaction://hlinksldjump" tooltip="B.C. Nagesh (BJP) from Tiptur got 47.3 as Candidate Very Important score"/>
          </p:cNvPr>
          <p:cNvSpPr/>
          <p:nvPr/>
        </p:nvSpPr>
        <p:spPr>
          <a:xfrm>
            <a:off x="5129106" y="4227843"/>
            <a:ext cx="277595" cy="277596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3" name="Oval 212">
            <a:hlinkClick r:id="rId3" action="ppaction://hlinksldjump" tooltip="Kimmane Rathnakar (INC) from Tirthahalli got 5.0 as Candidate Very Important score"/>
          </p:cNvPr>
          <p:cNvSpPr/>
          <p:nvPr/>
        </p:nvSpPr>
        <p:spPr>
          <a:xfrm>
            <a:off x="3950530" y="3525815"/>
            <a:ext cx="284098" cy="284097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4" name="Oval 213">
            <a:hlinkClick r:id="rId3" action="ppaction://hlinksldjump" tooltip="S. Shivanna Sogadu (BJP) from Tumkur City got 5.5 as Candidate Very Important score"/>
          </p:cNvPr>
          <p:cNvSpPr/>
          <p:nvPr/>
        </p:nvSpPr>
        <p:spPr>
          <a:xfrm>
            <a:off x="5894751" y="4546717"/>
            <a:ext cx="240469" cy="240469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5" name="Oval 214">
            <a:hlinkClick r:id="rId3" action="ppaction://hlinksldjump" tooltip="B. Suresh Gowda (BJP) from Tumkur Rural got 13.7 as Candidate Very Important score"/>
          </p:cNvPr>
          <p:cNvSpPr/>
          <p:nvPr/>
        </p:nvSpPr>
        <p:spPr>
          <a:xfrm>
            <a:off x="5588021" y="4513288"/>
            <a:ext cx="278017" cy="278016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6" name="Oval 215">
            <a:hlinkClick r:id="rId3" action="ppaction://hlinksldjump" tooltip="M T Krishnappa (JD(S)) from Turuvekere got 50.9 as Candidate Very Important score"/>
          </p:cNvPr>
          <p:cNvSpPr/>
          <p:nvPr/>
        </p:nvSpPr>
        <p:spPr>
          <a:xfrm>
            <a:off x="5434168" y="4230079"/>
            <a:ext cx="291783" cy="291783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7" name="Oval 216">
            <a:hlinkClick r:id="rId3" action="ppaction://hlinksldjump" tooltip="K. Raghupathy Bhat (BJP) from Udupi got 43.3 as Candidate Very Important score"/>
          </p:cNvPr>
          <p:cNvSpPr/>
          <p:nvPr/>
        </p:nvSpPr>
        <p:spPr>
          <a:xfrm>
            <a:off x="3372675" y="3521709"/>
            <a:ext cx="269300" cy="269300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8" name="Oval 217">
            <a:hlinkClick r:id="rId3" action="ppaction://hlinksldjump" tooltip="Siddaramaiah (INC) from Varuna got 54.8 as Candidate Very Important score"/>
          </p:cNvPr>
          <p:cNvSpPr/>
          <p:nvPr/>
        </p:nvSpPr>
        <p:spPr>
          <a:xfrm>
            <a:off x="5023724" y="5617341"/>
            <a:ext cx="327240" cy="327241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9" name="Oval 218">
            <a:hlinkClick r:id="rId3" action="ppaction://hlinksldjump" tooltip="M.Krishnappa (INC) from Vijay Nagar got 8.3 as Candidate Very Important score"/>
          </p:cNvPr>
          <p:cNvSpPr/>
          <p:nvPr/>
        </p:nvSpPr>
        <p:spPr>
          <a:xfrm>
            <a:off x="6628773" y="5361437"/>
            <a:ext cx="249992" cy="249993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0" name="Oval 219">
            <a:hlinkClick r:id="rId3" action="ppaction://hlinksldjump" tooltip="Anand Singh (BJP) from Vijayanagara got 65.0 as Candidate Very Important score"/>
          </p:cNvPr>
          <p:cNvSpPr/>
          <p:nvPr/>
        </p:nvSpPr>
        <p:spPr>
          <a:xfrm>
            <a:off x="5891798" y="2834389"/>
            <a:ext cx="247109" cy="247110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1" name="Oval 220">
            <a:hlinkClick r:id="rId3" action="ppaction://hlinksldjump" tooltip="Bopaiah. K.G. (BJP) from Virajpet got 0.0 as Candidate Very Important score"/>
          </p:cNvPr>
          <p:cNvSpPr/>
          <p:nvPr/>
        </p:nvSpPr>
        <p:spPr>
          <a:xfrm>
            <a:off x="3906515" y="4975564"/>
            <a:ext cx="265967" cy="265967"/>
          </a:xfrm>
          <a:prstGeom prst="ellipse">
            <a:avLst/>
          </a:prstGeom>
          <a:solidFill>
            <a:srgbClr val="FFF5EB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2" name="Oval 221">
            <a:hlinkClick r:id="rId3" action="ppaction://hlinksldjump" tooltip="A.B. Maalakraddy (INC) from Yadgir got 11.8 as Candidate Very Important score"/>
          </p:cNvPr>
          <p:cNvSpPr/>
          <p:nvPr/>
        </p:nvSpPr>
        <p:spPr>
          <a:xfrm>
            <a:off x="7205823" y="1974901"/>
            <a:ext cx="212964" cy="212964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3" name="Oval 222">
            <a:hlinkClick r:id="rId3" action="ppaction://hlinksldjump" tooltip="S.R.Vishwanath (BJP) from Yelahanka got 0.0 as Candidate Very Important score"/>
          </p:cNvPr>
          <p:cNvSpPr/>
          <p:nvPr/>
        </p:nvSpPr>
        <p:spPr>
          <a:xfrm>
            <a:off x="6981795" y="4449620"/>
            <a:ext cx="337036" cy="337036"/>
          </a:xfrm>
          <a:prstGeom prst="ellipse">
            <a:avLst/>
          </a:prstGeom>
          <a:solidFill>
            <a:srgbClr val="FFF5EB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4" name="Oval 223">
            <a:hlinkClick r:id="rId3" action="ppaction://hlinksldjump" tooltip="Eshanna Gulagannavar (BJP) from Yelburga got 42.9 as Candidate Very Important score"/>
          </p:cNvPr>
          <p:cNvSpPr/>
          <p:nvPr/>
        </p:nvSpPr>
        <p:spPr>
          <a:xfrm>
            <a:off x="5477027" y="2472959"/>
            <a:ext cx="242245" cy="242245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5" name="Oval 224">
            <a:hlinkClick r:id="rId3" action="ppaction://hlinksldjump" tooltip="V S Patil (BJP) from Yellapur got 67.8 as Candidate Very Important score"/>
          </p:cNvPr>
          <p:cNvSpPr/>
          <p:nvPr/>
        </p:nvSpPr>
        <p:spPr>
          <a:xfrm>
            <a:off x="3783702" y="2289787"/>
            <a:ext cx="238663" cy="238663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6" name="Oval 225">
            <a:hlinkClick r:id="rId3" action="ppaction://hlinksldjump" tooltip="Jarakiholi Satish Laxmanarao (INC) from Yamkanamardi (ST) got 29.5 as Candidate Very Important score"/>
          </p:cNvPr>
          <p:cNvSpPr/>
          <p:nvPr/>
        </p:nvSpPr>
        <p:spPr>
          <a:xfrm>
            <a:off x="3882329" y="1226334"/>
            <a:ext cx="248337" cy="248337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7" name="Oval 226">
            <a:hlinkClick r:id="rId3" action="ppaction://hlinksldjump" tooltip="Shobha Karandlaje (BJP) from Yeshvanthapura got 28.8 as Candidate Very Important score"/>
          </p:cNvPr>
          <p:cNvSpPr/>
          <p:nvPr/>
        </p:nvSpPr>
        <p:spPr>
          <a:xfrm>
            <a:off x="6051821" y="4153510"/>
            <a:ext cx="344144" cy="344143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3" name="TextBox 262"/>
          <p:cNvSpPr txBox="1"/>
          <p:nvPr/>
        </p:nvSpPr>
        <p:spPr>
          <a:xfrm>
            <a:off x="179512" y="908720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 smtClean="0"/>
              <a:t> </a:t>
            </a:r>
            <a:endParaRPr lang="en-IN" sz="1200" dirty="0"/>
          </a:p>
        </p:txBody>
      </p:sp>
      <p:sp>
        <p:nvSpPr>
          <p:cNvPr id="264" name="Oval 263"/>
          <p:cNvSpPr/>
          <p:nvPr/>
        </p:nvSpPr>
        <p:spPr>
          <a:xfrm>
            <a:off x="914400" y="4343400"/>
            <a:ext cx="203200" cy="203200"/>
          </a:xfrm>
          <a:prstGeom prst="ellipse">
            <a:avLst/>
          </a:prstGeom>
          <a:solidFill>
            <a:srgbClr val="7F2704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5" name="Oval 264"/>
          <p:cNvSpPr/>
          <p:nvPr/>
        </p:nvSpPr>
        <p:spPr>
          <a:xfrm>
            <a:off x="1295400" y="4343400"/>
            <a:ext cx="203200" cy="203200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6" name="Oval 265"/>
          <p:cNvSpPr/>
          <p:nvPr/>
        </p:nvSpPr>
        <p:spPr>
          <a:xfrm>
            <a:off x="1676400" y="4343400"/>
            <a:ext cx="203200" cy="203200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7" name="Oval 266"/>
          <p:cNvSpPr/>
          <p:nvPr/>
        </p:nvSpPr>
        <p:spPr>
          <a:xfrm>
            <a:off x="2057400" y="4343400"/>
            <a:ext cx="203200" cy="203200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8" name="Oval 267"/>
          <p:cNvSpPr/>
          <p:nvPr/>
        </p:nvSpPr>
        <p:spPr>
          <a:xfrm>
            <a:off x="2438400" y="4343400"/>
            <a:ext cx="203200" cy="203200"/>
          </a:xfrm>
          <a:prstGeom prst="ellipse">
            <a:avLst/>
          </a:prstGeom>
          <a:solidFill>
            <a:srgbClr val="FFF5EB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9" name="TextBox 268"/>
          <p:cNvSpPr txBox="1"/>
          <p:nvPr/>
        </p:nvSpPr>
        <p:spPr>
          <a:xfrm>
            <a:off x="254000" y="4254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BJP</a:t>
            </a:r>
            <a:endParaRPr lang="en-IN"/>
          </a:p>
        </p:txBody>
      </p:sp>
      <p:sp>
        <p:nvSpPr>
          <p:cNvPr id="270" name="Oval 269"/>
          <p:cNvSpPr/>
          <p:nvPr/>
        </p:nvSpPr>
        <p:spPr>
          <a:xfrm>
            <a:off x="914400" y="4851400"/>
            <a:ext cx="203200" cy="203200"/>
          </a:xfrm>
          <a:prstGeom prst="ellipse">
            <a:avLst/>
          </a:prstGeom>
          <a:solidFill>
            <a:srgbClr val="08306B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1" name="Oval 270"/>
          <p:cNvSpPr/>
          <p:nvPr/>
        </p:nvSpPr>
        <p:spPr>
          <a:xfrm>
            <a:off x="1295400" y="4851400"/>
            <a:ext cx="203200" cy="203200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2" name="Oval 271"/>
          <p:cNvSpPr/>
          <p:nvPr/>
        </p:nvSpPr>
        <p:spPr>
          <a:xfrm>
            <a:off x="1676400" y="4851400"/>
            <a:ext cx="203200" cy="203200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3" name="Oval 272"/>
          <p:cNvSpPr/>
          <p:nvPr/>
        </p:nvSpPr>
        <p:spPr>
          <a:xfrm>
            <a:off x="2057400" y="4851400"/>
            <a:ext cx="203200" cy="203200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4" name="Oval 273"/>
          <p:cNvSpPr/>
          <p:nvPr/>
        </p:nvSpPr>
        <p:spPr>
          <a:xfrm>
            <a:off x="2438400" y="4851400"/>
            <a:ext cx="203200" cy="203200"/>
          </a:xfrm>
          <a:prstGeom prst="ellipse">
            <a:avLst/>
          </a:prstGeom>
          <a:solidFill>
            <a:srgbClr val="F7FB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5" name="TextBox 274"/>
          <p:cNvSpPr txBox="1"/>
          <p:nvPr/>
        </p:nvSpPr>
        <p:spPr>
          <a:xfrm>
            <a:off x="254000" y="4762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INC</a:t>
            </a:r>
            <a:endParaRPr lang="en-IN"/>
          </a:p>
        </p:txBody>
      </p:sp>
      <p:sp>
        <p:nvSpPr>
          <p:cNvPr id="276" name="Oval 275"/>
          <p:cNvSpPr/>
          <p:nvPr/>
        </p:nvSpPr>
        <p:spPr>
          <a:xfrm>
            <a:off x="914400" y="5359400"/>
            <a:ext cx="203200" cy="203200"/>
          </a:xfrm>
          <a:prstGeom prst="ellipse">
            <a:avLst/>
          </a:prstGeom>
          <a:solidFill>
            <a:srgbClr val="00441B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7" name="Oval 276"/>
          <p:cNvSpPr/>
          <p:nvPr/>
        </p:nvSpPr>
        <p:spPr>
          <a:xfrm>
            <a:off x="1295400" y="5359400"/>
            <a:ext cx="203200" cy="203200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8" name="Oval 277"/>
          <p:cNvSpPr/>
          <p:nvPr/>
        </p:nvSpPr>
        <p:spPr>
          <a:xfrm>
            <a:off x="1676400" y="5359400"/>
            <a:ext cx="203200" cy="203200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9" name="Oval 278"/>
          <p:cNvSpPr/>
          <p:nvPr/>
        </p:nvSpPr>
        <p:spPr>
          <a:xfrm>
            <a:off x="2057400" y="5359400"/>
            <a:ext cx="203200" cy="203200"/>
          </a:xfrm>
          <a:prstGeom prst="ellipse">
            <a:avLst/>
          </a:prstGeom>
          <a:solidFill>
            <a:srgbClr val="F7FCF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0" name="Oval 279"/>
          <p:cNvSpPr/>
          <p:nvPr/>
        </p:nvSpPr>
        <p:spPr>
          <a:xfrm>
            <a:off x="2438400" y="5359400"/>
            <a:ext cx="203200" cy="203200"/>
          </a:xfrm>
          <a:prstGeom prst="ellipse">
            <a:avLst/>
          </a:prstGeom>
          <a:solidFill>
            <a:srgbClr val="F7FCF5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1" name="TextBox 280"/>
          <p:cNvSpPr txBox="1"/>
          <p:nvPr/>
        </p:nvSpPr>
        <p:spPr>
          <a:xfrm>
            <a:off x="254000" y="5270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JD(S)</a:t>
            </a:r>
            <a:endParaRPr lang="en-IN"/>
          </a:p>
        </p:txBody>
      </p:sp>
      <p:sp>
        <p:nvSpPr>
          <p:cNvPr id="282" name="Oval 281"/>
          <p:cNvSpPr/>
          <p:nvPr/>
        </p:nvSpPr>
        <p:spPr>
          <a:xfrm>
            <a:off x="914400" y="5812864"/>
            <a:ext cx="203200" cy="203200"/>
          </a:xfrm>
          <a:prstGeom prst="ellipse">
            <a:avLst/>
          </a:prstGeom>
          <a:solidFill>
            <a:srgbClr val="C0AE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3" name="Oval 282"/>
          <p:cNvSpPr/>
          <p:nvPr/>
        </p:nvSpPr>
        <p:spPr>
          <a:xfrm>
            <a:off x="1295400" y="5812864"/>
            <a:ext cx="203200" cy="203200"/>
          </a:xfrm>
          <a:prstGeom prst="ellipse">
            <a:avLst/>
          </a:prstGeom>
          <a:solidFill>
            <a:srgbClr val="E9E3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4" name="Oval 283"/>
          <p:cNvSpPr/>
          <p:nvPr/>
        </p:nvSpPr>
        <p:spPr>
          <a:xfrm>
            <a:off x="1676400" y="5812864"/>
            <a:ext cx="203200" cy="203200"/>
          </a:xfrm>
          <a:prstGeom prst="ellipse">
            <a:avLst/>
          </a:prstGeom>
          <a:solidFill>
            <a:srgbClr val="E9E3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5" name="Oval 284"/>
          <p:cNvSpPr/>
          <p:nvPr/>
        </p:nvSpPr>
        <p:spPr>
          <a:xfrm>
            <a:off x="2057400" y="5812864"/>
            <a:ext cx="203200" cy="203200"/>
          </a:xfrm>
          <a:prstGeom prst="ellipse">
            <a:avLst/>
          </a:prstGeom>
          <a:solidFill>
            <a:srgbClr val="FFFFE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6" name="Oval 285"/>
          <p:cNvSpPr/>
          <p:nvPr/>
        </p:nvSpPr>
        <p:spPr>
          <a:xfrm>
            <a:off x="2438400" y="5812864"/>
            <a:ext cx="203200" cy="203200"/>
          </a:xfrm>
          <a:prstGeom prst="ellipse">
            <a:avLst/>
          </a:prstGeom>
          <a:solidFill>
            <a:srgbClr val="FFFFE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7" name="TextBox 286"/>
          <p:cNvSpPr txBox="1"/>
          <p:nvPr/>
        </p:nvSpPr>
        <p:spPr>
          <a:xfrm>
            <a:off x="254000" y="5723964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IND</a:t>
            </a:r>
            <a:endParaRPr lang="en-IN"/>
          </a:p>
        </p:txBody>
      </p:sp>
      <p:sp>
        <p:nvSpPr>
          <p:cNvPr id="288" name="TextBox 287"/>
          <p:cNvSpPr txBox="1"/>
          <p:nvPr/>
        </p:nvSpPr>
        <p:spPr>
          <a:xfrm>
            <a:off x="762000" y="3429000"/>
            <a:ext cx="461665" cy="1524000"/>
          </a:xfrm>
          <a:prstGeom prst="rect">
            <a:avLst/>
          </a:prstGeom>
          <a:noFill/>
        </p:spPr>
        <p:txBody>
          <a:bodyPr vert="mongolianVert" rtlCol="0">
            <a:spAutoFit/>
          </a:bodyPr>
          <a:lstStyle/>
          <a:p>
            <a:r>
              <a:rPr lang="en-IN" smtClean="0"/>
              <a:t>&lt;= 100</a:t>
            </a:r>
            <a:endParaRPr lang="en-IN"/>
          </a:p>
        </p:txBody>
      </p:sp>
      <p:sp>
        <p:nvSpPr>
          <p:cNvPr id="289" name="TextBox 288"/>
          <p:cNvSpPr txBox="1"/>
          <p:nvPr/>
        </p:nvSpPr>
        <p:spPr>
          <a:xfrm>
            <a:off x="1143000" y="3429000"/>
            <a:ext cx="461665" cy="1524000"/>
          </a:xfrm>
          <a:prstGeom prst="rect">
            <a:avLst/>
          </a:prstGeom>
          <a:noFill/>
        </p:spPr>
        <p:txBody>
          <a:bodyPr vert="mongolianVert" rtlCol="0">
            <a:spAutoFit/>
          </a:bodyPr>
          <a:lstStyle/>
          <a:p>
            <a:r>
              <a:rPr lang="en-IN" smtClean="0"/>
              <a:t>&lt;= 60</a:t>
            </a:r>
            <a:endParaRPr lang="en-IN"/>
          </a:p>
        </p:txBody>
      </p:sp>
      <p:sp>
        <p:nvSpPr>
          <p:cNvPr id="290" name="TextBox 289"/>
          <p:cNvSpPr txBox="1"/>
          <p:nvPr/>
        </p:nvSpPr>
        <p:spPr>
          <a:xfrm>
            <a:off x="1524000" y="3429000"/>
            <a:ext cx="461665" cy="1524000"/>
          </a:xfrm>
          <a:prstGeom prst="rect">
            <a:avLst/>
          </a:prstGeom>
          <a:noFill/>
        </p:spPr>
        <p:txBody>
          <a:bodyPr vert="mongolianVert" rtlCol="0">
            <a:spAutoFit/>
          </a:bodyPr>
          <a:lstStyle/>
          <a:p>
            <a:r>
              <a:rPr lang="en-IN" smtClean="0"/>
              <a:t>&lt;= 35</a:t>
            </a:r>
            <a:endParaRPr lang="en-IN"/>
          </a:p>
        </p:txBody>
      </p:sp>
      <p:sp>
        <p:nvSpPr>
          <p:cNvPr id="291" name="TextBox 290"/>
          <p:cNvSpPr txBox="1"/>
          <p:nvPr/>
        </p:nvSpPr>
        <p:spPr>
          <a:xfrm>
            <a:off x="1905000" y="3429000"/>
            <a:ext cx="461665" cy="1524000"/>
          </a:xfrm>
          <a:prstGeom prst="rect">
            <a:avLst/>
          </a:prstGeom>
          <a:noFill/>
        </p:spPr>
        <p:txBody>
          <a:bodyPr vert="mongolianVert" rtlCol="0">
            <a:spAutoFit/>
          </a:bodyPr>
          <a:lstStyle/>
          <a:p>
            <a:r>
              <a:rPr lang="en-IN" smtClean="0"/>
              <a:t>&lt;= 10</a:t>
            </a:r>
            <a:endParaRPr lang="en-IN"/>
          </a:p>
        </p:txBody>
      </p:sp>
      <p:sp>
        <p:nvSpPr>
          <p:cNvPr id="292" name="TextBox 291"/>
          <p:cNvSpPr txBox="1"/>
          <p:nvPr/>
        </p:nvSpPr>
        <p:spPr>
          <a:xfrm>
            <a:off x="2286000" y="3429000"/>
            <a:ext cx="461665" cy="1524000"/>
          </a:xfrm>
          <a:prstGeom prst="rect">
            <a:avLst/>
          </a:prstGeom>
          <a:noFill/>
        </p:spPr>
        <p:txBody>
          <a:bodyPr vert="mongolianVert" rtlCol="0">
            <a:spAutoFit/>
          </a:bodyPr>
          <a:lstStyle/>
          <a:p>
            <a:r>
              <a:rPr lang="en-IN" dirty="0" smtClean="0"/>
              <a:t> </a:t>
            </a:r>
            <a:r>
              <a:rPr lang="en-IN" dirty="0" smtClean="0"/>
              <a:t> </a:t>
            </a:r>
            <a:r>
              <a:rPr lang="en-IN" dirty="0" smtClean="0"/>
              <a:t>= 0</a:t>
            </a:r>
            <a:endParaRPr lang="en-IN" dirty="0"/>
          </a:p>
        </p:txBody>
      </p:sp>
      <p:sp>
        <p:nvSpPr>
          <p:cNvPr id="293" name="TextBox 292"/>
          <p:cNvSpPr txBox="1"/>
          <p:nvPr/>
        </p:nvSpPr>
        <p:spPr>
          <a:xfrm>
            <a:off x="179512" y="908720"/>
            <a:ext cx="216024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dirty="0" smtClean="0"/>
              <a:t>BJP </a:t>
            </a:r>
            <a:endParaRPr lang="en-IN" sz="1600" b="1" dirty="0" smtClean="0"/>
          </a:p>
          <a:p>
            <a:r>
              <a:rPr lang="en-IN" sz="1200" dirty="0" smtClean="0"/>
              <a:t>A large number of voters have chosen BJP for its candidates. JD(S) and INC have fewer MLAs elected in this manner.</a:t>
            </a:r>
            <a:endParaRPr lang="en-IN" sz="1200" dirty="0" smtClean="0"/>
          </a:p>
          <a:p>
            <a:r>
              <a:rPr lang="en-IN" sz="1200" dirty="0" smtClean="0"/>
              <a:t>	</a:t>
            </a:r>
            <a:endParaRPr lang="en-IN" sz="1200" dirty="0" smtClean="0"/>
          </a:p>
        </p:txBody>
      </p:sp>
    </p:spTree>
    <p:extLst>
      <p:ext uri="{BB962C8B-B14F-4D97-AF65-F5344CB8AC3E}">
        <p14:creationId xmlns:p14="http://schemas.microsoft.com/office/powerpoint/2010/main" xmlns="" val="2691893490"/>
      </p:ext>
    </p:extLst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27000"/>
            <a:ext cx="8890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3200" b="1" dirty="0" smtClean="0">
                <a:solidFill>
                  <a:schemeClr val="tx1"/>
                </a:solidFill>
              </a:rPr>
              <a:t>Deciding </a:t>
            </a:r>
            <a:r>
              <a:rPr lang="en-IN" sz="3200" b="1" dirty="0" smtClean="0">
                <a:solidFill>
                  <a:schemeClr val="tx1"/>
                </a:solidFill>
              </a:rPr>
              <a:t>Factor: Party </a:t>
            </a:r>
            <a:r>
              <a:rPr lang="en-IN" sz="3200" b="1" dirty="0" smtClean="0">
                <a:solidFill>
                  <a:schemeClr val="tx1"/>
                </a:solidFill>
              </a:rPr>
              <a:t>2008</a:t>
            </a:r>
            <a:endParaRPr lang="en-IN" sz="3200" b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93000" y="6477000"/>
            <a:ext cx="1397000" cy="254000"/>
          </a:xfrm>
          <a:prstGeom prst="rect">
            <a:avLst/>
          </a:prstGeom>
        </p:spPr>
      </p:pic>
      <p:sp>
        <p:nvSpPr>
          <p:cNvPr id="4" name="Oval 3">
            <a:hlinkClick r:id="rId3" action="ppaction://hlinksldjump" tooltip="Malikayya V. Guttedar (INC) from Afzalpur got 38.6 as Party Very Important score"/>
          </p:cNvPr>
          <p:cNvSpPr/>
          <p:nvPr/>
        </p:nvSpPr>
        <p:spPr>
          <a:xfrm>
            <a:off x="6407197" y="1259447"/>
            <a:ext cx="239372" cy="239371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>
            <a:hlinkClick r:id="rId3" action="ppaction://hlinksldjump" tooltip="Guttedar Subash Rukmayya (JD(S)) from Aland got 6.8 as Party Very Important score"/>
          </p:cNvPr>
          <p:cNvSpPr/>
          <p:nvPr/>
        </p:nvSpPr>
        <p:spPr>
          <a:xfrm>
            <a:off x="6738980" y="1049477"/>
            <a:ext cx="259025" cy="259024"/>
          </a:xfrm>
          <a:prstGeom prst="ellipse">
            <a:avLst/>
          </a:prstGeom>
          <a:solidFill>
            <a:srgbClr val="F7FCF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>
            <a:hlinkClick r:id="rId3" action="ppaction://hlinksldjump" tooltip="A Narayanaswamy (BJP) from Anekal (SC) got 28.8 as Party Very Important score"/>
          </p:cNvPr>
          <p:cNvSpPr/>
          <p:nvPr/>
        </p:nvSpPr>
        <p:spPr>
          <a:xfrm>
            <a:off x="6556215" y="6234073"/>
            <a:ext cx="318531" cy="318531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>
            <a:hlinkClick r:id="rId3" action="ppaction://hlinksldjump" tooltip="Balachandra Laxmanrao Jarakiholi (JD(S)) from Arabhavi got 11.7 as Party Very Important score"/>
          </p:cNvPr>
          <p:cNvSpPr/>
          <p:nvPr/>
        </p:nvSpPr>
        <p:spPr>
          <a:xfrm>
            <a:off x="4461776" y="1352962"/>
            <a:ext cx="290898" cy="290898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>
            <a:hlinkClick r:id="rId3" action="ppaction://hlinksldjump" tooltip="Manju. A (INC) from Arakalgud got 14.0 as Party Very Important score"/>
          </p:cNvPr>
          <p:cNvSpPr/>
          <p:nvPr/>
        </p:nvSpPr>
        <p:spPr>
          <a:xfrm>
            <a:off x="4346790" y="4668057"/>
            <a:ext cx="332277" cy="332277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>
            <a:hlinkClick r:id="rId3" action="ppaction://hlinksldjump" tooltip="K. M. Shivalingegowda (JD(S)) from Arsikere got 55.8 as Party Very Important score"/>
          </p:cNvPr>
          <p:cNvSpPr/>
          <p:nvPr/>
        </p:nvSpPr>
        <p:spPr>
          <a:xfrm>
            <a:off x="4789606" y="4149723"/>
            <a:ext cx="318538" cy="318538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Oval 9">
            <a:hlinkClick r:id="rId3" action="ppaction://hlinksldjump" tooltip="Laxman Sangappa Savadi (BJP) from Athani got 0.0 as Party Very Important score"/>
          </p:cNvPr>
          <p:cNvSpPr/>
          <p:nvPr/>
        </p:nvSpPr>
        <p:spPr>
          <a:xfrm>
            <a:off x="4894337" y="950033"/>
            <a:ext cx="283075" cy="283075"/>
          </a:xfrm>
          <a:prstGeom prst="ellipse">
            <a:avLst/>
          </a:prstGeom>
          <a:solidFill>
            <a:srgbClr val="FFF5EB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Oval 10">
            <a:hlinkClick r:id="rId3" action="ppaction://hlinksldjump" tooltip="Prabhu Chavhan (BJP) from Aurad (SC) got 21.1 as Party Very Important score"/>
          </p:cNvPr>
          <p:cNvSpPr/>
          <p:nvPr/>
        </p:nvSpPr>
        <p:spPr>
          <a:xfrm>
            <a:off x="7969654" y="878221"/>
            <a:ext cx="234182" cy="234183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Oval 11">
            <a:hlinkClick r:id="rId3" action="ppaction://hlinksldjump" tooltip="Ramalinga Reddy (INC) from B.T.M. Layout got 21.8 as Party Very Important score"/>
          </p:cNvPr>
          <p:cNvSpPr/>
          <p:nvPr/>
        </p:nvSpPr>
        <p:spPr>
          <a:xfrm>
            <a:off x="6995585" y="5978403"/>
            <a:ext cx="231276" cy="231276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Oval 12">
            <a:hlinkClick r:id="rId3" action="ppaction://hlinksldjump" tooltip="M.B.Patil (INC) from Babaleshwar got 54.3 as Party Very Important score"/>
          </p:cNvPr>
          <p:cNvSpPr/>
          <p:nvPr/>
        </p:nvSpPr>
        <p:spPr>
          <a:xfrm>
            <a:off x="5336005" y="1316383"/>
            <a:ext cx="249373" cy="249373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Oval 13">
            <a:hlinkClick r:id="rId3" action="ppaction://hlinksldjump" tooltip="Mahagundappa Kallappa Pattanshetti (BJP) from Badami got 5.7 as Party Very Important score"/>
          </p:cNvPr>
          <p:cNvSpPr/>
          <p:nvPr/>
        </p:nvSpPr>
        <p:spPr>
          <a:xfrm>
            <a:off x="5204734" y="1923845"/>
            <a:ext cx="272251" cy="272251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Oval 14">
            <a:hlinkClick r:id="rId3" action="ppaction://hlinksldjump" tooltip="Charantimath Viranna Chandrashekharayya. (BJP) from Bagalkot got 20.5 as Party Very Important score"/>
          </p:cNvPr>
          <p:cNvSpPr/>
          <p:nvPr/>
        </p:nvSpPr>
        <p:spPr>
          <a:xfrm>
            <a:off x="5481017" y="1809069"/>
            <a:ext cx="252717" cy="252717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Oval 15">
            <a:hlinkClick r:id="rId3" action="ppaction://hlinksldjump" tooltip="Sampangi N (INC) from Bagepalli got 18.4 as Party Very Important score"/>
          </p:cNvPr>
          <p:cNvSpPr/>
          <p:nvPr/>
        </p:nvSpPr>
        <p:spPr>
          <a:xfrm>
            <a:off x="7336650" y="4404046"/>
            <a:ext cx="285085" cy="285084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Oval 16">
            <a:hlinkClick r:id="rId3" action="ppaction://hlinksldjump" tooltip="Metgud Virupaxi (Jagadish) Channappa (BJP) from Bailhongal got 41.7 as Party Very Important score"/>
          </p:cNvPr>
          <p:cNvSpPr/>
          <p:nvPr/>
        </p:nvSpPr>
        <p:spPr>
          <a:xfrm>
            <a:off x="4535677" y="1671142"/>
            <a:ext cx="239033" cy="239033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Oval 17">
            <a:hlinkClick r:id="rId3" action="ppaction://hlinksldjump" tooltip="M Krishnappa (BJP) from Bangalore South got 3.3 as Party Very Important score"/>
          </p:cNvPr>
          <p:cNvSpPr/>
          <p:nvPr/>
        </p:nvSpPr>
        <p:spPr>
          <a:xfrm>
            <a:off x="6156506" y="6155552"/>
            <a:ext cx="381918" cy="381917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Oval 18">
            <a:hlinkClick r:id="rId3" action="ppaction://hlinksldjump" tooltip="M.Narayanaswamy (INC) from Bangarpet (SC) got 33.3 as Party Very Important score"/>
          </p:cNvPr>
          <p:cNvSpPr/>
          <p:nvPr/>
        </p:nvSpPr>
        <p:spPr>
          <a:xfrm>
            <a:off x="7241348" y="5869181"/>
            <a:ext cx="252354" cy="252354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Oval 19">
            <a:hlinkClick r:id="rId3" action="ppaction://hlinksldjump" tooltip="B.Ramanatha Rai (INC) from Bantval got 29.7 as Party Very Important score"/>
          </p:cNvPr>
          <p:cNvSpPr/>
          <p:nvPr/>
        </p:nvSpPr>
        <p:spPr>
          <a:xfrm>
            <a:off x="3527182" y="4109459"/>
            <a:ext cx="309145" cy="309145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Oval 20">
            <a:hlinkClick r:id="rId3" action="ppaction://hlinksldjump" tooltip="Basavaraj Patil Attur (BJP) from Basavakalyan got 20.9 as Party Very Important score"/>
          </p:cNvPr>
          <p:cNvSpPr/>
          <p:nvPr/>
        </p:nvSpPr>
        <p:spPr>
          <a:xfrm>
            <a:off x="7282114" y="970164"/>
            <a:ext cx="244403" cy="244403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Oval 21">
            <a:hlinkClick r:id="rId3" action="ppaction://hlinksldjump" tooltip="Bellubbi Sangappa Kallappa (BJP) from Basavana Bagevadi got 57.7 as Party Very Important score"/>
          </p:cNvPr>
          <p:cNvSpPr/>
          <p:nvPr/>
        </p:nvSpPr>
        <p:spPr>
          <a:xfrm>
            <a:off x="5751668" y="1619804"/>
            <a:ext cx="238185" cy="238185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Oval 22">
            <a:hlinkClick r:id="rId3" action="ppaction://hlinksldjump" tooltip="Ravisubramanya L.A (BJP) from Basavanagudi got 21.7 as Party Very Important score"/>
          </p:cNvPr>
          <p:cNvSpPr/>
          <p:nvPr/>
        </p:nvSpPr>
        <p:spPr>
          <a:xfrm>
            <a:off x="6435890" y="5967453"/>
            <a:ext cx="220224" cy="220224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Oval 23">
            <a:hlinkClick r:id="rId3" action="ppaction://hlinksldjump" tooltip="Abhay Patil (BJP) from Belgaum Dakshin got 56.7 as Party Very Important score"/>
          </p:cNvPr>
          <p:cNvSpPr/>
          <p:nvPr/>
        </p:nvSpPr>
        <p:spPr>
          <a:xfrm>
            <a:off x="3509656" y="1708808"/>
            <a:ext cx="261487" cy="261486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Oval 24">
            <a:hlinkClick r:id="rId3" action="ppaction://hlinksldjump" tooltip="Sanjay B Patil (BJP) from Belgaum Rural got 46.7 as Party Very Important score"/>
          </p:cNvPr>
          <p:cNvSpPr/>
          <p:nvPr/>
        </p:nvSpPr>
        <p:spPr>
          <a:xfrm>
            <a:off x="3634369" y="1411593"/>
            <a:ext cx="304065" cy="304066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Oval 25">
            <a:hlinkClick r:id="rId3" action="ppaction://hlinksldjump" tooltip="Feroz Nuruddin Sait (INC) from Belgaum Uttar got 8.3 as Party Very Important score"/>
          </p:cNvPr>
          <p:cNvSpPr/>
          <p:nvPr/>
        </p:nvSpPr>
        <p:spPr>
          <a:xfrm>
            <a:off x="3962452" y="1495269"/>
            <a:ext cx="252815" cy="252816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Oval 26">
            <a:hlinkClick r:id="rId3" action="ppaction://hlinksldjump" tooltip="Gali Somashekhara Reddy (BJP) from Bellary City got 12.2 as Party Very Important score"/>
          </p:cNvPr>
          <p:cNvSpPr/>
          <p:nvPr/>
        </p:nvSpPr>
        <p:spPr>
          <a:xfrm>
            <a:off x="6366843" y="3182816"/>
            <a:ext cx="264333" cy="264332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Oval 27">
            <a:hlinkClick r:id="rId3" action="ppaction://hlinksldjump" tooltip="B.Sreeramulu (IND) from Bellary (ST) got 18.6 as Party Very Important score"/>
          </p:cNvPr>
          <p:cNvSpPr/>
          <p:nvPr/>
        </p:nvSpPr>
        <p:spPr>
          <a:xfrm>
            <a:off x="6657977" y="3134136"/>
            <a:ext cx="252006" cy="252006"/>
          </a:xfrm>
          <a:prstGeom prst="ellipse">
            <a:avLst/>
          </a:prstGeom>
          <a:solidFill>
            <a:srgbClr val="FFFF4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Oval 28">
            <a:hlinkClick r:id="rId3" action="ppaction://hlinksldjump" tooltip="K.Vasantha Bangera (INC) from Belthangady got 22.5 as Party Very Important score"/>
          </p:cNvPr>
          <p:cNvSpPr/>
          <p:nvPr/>
        </p:nvSpPr>
        <p:spPr>
          <a:xfrm>
            <a:off x="3862952" y="4096033"/>
            <a:ext cx="294972" cy="294971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Oval 29">
            <a:hlinkClick r:id="rId3" action="ppaction://hlinksldjump" tooltip="Rudresh Gowda. Y. N (INC) from Belur got 46.8 as Party Very Important score"/>
          </p:cNvPr>
          <p:cNvSpPr/>
          <p:nvPr/>
        </p:nvSpPr>
        <p:spPr>
          <a:xfrm>
            <a:off x="4499367" y="4095873"/>
            <a:ext cx="272109" cy="272110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Oval 30">
            <a:hlinkClick r:id="rId3" action="ppaction://hlinksldjump" tooltip="B.K.Sangameshwara (INC) from Bhadravati got 18.0 as Party Very Important score"/>
          </p:cNvPr>
          <p:cNvSpPr/>
          <p:nvPr/>
        </p:nvSpPr>
        <p:spPr>
          <a:xfrm>
            <a:off x="4673933" y="3525441"/>
            <a:ext cx="286436" cy="286436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Oval 31">
            <a:hlinkClick r:id="rId3" action="ppaction://hlinksldjump" tooltip="Eshwara Bhimanna Khandre (INC) from Bhalki got 40.9 as Party Very Important score"/>
          </p:cNvPr>
          <p:cNvSpPr/>
          <p:nvPr/>
        </p:nvSpPr>
        <p:spPr>
          <a:xfrm>
            <a:off x="7645161" y="907385"/>
            <a:ext cx="294773" cy="294773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Oval 32">
            <a:hlinkClick r:id="rId3" action="ppaction://hlinksldjump" tooltip="J D Naik (INC) from Bhatkal got 1.8 as Party Very Important score"/>
          </p:cNvPr>
          <p:cNvSpPr/>
          <p:nvPr/>
        </p:nvSpPr>
        <p:spPr>
          <a:xfrm>
            <a:off x="3280132" y="2960381"/>
            <a:ext cx="250866" cy="250866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" name="Oval 33">
            <a:hlinkClick r:id="rId3" action="ppaction://hlinksldjump" tooltip="Bandeppa Khashempur (JD(S)) from Bidar South got 24.2 as Party Very Important score"/>
          </p:cNvPr>
          <p:cNvSpPr/>
          <p:nvPr/>
        </p:nvSpPr>
        <p:spPr>
          <a:xfrm>
            <a:off x="7872206" y="1379879"/>
            <a:ext cx="222499" cy="222499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Oval 34">
            <a:hlinkClick r:id="rId3" action="ppaction://hlinksldjump" tooltip="Raheem Khan (INC) from Bidar got 36.8 as Party Very Important score"/>
          </p:cNvPr>
          <p:cNvSpPr/>
          <p:nvPr/>
        </p:nvSpPr>
        <p:spPr>
          <a:xfrm>
            <a:off x="8035002" y="1192170"/>
            <a:ext cx="202768" cy="202768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" name="Oval 35">
            <a:hlinkClick r:id="rId3" action="ppaction://hlinksldjump" tooltip="Appasaheb (Appu) Mallappa Pattanashetti (BJP) from Bijapur City got 58.6 as Party Very Important score"/>
          </p:cNvPr>
          <p:cNvSpPr/>
          <p:nvPr/>
        </p:nvSpPr>
        <p:spPr>
          <a:xfrm>
            <a:off x="5608979" y="1426680"/>
            <a:ext cx="188728" cy="188727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Oval 36">
            <a:hlinkClick r:id="rId3" action="ppaction://hlinksldjump" tooltip="Murugesh Rudrappa Nirani (BJP) from Bilgi got 18.2 as Party Very Important score"/>
          </p:cNvPr>
          <p:cNvSpPr/>
          <p:nvPr/>
        </p:nvSpPr>
        <p:spPr>
          <a:xfrm>
            <a:off x="5249833" y="1588776"/>
            <a:ext cx="282198" cy="282198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8" name="Oval 37">
            <a:hlinkClick r:id="rId3" action="ppaction://hlinksldjump" tooltip="Satish Reddy.M (BJP) from Bommanahalli got 22.5 as Party Very Important score"/>
          </p:cNvPr>
          <p:cNvSpPr/>
          <p:nvPr/>
        </p:nvSpPr>
        <p:spPr>
          <a:xfrm>
            <a:off x="6686151" y="5949150"/>
            <a:ext cx="277506" cy="277506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Oval 38">
            <a:hlinkClick r:id="rId3" action="ppaction://hlinksldjump" tooltip="Patil Sureshgoudra Basalingagoudra (BJP) from Byadgi got 0.0 as Party Very Important score"/>
          </p:cNvPr>
          <p:cNvSpPr/>
          <p:nvPr/>
        </p:nvSpPr>
        <p:spPr>
          <a:xfrm>
            <a:off x="4773774" y="2714804"/>
            <a:ext cx="275333" cy="275332"/>
          </a:xfrm>
          <a:prstGeom prst="ellipse">
            <a:avLst/>
          </a:prstGeom>
          <a:solidFill>
            <a:srgbClr val="FFF5EB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0" name="Oval 39">
            <a:hlinkClick r:id="rId3" action="ppaction://hlinksldjump" tooltip="Krishna Byregowda (INC) from Byatarayanapura got 4.0 as Party Very Important score"/>
          </p:cNvPr>
          <p:cNvSpPr/>
          <p:nvPr/>
        </p:nvSpPr>
        <p:spPr>
          <a:xfrm>
            <a:off x="7545926" y="4624268"/>
            <a:ext cx="324114" cy="324113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1" name="Oval 40">
            <a:hlinkClick r:id="rId3" action="ppaction://hlinksldjump" tooltip="K. Laxminarayana (BJP) from Byndoor got 14.0 as Party Very Important score"/>
          </p:cNvPr>
          <p:cNvSpPr/>
          <p:nvPr/>
        </p:nvSpPr>
        <p:spPr>
          <a:xfrm>
            <a:off x="3560893" y="2960392"/>
            <a:ext cx="292336" cy="292336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2" name="Oval 41">
            <a:hlinkClick r:id="rId3" action="ppaction://hlinksldjump" tooltip="S. Raghu (BJP) from C.V. Raman Nagar (SC) got 23.1 as Party Very Important score"/>
          </p:cNvPr>
          <p:cNvSpPr/>
          <p:nvPr/>
        </p:nvSpPr>
        <p:spPr>
          <a:xfrm>
            <a:off x="7120606" y="5672951"/>
            <a:ext cx="204203" cy="204204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" name="Oval 42">
            <a:hlinkClick r:id="rId3" action="ppaction://hlinksldjump" tooltip="Thippeswamy (BJP) from Challakere (ST) got 9.8 as Party Very Important score"/>
          </p:cNvPr>
          <p:cNvSpPr/>
          <p:nvPr/>
        </p:nvSpPr>
        <p:spPr>
          <a:xfrm>
            <a:off x="6027509" y="3692974"/>
            <a:ext cx="270376" cy="270377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4" name="Oval 43">
            <a:hlinkClick r:id="rId3" action="ppaction://hlinksldjump" tooltip="H.S.Shankaralingegowda (BJP) from Chamaraja got 31.0 as Party Very Important score"/>
          </p:cNvPr>
          <p:cNvSpPr/>
          <p:nvPr/>
        </p:nvSpPr>
        <p:spPr>
          <a:xfrm>
            <a:off x="5008670" y="5355717"/>
            <a:ext cx="241166" cy="241167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5" name="Oval 44">
            <a:hlinkClick r:id="rId3" action="ppaction://hlinksldjump" tooltip="C.Puttarangashetty (INC) from Chamarajanagar got 27.9 as Party Very Important score"/>
          </p:cNvPr>
          <p:cNvSpPr/>
          <p:nvPr/>
        </p:nvSpPr>
        <p:spPr>
          <a:xfrm>
            <a:off x="5288828" y="6164974"/>
            <a:ext cx="283060" cy="283060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" name="Oval 45">
            <a:hlinkClick r:id="rId3" action="ppaction://hlinksldjump" tooltip="B.Z.Zameer Ahmed Khan (JD(S)) from Chamrajpet got 22.8 as Party Very Important score"/>
          </p:cNvPr>
          <p:cNvSpPr/>
          <p:nvPr/>
        </p:nvSpPr>
        <p:spPr>
          <a:xfrm>
            <a:off x="6375088" y="5738889"/>
            <a:ext cx="203067" cy="203068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7" name="Oval 46">
            <a:hlinkClick r:id="rId3" action="ppaction://hlinksldjump" tooltip="M.Sathyanarayana (INC) from Chamundeshwari got 26.3 as Party Very Important score"/>
          </p:cNvPr>
          <p:cNvSpPr/>
          <p:nvPr/>
        </p:nvSpPr>
        <p:spPr>
          <a:xfrm>
            <a:off x="4638370" y="5324300"/>
            <a:ext cx="343140" cy="343140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Oval 47">
            <a:hlinkClick r:id="rId3" action="ppaction://hlinksldjump" tooltip="K.Madal Virupakshappa (BJP) from Channagiri got 18.2 as Party Very Important score"/>
          </p:cNvPr>
          <p:cNvSpPr/>
          <p:nvPr/>
        </p:nvSpPr>
        <p:spPr>
          <a:xfrm>
            <a:off x="4987934" y="3577276"/>
            <a:ext cx="259680" cy="259680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9" name="Oval 48">
            <a:hlinkClick r:id="rId3" action="ppaction://hlinksldjump" tooltip="C.P.Yogeshwar (BJP) from Channapatna got 6.0 as Party Very Important score"/>
          </p:cNvPr>
          <p:cNvSpPr/>
          <p:nvPr/>
        </p:nvSpPr>
        <p:spPr>
          <a:xfrm>
            <a:off x="5776164" y="5388954"/>
            <a:ext cx="328179" cy="328178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0" name="Oval 49">
            <a:hlinkClick r:id="rId3" action="ppaction://hlinksldjump" tooltip="Hemachandra Sagar.D (BJP) from Chickpet got 1.8 as Party Very Important score"/>
          </p:cNvPr>
          <p:cNvSpPr/>
          <p:nvPr/>
        </p:nvSpPr>
        <p:spPr>
          <a:xfrm>
            <a:off x="6872877" y="5746559"/>
            <a:ext cx="228730" cy="228731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Oval 50">
            <a:hlinkClick r:id="rId3" action="ppaction://hlinksldjump" tooltip="K P Bachche Gowda (JD(S)) from Chikkaballapur got 2.0 as Party Very Important score"/>
          </p:cNvPr>
          <p:cNvSpPr/>
          <p:nvPr/>
        </p:nvSpPr>
        <p:spPr>
          <a:xfrm>
            <a:off x="7240650" y="4715568"/>
            <a:ext cx="288107" cy="288107"/>
          </a:xfrm>
          <a:prstGeom prst="ellipse">
            <a:avLst/>
          </a:prstGeom>
          <a:solidFill>
            <a:srgbClr val="F7FCF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2" name="Oval 51">
            <a:hlinkClick r:id="rId3" action="ppaction://hlinksldjump" tooltip="Hukkeri Prakash Babanna (INC) from Chikkodi-Sadalga got 1.7 as Party Very Important score"/>
          </p:cNvPr>
          <p:cNvSpPr/>
          <p:nvPr/>
        </p:nvSpPr>
        <p:spPr>
          <a:xfrm>
            <a:off x="4124402" y="949493"/>
            <a:ext cx="285908" cy="285907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Oval 52">
            <a:hlinkClick r:id="rId3" action="ppaction://hlinksldjump" tooltip="C.T Ravi (BJP) from Chikmagalur got 60.0 as Party Very Important score"/>
          </p:cNvPr>
          <p:cNvSpPr/>
          <p:nvPr/>
        </p:nvSpPr>
        <p:spPr>
          <a:xfrm>
            <a:off x="4289856" y="3878369"/>
            <a:ext cx="272600" cy="272600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4" name="Oval 53">
            <a:hlinkClick r:id="rId3" action="ppaction://hlinksldjump" tooltip="C B Suresh Babu (JD(S)) from Chiknayakanhalli got 65.8 as Party Very Important score"/>
          </p:cNvPr>
          <p:cNvSpPr/>
          <p:nvPr/>
        </p:nvSpPr>
        <p:spPr>
          <a:xfrm>
            <a:off x="5469946" y="3881705"/>
            <a:ext cx="328244" cy="328245"/>
          </a:xfrm>
          <a:prstGeom prst="ellipse">
            <a:avLst/>
          </a:prstGeom>
          <a:solidFill>
            <a:srgbClr val="00441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5" name="Oval 54">
            <a:hlinkClick r:id="rId3" action="ppaction://hlinksldjump" tooltip="Sunil Vallyapur (BJP) from Chincholi (SC) got 15.0 as Party Very Important score"/>
          </p:cNvPr>
          <p:cNvSpPr/>
          <p:nvPr/>
        </p:nvSpPr>
        <p:spPr>
          <a:xfrm>
            <a:off x="7733469" y="1586130"/>
            <a:ext cx="192698" cy="192698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6" name="Oval 55">
            <a:hlinkClick r:id="rId3" action="ppaction://hlinksldjump" tooltip="M C Sudhakar (INC) from Chintamani got 42.5 as Party Very Important score"/>
          </p:cNvPr>
          <p:cNvSpPr/>
          <p:nvPr/>
        </p:nvSpPr>
        <p:spPr>
          <a:xfrm>
            <a:off x="7726347" y="4929733"/>
            <a:ext cx="298803" cy="298803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7" name="Oval 56">
            <a:hlinkClick r:id="rId3" action="ppaction://hlinksldjump" tooltip="Basavarajan (JD(S)) from Chitradurga got 9.1 as Party Very Important score"/>
          </p:cNvPr>
          <p:cNvSpPr/>
          <p:nvPr/>
        </p:nvSpPr>
        <p:spPr>
          <a:xfrm>
            <a:off x="5484161" y="3351319"/>
            <a:ext cx="315644" cy="315644"/>
          </a:xfrm>
          <a:prstGeom prst="ellipse">
            <a:avLst/>
          </a:prstGeom>
          <a:solidFill>
            <a:srgbClr val="F7FCF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8" name="Oval 57">
            <a:hlinkClick r:id="rId3" action="ppaction://hlinksldjump" tooltip="Valmikid Nayak (BJP) from Chittapur got 19.3 as Party Very Important score"/>
          </p:cNvPr>
          <p:cNvSpPr/>
          <p:nvPr/>
        </p:nvSpPr>
        <p:spPr>
          <a:xfrm>
            <a:off x="7236480" y="1661049"/>
            <a:ext cx="218427" cy="218427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9" name="Oval 58">
            <a:hlinkClick r:id="rId3" action="ppaction://hlinksldjump" tooltip="S.Muniraju (BJP) from Dasarahalli got 55.3 as Party Very Important score"/>
          </p:cNvPr>
          <p:cNvSpPr/>
          <p:nvPr/>
        </p:nvSpPr>
        <p:spPr>
          <a:xfrm>
            <a:off x="6162853" y="4509021"/>
            <a:ext cx="291344" cy="291344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0" name="Oval 59">
            <a:hlinkClick r:id="rId3" action="ppaction://hlinksldjump" tooltip="S.A Ravindranath (BJP) from Davanagere North got 12.5 as Party Very Important score"/>
          </p:cNvPr>
          <p:cNvSpPr/>
          <p:nvPr/>
        </p:nvSpPr>
        <p:spPr>
          <a:xfrm>
            <a:off x="5352538" y="3134022"/>
            <a:ext cx="240254" cy="240255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1" name="Oval 60">
            <a:hlinkClick r:id="rId3" action="ppaction://hlinksldjump" tooltip="Shamanuru Shivashankarappa (INC) from Davanagere South got 12.5 as Party Very Important score"/>
          </p:cNvPr>
          <p:cNvSpPr/>
          <p:nvPr/>
        </p:nvSpPr>
        <p:spPr>
          <a:xfrm>
            <a:off x="4911244" y="3328596"/>
            <a:ext cx="229549" cy="229548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2" name="Oval 61">
            <a:hlinkClick r:id="rId3" action="ppaction://hlinksldjump" tooltip="K.Shivana Gouda Naik (JD(S)) from Devadurga (ST) got 11.1 as Party Very Important score"/>
          </p:cNvPr>
          <p:cNvSpPr/>
          <p:nvPr/>
        </p:nvSpPr>
        <p:spPr>
          <a:xfrm>
            <a:off x="6866480" y="2166508"/>
            <a:ext cx="203488" cy="203489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3" name="Oval 62">
            <a:hlinkClick r:id="rId3" action="ppaction://hlinksldjump" tooltip="Venkataswamy (INC) from Devanahalli (SC) got 0.0 as Party Very Important score"/>
          </p:cNvPr>
          <p:cNvSpPr/>
          <p:nvPr/>
        </p:nvSpPr>
        <p:spPr>
          <a:xfrm>
            <a:off x="7128153" y="5346836"/>
            <a:ext cx="302662" cy="302662"/>
          </a:xfrm>
          <a:prstGeom prst="ellipse">
            <a:avLst/>
          </a:prstGeom>
          <a:solidFill>
            <a:srgbClr val="F7FB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4" name="Oval 63">
            <a:hlinkClick r:id="rId3" action="ppaction://hlinksldjump" tooltip="A.S.Patil (Nadahalli) (INC) from Devar Hippargi got 71.4 as Party Very Important score"/>
          </p:cNvPr>
          <p:cNvSpPr/>
          <p:nvPr/>
        </p:nvSpPr>
        <p:spPr>
          <a:xfrm>
            <a:off x="5939322" y="1426386"/>
            <a:ext cx="231370" cy="231371"/>
          </a:xfrm>
          <a:prstGeom prst="ellipse">
            <a:avLst/>
          </a:prstGeom>
          <a:solidFill>
            <a:srgbClr val="08306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5" name="Oval 64">
            <a:hlinkClick r:id="rId3" action="ppaction://hlinksldjump" tooltip="Seema Ashok Masuti (BJP) from Dharwad got 26.3 as Party Very Important score"/>
          </p:cNvPr>
          <p:cNvSpPr/>
          <p:nvPr/>
        </p:nvSpPr>
        <p:spPr>
          <a:xfrm>
            <a:off x="4359054" y="1887175"/>
            <a:ext cx="255002" cy="255000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6" name="Oval 65">
            <a:hlinkClick r:id="rId3" action="ppaction://hlinksldjump" tooltip="J.Narasimhaswamy (INC) from Doddaballapur got 10.6 as Party Very Important score"/>
          </p:cNvPr>
          <p:cNvSpPr/>
          <p:nvPr/>
        </p:nvSpPr>
        <p:spPr>
          <a:xfrm>
            <a:off x="6700442" y="4342103"/>
            <a:ext cx="286130" cy="286129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7" name="Oval 66">
            <a:hlinkClick r:id="rId3" action="ppaction://hlinksldjump" tooltip="Bidarur Shrishailappa Veerupakshappa (BJP) from Gadag got 28.3 as Party Very Important score"/>
          </p:cNvPr>
          <p:cNvSpPr/>
          <p:nvPr/>
        </p:nvSpPr>
        <p:spPr>
          <a:xfrm>
            <a:off x="5197566" y="2460386"/>
            <a:ext cx="245796" cy="245795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8" name="Oval 67">
            <a:hlinkClick r:id="rId3" action="ppaction://hlinksldjump" tooltip="Dinesh Gundu Rao (INC) from Gandhi Nagar got 15.8 as Party Very Important score"/>
          </p:cNvPr>
          <p:cNvSpPr/>
          <p:nvPr/>
        </p:nvSpPr>
        <p:spPr>
          <a:xfrm>
            <a:off x="6885564" y="5484978"/>
            <a:ext cx="229592" cy="229593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9" name="Oval 68">
            <a:hlinkClick r:id="rId3" action="ppaction://hlinksldjump" tooltip="Paranna Ishwarappa Munavalli (BJP) from Gangawati got 15.1 as Party Very Important score"/>
          </p:cNvPr>
          <p:cNvSpPr/>
          <p:nvPr/>
        </p:nvSpPr>
        <p:spPr>
          <a:xfrm>
            <a:off x="6119635" y="2682133"/>
            <a:ext cx="227073" cy="227073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0" name="Oval 69">
            <a:hlinkClick r:id="rId3" action="ppaction://hlinksldjump" tooltip="Shivashankara Reddy N H (INC) from Gauribidanur got 24.5 as Party Very Important score"/>
          </p:cNvPr>
          <p:cNvSpPr/>
          <p:nvPr/>
        </p:nvSpPr>
        <p:spPr>
          <a:xfrm>
            <a:off x="6941652" y="4136287"/>
            <a:ext cx="294120" cy="294119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1" name="Oval 70">
            <a:hlinkClick r:id="rId3" action="ppaction://hlinksldjump" tooltip="Jarkiholi Ramesh Laxmanrao (INC) from Gokak got 5.0 as Party Very Important score"/>
          </p:cNvPr>
          <p:cNvSpPr/>
          <p:nvPr/>
        </p:nvSpPr>
        <p:spPr>
          <a:xfrm>
            <a:off x="4231776" y="1570237"/>
            <a:ext cx="284888" cy="284888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2" name="Oval 71">
            <a:hlinkClick r:id="rId3" action="ppaction://hlinksldjump" tooltip="Priya Krishna (INC) from Govindaraj Nagar got 25.0 as Party Very Important score"/>
          </p:cNvPr>
          <p:cNvSpPr/>
          <p:nvPr/>
        </p:nvSpPr>
        <p:spPr>
          <a:xfrm>
            <a:off x="6172784" y="5898204"/>
            <a:ext cx="238853" cy="238853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3" name="Oval 72">
            <a:hlinkClick r:id="rId3" action="ppaction://hlinksldjump" tooltip="S.R.Srinivas [ Vasu ] (JD(S)) from Gubbi got 18.5 as Party Very Important score"/>
          </p:cNvPr>
          <p:cNvSpPr/>
          <p:nvPr/>
        </p:nvSpPr>
        <p:spPr>
          <a:xfrm>
            <a:off x="5753643" y="4253144"/>
            <a:ext cx="283926" cy="283926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4" name="Oval 73">
            <a:hlinkClick r:id="rId3" action="ppaction://hlinksldjump" tooltip="Aruna Revoor (JD(S)) from Gulbarga Dakshin got 22.4 as Party Very Important score"/>
          </p:cNvPr>
          <p:cNvSpPr/>
          <p:nvPr/>
        </p:nvSpPr>
        <p:spPr>
          <a:xfrm>
            <a:off x="6870036" y="1355987"/>
            <a:ext cx="225478" cy="225478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5" name="Oval 74">
            <a:hlinkClick r:id="rId3" action="ppaction://hlinksldjump" tooltip="Revu Naik Belamgi (BJP) from Gulbarga Rural (SC) got 22.7 as Party Very Important score"/>
          </p:cNvPr>
          <p:cNvSpPr/>
          <p:nvPr/>
        </p:nvSpPr>
        <p:spPr>
          <a:xfrm>
            <a:off x="7021402" y="1130669"/>
            <a:ext cx="243429" cy="243429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6" name="Oval 75">
            <a:hlinkClick r:id="rId3" action="ppaction://hlinksldjump" tooltip="Qamarul Islam (INC) from Gulbarga Uttar got 28.8 as Party Very Important score"/>
          </p:cNvPr>
          <p:cNvSpPr/>
          <p:nvPr/>
        </p:nvSpPr>
        <p:spPr>
          <a:xfrm>
            <a:off x="7128806" y="1389799"/>
            <a:ext cx="228033" cy="228034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7" name="Oval 76">
            <a:hlinkClick r:id="rId3" action="ppaction://hlinksldjump" tooltip="H.S.Mahadeva Prasad (INC) from Gundlupet got 25.0 as Party Very Important score"/>
          </p:cNvPr>
          <p:cNvSpPr/>
          <p:nvPr/>
        </p:nvSpPr>
        <p:spPr>
          <a:xfrm>
            <a:off x="4900678" y="5946570"/>
            <a:ext cx="328183" cy="328182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8" name="Oval 77">
            <a:hlinkClick r:id="rId3" action="ppaction://hlinksldjump" tooltip="Baburao Chinchansur (INC) from Gurumitkal got 7.1 as Party Very Important score"/>
          </p:cNvPr>
          <p:cNvSpPr/>
          <p:nvPr/>
        </p:nvSpPr>
        <p:spPr>
          <a:xfrm>
            <a:off x="7531042" y="1999334"/>
            <a:ext cx="227870" cy="227871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9" name="Oval 78">
            <a:hlinkClick r:id="rId3" action="ppaction://hlinksldjump" tooltip="B.Chandra Naik (BJP) from Hadagalli (SC) got 10.0 as Party Very Important score"/>
          </p:cNvPr>
          <p:cNvSpPr/>
          <p:nvPr/>
        </p:nvSpPr>
        <p:spPr>
          <a:xfrm>
            <a:off x="5080196" y="2710900"/>
            <a:ext cx="208328" cy="208328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0" name="Oval 79">
            <a:hlinkClick r:id="rId3" action="ppaction://hlinksldjump" tooltip="K. Nemaraj Naik (BJP) from Hagaribommanahalli (SC) got 38.3 as Party Very Important score"/>
          </p:cNvPr>
          <p:cNvSpPr/>
          <p:nvPr/>
        </p:nvSpPr>
        <p:spPr>
          <a:xfrm>
            <a:off x="5587228" y="2836508"/>
            <a:ext cx="260768" cy="260768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1" name="Oval 80">
            <a:hlinkClick r:id="rId3" action="ppaction://hlinksldjump" tooltip="Sunil V Hegde (JD(S)) from Haliyal got 26.7 as Party Very Important score"/>
          </p:cNvPr>
          <p:cNvSpPr/>
          <p:nvPr/>
        </p:nvSpPr>
        <p:spPr>
          <a:xfrm>
            <a:off x="3960518" y="2089326"/>
            <a:ext cx="227208" cy="227207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2" name="Oval 81">
            <a:hlinkClick r:id="rId3" action="ppaction://hlinksldjump" tooltip="Udasi Channabasappa Mahalingappa (BJP) from Hangal got 19.0 as Party Very Important score"/>
          </p:cNvPr>
          <p:cNvSpPr/>
          <p:nvPr/>
        </p:nvSpPr>
        <p:spPr>
          <a:xfrm>
            <a:off x="4174372" y="2672722"/>
            <a:ext cx="281732" cy="281731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3" name="Oval 82">
            <a:hlinkClick r:id="rId3" action="ppaction://hlinksldjump" tooltip="R.Narendra (INC) from Hanur got 26.5 as Party Very Important score"/>
          </p:cNvPr>
          <p:cNvSpPr/>
          <p:nvPr/>
        </p:nvSpPr>
        <p:spPr>
          <a:xfrm>
            <a:off x="5845837" y="6154107"/>
            <a:ext cx="287673" cy="287672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4" name="Oval 83">
            <a:hlinkClick r:id="rId3" action="ppaction://hlinksldjump" tooltip="G Karunakara Reddy (BJP) from Harapanahalli got 13.3 as Party Very Important score"/>
          </p:cNvPr>
          <p:cNvSpPr/>
          <p:nvPr/>
        </p:nvSpPr>
        <p:spPr>
          <a:xfrm>
            <a:off x="5275587" y="2827264"/>
            <a:ext cx="281482" cy="281482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5" name="Oval 84">
            <a:hlinkClick r:id="rId3" action="ppaction://hlinksldjump" tooltip="B.P.Harish (BJP) from Harihar got 11.4 as Party Very Important score"/>
          </p:cNvPr>
          <p:cNvSpPr/>
          <p:nvPr/>
        </p:nvSpPr>
        <p:spPr>
          <a:xfrm>
            <a:off x="5041622" y="3057154"/>
            <a:ext cx="286530" cy="286529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6" name="Oval 85">
            <a:hlinkClick r:id="rId3" action="ppaction://hlinksldjump" tooltip="H. S. Prakash (JD(S)) from Hassan got 17.4 as Party Very Important score"/>
          </p:cNvPr>
          <p:cNvSpPr/>
          <p:nvPr/>
        </p:nvSpPr>
        <p:spPr>
          <a:xfrm>
            <a:off x="4643741" y="4447647"/>
            <a:ext cx="256365" cy="256366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7" name="Oval 86">
            <a:hlinkClick r:id="rId3" action="ppaction://hlinksldjump" tooltip="Neharu Olekar (BJP) from Haveri (SC) got 49.2 as Party Very Important score"/>
          </p:cNvPr>
          <p:cNvSpPr/>
          <p:nvPr/>
        </p:nvSpPr>
        <p:spPr>
          <a:xfrm>
            <a:off x="4486680" y="2678225"/>
            <a:ext cx="259559" cy="259559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8" name="Oval 87">
            <a:hlinkClick r:id="rId3" action="ppaction://hlinksldjump" tooltip="Katta Subramanya Naidu (BJP) from Hebbal got 1.7 as Party Very Important score"/>
          </p:cNvPr>
          <p:cNvSpPr/>
          <p:nvPr/>
        </p:nvSpPr>
        <p:spPr>
          <a:xfrm>
            <a:off x="7478173" y="4951963"/>
            <a:ext cx="218391" cy="218391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9" name="Oval 88">
            <a:hlinkClick r:id="rId3" action="ppaction://hlinksldjump" tooltip="Chikkanna (INC) from Heggadadevanakote (ST) got 24.0 as Party Very Important score"/>
          </p:cNvPr>
          <p:cNvSpPr/>
          <p:nvPr/>
        </p:nvSpPr>
        <p:spPr>
          <a:xfrm>
            <a:off x="4420581" y="5587729"/>
            <a:ext cx="286600" cy="286601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0" name="Oval 89">
            <a:hlinkClick r:id="rId3" action="ppaction://hlinksldjump" tooltip="B.C. Patil (INC) from Hirekerur got 24.6 as Party Very Important score"/>
          </p:cNvPr>
          <p:cNvSpPr/>
          <p:nvPr/>
        </p:nvSpPr>
        <p:spPr>
          <a:xfrm>
            <a:off x="4446896" y="2965939"/>
            <a:ext cx="260741" cy="260741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1" name="Oval 90">
            <a:hlinkClick r:id="rId3" action="ppaction://hlinksldjump" tooltip="Sudhakara D (IND) from Hiriyur got 8.8 as Party Very Important score"/>
          </p:cNvPr>
          <p:cNvSpPr/>
          <p:nvPr/>
        </p:nvSpPr>
        <p:spPr>
          <a:xfrm>
            <a:off x="5693058" y="3621210"/>
            <a:ext cx="309909" cy="309909"/>
          </a:xfrm>
          <a:prstGeom prst="ellipse">
            <a:avLst/>
          </a:prstGeom>
          <a:solidFill>
            <a:srgbClr val="FFFFE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2" name="Oval 91">
            <a:hlinkClick r:id="rId3" action="ppaction://hlinksldjump" tooltip="M Chandrappa (BJP) from Holalkere (SC) got 3.4 as Party Very Important score"/>
          </p:cNvPr>
          <p:cNvSpPr/>
          <p:nvPr/>
        </p:nvSpPr>
        <p:spPr>
          <a:xfrm>
            <a:off x="5271666" y="3611424"/>
            <a:ext cx="305428" cy="305428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3" name="Oval 92">
            <a:hlinkClick r:id="rId3" action="ppaction://hlinksldjump" tooltip="H. D. Revanna (JD(S)) from Holenarasipur got 76.2 as Party Very Important score"/>
          </p:cNvPr>
          <p:cNvSpPr/>
          <p:nvPr/>
        </p:nvSpPr>
        <p:spPr>
          <a:xfrm>
            <a:off x="4698650" y="4719923"/>
            <a:ext cx="324359" cy="324358"/>
          </a:xfrm>
          <a:prstGeom prst="ellipse">
            <a:avLst/>
          </a:prstGeom>
          <a:solidFill>
            <a:srgbClr val="00441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4" name="Oval 93">
            <a:hlinkClick r:id="rId3" action="ppaction://hlinksldjump" tooltip="Rajshekar Baswaraj Patil (INC) from Homnabad got 26.5 as Party Very Important score"/>
          </p:cNvPr>
          <p:cNvSpPr/>
          <p:nvPr/>
        </p:nvSpPr>
        <p:spPr>
          <a:xfrm>
            <a:off x="7471148" y="1167216"/>
            <a:ext cx="263909" cy="263910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5" name="Oval 94">
            <a:hlinkClick r:id="rId3" action="ppaction://hlinksldjump" tooltip="M P Renukacharya (BJP) from Honnali got 19.4 as Party Very Important score"/>
          </p:cNvPr>
          <p:cNvSpPr/>
          <p:nvPr/>
        </p:nvSpPr>
        <p:spPr>
          <a:xfrm>
            <a:off x="4507979" y="3246485"/>
            <a:ext cx="294887" cy="294887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6" name="Oval 95">
            <a:hlinkClick r:id="rId3" action="ppaction://hlinksldjump" tooltip="Goolihatti. D. Shekar (IND) from Hosadurga got 45.2 as Party Very Important score"/>
          </p:cNvPr>
          <p:cNvSpPr/>
          <p:nvPr/>
        </p:nvSpPr>
        <p:spPr>
          <a:xfrm>
            <a:off x="5162388" y="3920468"/>
            <a:ext cx="281720" cy="281720"/>
          </a:xfrm>
          <a:prstGeom prst="ellipse">
            <a:avLst/>
          </a:prstGeom>
          <a:solidFill>
            <a:srgbClr val="E9E3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7" name="Oval 96">
            <a:hlinkClick r:id="rId3" action="ppaction://hlinksldjump" tooltip="B.N.Bachhe Gowda (BJP) from Hosakote got 22.9 as Party Very Important score"/>
          </p:cNvPr>
          <p:cNvSpPr/>
          <p:nvPr/>
        </p:nvSpPr>
        <p:spPr>
          <a:xfrm>
            <a:off x="7432838" y="5213291"/>
            <a:ext cx="324504" cy="324505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8" name="Oval 97">
            <a:hlinkClick r:id="rId3" action="ppaction://hlinksldjump" tooltip="Jagadish Shettar (BJP) from Hubli-Dharwad-Central got 33.3 as Party Very Important score"/>
          </p:cNvPr>
          <p:cNvSpPr/>
          <p:nvPr/>
        </p:nvSpPr>
        <p:spPr>
          <a:xfrm>
            <a:off x="4753413" y="2179731"/>
            <a:ext cx="245290" cy="245290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9" name="Oval 98">
            <a:hlinkClick r:id="rId3" action="ppaction://hlinksldjump" tooltip="Veerabhadrappa Halaharavi (BJP) from Hubli-Dharwad-East (SC) got 17.1 as Party Very Important score"/>
          </p:cNvPr>
          <p:cNvSpPr/>
          <p:nvPr/>
        </p:nvSpPr>
        <p:spPr>
          <a:xfrm>
            <a:off x="4230312" y="2130846"/>
            <a:ext cx="211432" cy="211432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0" name="Oval 99">
            <a:hlinkClick r:id="rId3" action="ppaction://hlinksldjump" tooltip="Bellad Chandrakant Gurappa (BJP) from Hubli-Dharwad-West got 27.8 as Party Very Important score"/>
          </p:cNvPr>
          <p:cNvSpPr/>
          <p:nvPr/>
        </p:nvSpPr>
        <p:spPr>
          <a:xfrm>
            <a:off x="4473635" y="2152232"/>
            <a:ext cx="248319" cy="248319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1" name="Oval 100">
            <a:hlinkClick r:id="rId3" action="ppaction://hlinksldjump" tooltip="Umesh Vishwanath Katti (JD(S)) from Hukkeri got 13.3 as Party Very Important score"/>
          </p:cNvPr>
          <p:cNvSpPr/>
          <p:nvPr/>
        </p:nvSpPr>
        <p:spPr>
          <a:xfrm>
            <a:off x="4155807" y="1262549"/>
            <a:ext cx="288390" cy="288391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2" name="Oval 101">
            <a:hlinkClick r:id="rId3" action="ppaction://hlinksldjump" tooltip="Doddanagouda G Patil (BJP) from Hungund got 13.0 as Party Very Important score"/>
          </p:cNvPr>
          <p:cNvSpPr/>
          <p:nvPr/>
        </p:nvSpPr>
        <p:spPr>
          <a:xfrm>
            <a:off x="5687904" y="2023325"/>
            <a:ext cx="256866" cy="256866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3" name="Oval 102">
            <a:hlinkClick r:id="rId3" action="ppaction://hlinksldjump" tooltip="H.P Manjunatha (INC) from Hunsur got 17.4 as Party Very Important score"/>
          </p:cNvPr>
          <p:cNvSpPr/>
          <p:nvPr/>
        </p:nvSpPr>
        <p:spPr>
          <a:xfrm>
            <a:off x="4252298" y="5262620"/>
            <a:ext cx="332138" cy="332137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4" name="Oval 103">
            <a:hlinkClick r:id="rId3" action="ppaction://hlinksldjump" tooltip="Dr Bagali Sarvabhoum Satagouda (BJP) from Indi got 64.7 as Party Very Important score"/>
          </p:cNvPr>
          <p:cNvSpPr/>
          <p:nvPr/>
        </p:nvSpPr>
        <p:spPr>
          <a:xfrm>
            <a:off x="5990080" y="1071229"/>
            <a:ext cx="240910" cy="240910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5" name="Oval 104">
            <a:hlinkClick r:id="rId3" action="ppaction://hlinksldjump" tooltip="S.V.Ramachandra (BJP) from Jagalur (ST) got 15.0 as Party Very Important score"/>
          </p:cNvPr>
          <p:cNvSpPr/>
          <p:nvPr/>
        </p:nvSpPr>
        <p:spPr>
          <a:xfrm>
            <a:off x="5828819" y="3368899"/>
            <a:ext cx="240226" cy="240227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6" name="Oval 105">
            <a:hlinkClick r:id="rId3" action="ppaction://hlinksldjump" tooltip="Kulkarni Shrikanth Subbrao. (BJP) from Jamkhandi got 17.5 as Party Very Important score"/>
          </p:cNvPr>
          <p:cNvSpPr/>
          <p:nvPr/>
        </p:nvSpPr>
        <p:spPr>
          <a:xfrm>
            <a:off x="5071181" y="1216919"/>
            <a:ext cx="249734" cy="249734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7" name="Oval 106">
            <a:hlinkClick r:id="rId3" action="ppaction://hlinksldjump" tooltip="B.N.Vijaya Kumar (BJP) from Jayanagar got 20.4 as Party Very Important score"/>
          </p:cNvPr>
          <p:cNvSpPr/>
          <p:nvPr/>
        </p:nvSpPr>
        <p:spPr>
          <a:xfrm>
            <a:off x="6416630" y="5501076"/>
            <a:ext cx="203735" cy="203735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8" name="Oval 107">
            <a:hlinkClick r:id="rId3" action="ppaction://hlinksldjump" tooltip="Doddappagouda Shivalingappagoud Patil Naribol (BJP) from Jewargi got 0.0 as Party Very Important score"/>
          </p:cNvPr>
          <p:cNvSpPr/>
          <p:nvPr/>
        </p:nvSpPr>
        <p:spPr>
          <a:xfrm>
            <a:off x="6799667" y="1610266"/>
            <a:ext cx="264054" cy="264054"/>
          </a:xfrm>
          <a:prstGeom prst="ellipse">
            <a:avLst/>
          </a:prstGeom>
          <a:solidFill>
            <a:srgbClr val="FFF5EB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9" name="Oval 108">
            <a:hlinkClick r:id="rId3" action="ppaction://hlinksldjump" tooltip="N.S.Nandiesha Reddy (BJP) from K.R. Pura got 17.2 as Party Very Important score"/>
          </p:cNvPr>
          <p:cNvSpPr/>
          <p:nvPr/>
        </p:nvSpPr>
        <p:spPr>
          <a:xfrm>
            <a:off x="6918134" y="4801844"/>
            <a:ext cx="311261" cy="311261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0" name="Oval 109">
            <a:hlinkClick r:id="rId3" action="ppaction://hlinksldjump" tooltip="Y C Vishwanath (BJP) from Kadur  got 12.3 as Party Very Important score"/>
          </p:cNvPr>
          <p:cNvSpPr/>
          <p:nvPr/>
        </p:nvSpPr>
        <p:spPr>
          <a:xfrm>
            <a:off x="4864717" y="3848029"/>
            <a:ext cx="278902" cy="278902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1" name="Oval 110">
            <a:hlinkClick r:id="rId3" action="ppaction://hlinksldjump" tooltip="Bharamgouda Alagouda Kage (BJP) from Kagwad got 1.7 as Party Very Important score"/>
          </p:cNvPr>
          <p:cNvSpPr/>
          <p:nvPr/>
        </p:nvSpPr>
        <p:spPr>
          <a:xfrm>
            <a:off x="4437020" y="834514"/>
            <a:ext cx="246767" cy="246766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2" name="Oval 111">
            <a:hlinkClick r:id="rId3" action="ppaction://hlinksldjump" tooltip="Santosh.S. Lad (INC) from Kalghatgi got 23.7 as Party Very Important score"/>
          </p:cNvPr>
          <p:cNvSpPr/>
          <p:nvPr/>
        </p:nvSpPr>
        <p:spPr>
          <a:xfrm>
            <a:off x="4050839" y="2328421"/>
            <a:ext cx="261525" cy="261525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3" name="Oval 112">
            <a:hlinkClick r:id="rId3" action="ppaction://hlinksldjump" tooltip="T.H. Suresh Babu (BJP) from Kampli (ST) got 46.7 as Party Very Important score"/>
          </p:cNvPr>
          <p:cNvSpPr/>
          <p:nvPr/>
        </p:nvSpPr>
        <p:spPr>
          <a:xfrm>
            <a:off x="6209305" y="2917781"/>
            <a:ext cx="275404" cy="275404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4" name="Oval 113">
            <a:hlinkClick r:id="rId3" action="ppaction://hlinksldjump" tooltip="Shivaraj S/O Sangappa Tangadagi (IND) from Kanakagiri (SC) got 29.3 as Party Very Important score"/>
          </p:cNvPr>
          <p:cNvSpPr/>
          <p:nvPr/>
        </p:nvSpPr>
        <p:spPr>
          <a:xfrm>
            <a:off x="5997003" y="2457770"/>
            <a:ext cx="220942" cy="220942"/>
          </a:xfrm>
          <a:prstGeom prst="ellipse">
            <a:avLst/>
          </a:prstGeom>
          <a:solidFill>
            <a:srgbClr val="FFFF4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5" name="Oval 114">
            <a:hlinkClick r:id="rId3" action="ppaction://hlinksldjump" tooltip="Lalaji R. Mendon (BJP) from Kapu got 14.0 as Party Very Important score"/>
          </p:cNvPr>
          <p:cNvSpPr/>
          <p:nvPr/>
        </p:nvSpPr>
        <p:spPr>
          <a:xfrm>
            <a:off x="3164596" y="3704158"/>
            <a:ext cx="225521" cy="225520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6" name="Oval 115">
            <a:hlinkClick r:id="rId3" action="ppaction://hlinksldjump" tooltip="H. Gopal Bhandary (INC) from Karkal got 20.0 as Party Very Important score"/>
          </p:cNvPr>
          <p:cNvSpPr/>
          <p:nvPr/>
        </p:nvSpPr>
        <p:spPr>
          <a:xfrm>
            <a:off x="3668064" y="3583727"/>
            <a:ext cx="254938" cy="254937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7" name="Oval 116">
            <a:hlinkClick r:id="rId3" action="ppaction://hlinksldjump" tooltip="Asnotikar Anand Vasant (BJP) from Karwar got 25.4 as Party Very Important score"/>
          </p:cNvPr>
          <p:cNvSpPr/>
          <p:nvPr/>
        </p:nvSpPr>
        <p:spPr>
          <a:xfrm>
            <a:off x="3227676" y="2171017"/>
            <a:ext cx="265631" cy="265631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8" name="Oval 117">
            <a:hlinkClick r:id="rId3" action="ppaction://hlinksldjump" tooltip="Pralhad Remani (BJP) from Khanapur got 71.7 as Party Very Important score"/>
          </p:cNvPr>
          <p:cNvSpPr/>
          <p:nvPr/>
        </p:nvSpPr>
        <p:spPr>
          <a:xfrm>
            <a:off x="3800911" y="1733490"/>
            <a:ext cx="261633" cy="261633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9" name="Oval 118">
            <a:hlinkClick r:id="rId3" action="ppaction://hlinksldjump" tooltip="Marihal Suresh Shivarudrappa (BJP) from Kittur got 18.3 as Party Very Important score"/>
          </p:cNvPr>
          <p:cNvSpPr/>
          <p:nvPr/>
        </p:nvSpPr>
        <p:spPr>
          <a:xfrm>
            <a:off x="4077410" y="1833748"/>
            <a:ext cx="255403" cy="255404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0" name="Oval 119">
            <a:hlinkClick r:id="rId3" action="ppaction://hlinksldjump" tooltip="D.K.Shivakumar (INC) from Kanakapura got 4.0 as Party Very Important score"/>
          </p:cNvPr>
          <p:cNvSpPr/>
          <p:nvPr/>
        </p:nvSpPr>
        <p:spPr>
          <a:xfrm>
            <a:off x="5826671" y="5806569"/>
            <a:ext cx="322035" cy="322036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1" name="Oval 120">
            <a:hlinkClick r:id="rId3" action="ppaction://hlinksldjump" tooltip="Y.Sampangi (BJP) from Kolar Gold Field (SC) got 59.2 as Party Very Important score"/>
          </p:cNvPr>
          <p:cNvSpPr/>
          <p:nvPr/>
        </p:nvSpPr>
        <p:spPr>
          <a:xfrm>
            <a:off x="7526232" y="5851221"/>
            <a:ext cx="238256" cy="238256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2" name="Oval 121">
            <a:hlinkClick r:id="rId3" action="ppaction://hlinksldjump" tooltip="R.Varthur Prakash (IND) from Kolar got 52.9 as Party Very Important score"/>
          </p:cNvPr>
          <p:cNvSpPr/>
          <p:nvPr/>
        </p:nvSpPr>
        <p:spPr>
          <a:xfrm>
            <a:off x="7643361" y="5501958"/>
            <a:ext cx="289580" cy="289579"/>
          </a:xfrm>
          <a:prstGeom prst="ellipse">
            <a:avLst/>
          </a:prstGeom>
          <a:solidFill>
            <a:srgbClr val="E9E3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3" name="Oval 122">
            <a:hlinkClick r:id="rId3" action="ppaction://hlinksldjump" tooltip="G. N. Nanjunda Swamy (BJP) from Kollegal (SC) got 17.1 as Party Very Important score"/>
          </p:cNvPr>
          <p:cNvSpPr/>
          <p:nvPr/>
        </p:nvSpPr>
        <p:spPr>
          <a:xfrm>
            <a:off x="5557193" y="5997405"/>
            <a:ext cx="297568" cy="297569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4" name="Oval 123">
            <a:hlinkClick r:id="rId3" action="ppaction://hlinksldjump" tooltip="Karadi Sanganna Amarappa (JD(S)) from Koppal got 22.6 as Party Very Important score"/>
          </p:cNvPr>
          <p:cNvSpPr/>
          <p:nvPr/>
        </p:nvSpPr>
        <p:spPr>
          <a:xfrm>
            <a:off x="5728340" y="2571671"/>
            <a:ext cx="272590" cy="272589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5" name="Oval 124">
            <a:hlinkClick r:id="rId3" action="ppaction://hlinksldjump" tooltip="Dr. G. Parameshwara (INC) from Koratagere (SC) got 77.3 as Party Very Important score"/>
          </p:cNvPr>
          <p:cNvSpPr/>
          <p:nvPr/>
        </p:nvSpPr>
        <p:spPr>
          <a:xfrm>
            <a:off x="6476596" y="4564070"/>
            <a:ext cx="291413" cy="291413"/>
          </a:xfrm>
          <a:prstGeom prst="ellipse">
            <a:avLst/>
          </a:prstGeom>
          <a:solidFill>
            <a:srgbClr val="08306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6" name="Oval 125">
            <a:hlinkClick r:id="rId3" action="ppaction://hlinksldjump" tooltip="S.A.Ramadass (BJP) from Krishnaraja got 30.4 as Party Very Important score"/>
          </p:cNvPr>
          <p:cNvSpPr/>
          <p:nvPr/>
        </p:nvSpPr>
        <p:spPr>
          <a:xfrm>
            <a:off x="3273473" y="3243309"/>
            <a:ext cx="265272" cy="265273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7" name="Oval 126">
            <a:hlinkClick r:id="rId3" action="ppaction://hlinksldjump" tooltip="S.R Mahesh (JD(S)) from Krishnarajanagara got 23.4 as Party Very Important score"/>
          </p:cNvPr>
          <p:cNvSpPr/>
          <p:nvPr/>
        </p:nvSpPr>
        <p:spPr>
          <a:xfrm>
            <a:off x="4492082" y="5002476"/>
            <a:ext cx="329309" cy="329310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8" name="Oval 127">
            <a:hlinkClick r:id="rId3" action="ppaction://hlinksldjump" tooltip="K B Chandrashekar (INC) from Krishnarajpet got 48.3 as Party Very Important score"/>
          </p:cNvPr>
          <p:cNvSpPr/>
          <p:nvPr/>
        </p:nvSpPr>
        <p:spPr>
          <a:xfrm>
            <a:off x="4843223" y="5045177"/>
            <a:ext cx="310789" cy="310789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9" name="Oval 128">
            <a:hlinkClick r:id="rId3" action="ppaction://hlinksldjump" tooltip="Ghatage Shama Bhima (INC) from Kudachi (SC) got 25.0 as Party Very Important score"/>
          </p:cNvPr>
          <p:cNvSpPr/>
          <p:nvPr/>
        </p:nvSpPr>
        <p:spPr>
          <a:xfrm>
            <a:off x="4651918" y="1028109"/>
            <a:ext cx="212637" cy="212636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0" name="Oval 129">
            <a:hlinkClick r:id="rId3" action="ppaction://hlinksldjump" tooltip="B.Nagendra (BJP) from Kudligi (ST) got 43.3 as Party Very Important score"/>
          </p:cNvPr>
          <p:cNvSpPr/>
          <p:nvPr/>
        </p:nvSpPr>
        <p:spPr>
          <a:xfrm>
            <a:off x="5696607" y="3108152"/>
            <a:ext cx="256496" cy="256496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1" name="Oval 130">
            <a:hlinkClick r:id="rId3" action="ppaction://hlinksldjump" tooltip="Dinakar Keshav Shetty (JD(S)) from Kumta got 12.2 as Party Very Important score"/>
          </p:cNvPr>
          <p:cNvSpPr/>
          <p:nvPr/>
        </p:nvSpPr>
        <p:spPr>
          <a:xfrm>
            <a:off x="3415469" y="2598638"/>
            <a:ext cx="244750" cy="244750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2" name="Oval 131">
            <a:hlinkClick r:id="rId3" action="ppaction://hlinksldjump" tooltip="Haladi Srinivas Shetty (BJP) from Kundapura got 30.0 as Party Very Important score"/>
          </p:cNvPr>
          <p:cNvSpPr/>
          <p:nvPr/>
        </p:nvSpPr>
        <p:spPr>
          <a:xfrm>
            <a:off x="3565252" y="3281313"/>
            <a:ext cx="285101" cy="285101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3" name="Oval 132">
            <a:hlinkClick r:id="rId3" action="ppaction://hlinksldjump" tooltip="Chikkangoudra Siddangouda Ishwaragouda (BJP) from Kundgol got 25.9 as Party Very Important score"/>
          </p:cNvPr>
          <p:cNvSpPr/>
          <p:nvPr/>
        </p:nvSpPr>
        <p:spPr>
          <a:xfrm>
            <a:off x="4642193" y="2436024"/>
            <a:ext cx="253650" cy="253650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4" name="Oval 133">
            <a:hlinkClick r:id="rId3" action="ppaction://hlinksldjump" tooltip="B.B. Ramaswamy Gowda (INC) from Kunigal got 12.5 as Party Very Important score"/>
          </p:cNvPr>
          <p:cNvSpPr/>
          <p:nvPr/>
        </p:nvSpPr>
        <p:spPr>
          <a:xfrm>
            <a:off x="5716463" y="4785324"/>
            <a:ext cx="275812" cy="275812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5" name="Oval 134">
            <a:hlinkClick r:id="rId3" action="ppaction://hlinksldjump" tooltip="Amaregouda Linganagouda Bayyapur (INC) from Kushtagi got 5.3 as Party Very Important score"/>
          </p:cNvPr>
          <p:cNvSpPr/>
          <p:nvPr/>
        </p:nvSpPr>
        <p:spPr>
          <a:xfrm>
            <a:off x="5769563" y="2304555"/>
            <a:ext cx="235611" cy="235611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6" name="Oval 135">
            <a:hlinkClick r:id="rId3" action="ppaction://hlinksldjump" tooltip="Manappa Vajjal (BJP) from Lingsugur (SC) got 20.7 as Party Very Important score"/>
          </p:cNvPr>
          <p:cNvSpPr/>
          <p:nvPr/>
        </p:nvSpPr>
        <p:spPr>
          <a:xfrm>
            <a:off x="6269773" y="2150601"/>
            <a:ext cx="218861" cy="218862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7" name="Oval 136">
            <a:hlinkClick r:id="rId3" action="ppaction://hlinksldjump" tooltip="Kalpana Siddaraju (JD(S)) from Maddur got 18.3 as Party Very Important score"/>
          </p:cNvPr>
          <p:cNvSpPr/>
          <p:nvPr/>
        </p:nvSpPr>
        <p:spPr>
          <a:xfrm>
            <a:off x="5384881" y="4819799"/>
            <a:ext cx="309919" cy="309920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8" name="Oval 137">
            <a:hlinkClick r:id="rId3" action="ppaction://hlinksldjump" tooltip="Anitha Kumaraswamy (JD(S)) from Madhugiri got 16.4 as Party Very Important score"/>
          </p:cNvPr>
          <p:cNvSpPr/>
          <p:nvPr/>
        </p:nvSpPr>
        <p:spPr>
          <a:xfrm>
            <a:off x="6406511" y="4262549"/>
            <a:ext cx="282808" cy="282808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9" name="Oval 138">
            <a:hlinkClick r:id="rId3" action="ppaction://hlinksldjump" tooltip="Appachu (Ranjan) (BJP) from Madikeri got 15.3 as Party Very Important score"/>
          </p:cNvPr>
          <p:cNvSpPr/>
          <p:nvPr/>
        </p:nvSpPr>
        <p:spPr>
          <a:xfrm>
            <a:off x="4017321" y="4379916"/>
            <a:ext cx="291881" cy="291881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0" name="Oval 139">
            <a:hlinkClick r:id="rId3" action="ppaction://hlinksldjump" tooltip="H.C.Balakrishna (JD(S)) from Magadi got 7.8 as Party Very Important score"/>
          </p:cNvPr>
          <p:cNvSpPr/>
          <p:nvPr/>
        </p:nvSpPr>
        <p:spPr>
          <a:xfrm>
            <a:off x="5844814" y="5043225"/>
            <a:ext cx="329291" cy="329291"/>
          </a:xfrm>
          <a:prstGeom prst="ellipse">
            <a:avLst/>
          </a:prstGeom>
          <a:solidFill>
            <a:srgbClr val="F7FCF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1" name="Oval 140">
            <a:hlinkClick r:id="rId3" action="ppaction://hlinksldjump" tooltip="Aravind Limbavali (BJP) from Mahadevapura (SC) got 37.5 as Party Very Important score"/>
          </p:cNvPr>
          <p:cNvSpPr/>
          <p:nvPr/>
        </p:nvSpPr>
        <p:spPr>
          <a:xfrm>
            <a:off x="6838793" y="5125903"/>
            <a:ext cx="334702" cy="334702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2" name="Oval 141">
            <a:hlinkClick r:id="rId3" action="ppaction://hlinksldjump" tooltip="N.L.Narendra Babu (INC) from Mahalakshmi Layout got 0.0 as Party Very Important score"/>
          </p:cNvPr>
          <p:cNvSpPr/>
          <p:nvPr/>
        </p:nvSpPr>
        <p:spPr>
          <a:xfrm>
            <a:off x="6598744" y="5638456"/>
            <a:ext cx="259200" cy="259201"/>
          </a:xfrm>
          <a:prstGeom prst="ellipse">
            <a:avLst/>
          </a:prstGeom>
          <a:solidFill>
            <a:srgbClr val="F7FB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3" name="Oval 142">
            <a:hlinkClick r:id="rId3" action="ppaction://hlinksldjump" tooltip="P M Narendraswamy (IND) from Malavalli (SC) got 45.6 as Party Very Important score"/>
          </p:cNvPr>
          <p:cNvSpPr/>
          <p:nvPr/>
        </p:nvSpPr>
        <p:spPr>
          <a:xfrm>
            <a:off x="5521693" y="5632355"/>
            <a:ext cx="329712" cy="329712"/>
          </a:xfrm>
          <a:prstGeom prst="ellipse">
            <a:avLst/>
          </a:prstGeom>
          <a:solidFill>
            <a:srgbClr val="E9E3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4" name="Oval 143">
            <a:hlinkClick r:id="rId3" action="ppaction://hlinksldjump" tooltip="Dr. Ashwath Narayan C.N (BJP) from Malleshwaram got 43.1 as Party Very Important score"/>
          </p:cNvPr>
          <p:cNvSpPr/>
          <p:nvPr/>
        </p:nvSpPr>
        <p:spPr>
          <a:xfrm>
            <a:off x="6397192" y="5231085"/>
            <a:ext cx="235916" cy="235915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5" name="Oval 144">
            <a:hlinkClick r:id="rId3" action="ppaction://hlinksldjump" tooltip="Es.En.Krishnaiah Shetty (BJP) from Malur got 35.8 as Party Very Important score"/>
          </p:cNvPr>
          <p:cNvSpPr/>
          <p:nvPr/>
        </p:nvSpPr>
        <p:spPr>
          <a:xfrm>
            <a:off x="7354297" y="5593042"/>
            <a:ext cx="271838" cy="271838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6" name="Oval 145">
            <a:hlinkClick r:id="rId3" action="ppaction://hlinksldjump" tooltip="M.Srinivas (JD(S)) from Mandya got 29.3 as Party Very Important score"/>
          </p:cNvPr>
          <p:cNvSpPr/>
          <p:nvPr/>
        </p:nvSpPr>
        <p:spPr>
          <a:xfrm>
            <a:off x="5295853" y="5413719"/>
            <a:ext cx="296885" cy="296885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7" name="Oval 146">
            <a:hlinkClick r:id="rId3" action="ppaction://hlinksldjump" tooltip="J.Krishna Palemar (BJP) from Mangalore City North got 38.7 as Party Very Important score"/>
          </p:cNvPr>
          <p:cNvSpPr/>
          <p:nvPr/>
        </p:nvSpPr>
        <p:spPr>
          <a:xfrm>
            <a:off x="3379116" y="3818768"/>
            <a:ext cx="301613" cy="301613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8" name="Oval 147">
            <a:hlinkClick r:id="rId3" action="ppaction://hlinksldjump" tooltip="N.Yogish Bhat (BJP) from Mangalore City South got 25.0 as Party Very Important score"/>
          </p:cNvPr>
          <p:cNvSpPr/>
          <p:nvPr/>
        </p:nvSpPr>
        <p:spPr>
          <a:xfrm>
            <a:off x="3236925" y="4207789"/>
            <a:ext cx="272084" cy="272084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9" name="Oval 148">
            <a:hlinkClick r:id="rId3" action="ppaction://hlinksldjump" tooltip="U.T. Khadar (INC) from Mangalore got 44.1 as Party Very Important score"/>
          </p:cNvPr>
          <p:cNvSpPr/>
          <p:nvPr/>
        </p:nvSpPr>
        <p:spPr>
          <a:xfrm>
            <a:off x="3131358" y="3963192"/>
            <a:ext cx="239349" cy="239349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0" name="Oval 149">
            <a:hlinkClick r:id="rId3" action="ppaction://hlinksldjump" tooltip="G. Hampayya Nayak Ballatgi (INC) from Manvi (ST) got 19.0 as Party Very Important score"/>
          </p:cNvPr>
          <p:cNvSpPr/>
          <p:nvPr/>
        </p:nvSpPr>
        <p:spPr>
          <a:xfrm>
            <a:off x="6844641" y="2546622"/>
            <a:ext cx="244078" cy="244078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1" name="Oval 150">
            <a:hlinkClick r:id="rId3" action="ppaction://hlinksldjump" tooltip="Pratap Gouda Patil (BJP) from Maski (ST) got 15.8 as Party Very Important score"/>
          </p:cNvPr>
          <p:cNvSpPr/>
          <p:nvPr/>
        </p:nvSpPr>
        <p:spPr>
          <a:xfrm>
            <a:off x="6409355" y="2371897"/>
            <a:ext cx="193188" cy="193188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2" name="Oval 151">
            <a:hlinkClick r:id="rId3" action="ppaction://hlinksldjump" tooltip="M Basavaraja Naika (BJP) from Mayakonda (SC) got 15.2 as Party Very Important score"/>
          </p:cNvPr>
          <p:cNvSpPr/>
          <p:nvPr/>
        </p:nvSpPr>
        <p:spPr>
          <a:xfrm>
            <a:off x="5172309" y="3351478"/>
            <a:ext cx="256272" cy="256272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3" name="Oval 152">
            <a:hlinkClick r:id="rId3" action="ppaction://hlinksldjump" tooltip="C S Puttaraju (JD(S)) from Melukote got 30.0 as Party Very Important score"/>
          </p:cNvPr>
          <p:cNvSpPr/>
          <p:nvPr/>
        </p:nvSpPr>
        <p:spPr>
          <a:xfrm>
            <a:off x="5043536" y="4771601"/>
            <a:ext cx="318636" cy="318636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4" name="Oval 153">
            <a:hlinkClick r:id="rId3" action="ppaction://hlinksldjump" tooltip="N.Y.Gopala Krishna (INC) from Molakalmuru (ST) got 5.4 as Party Very Important score"/>
          </p:cNvPr>
          <p:cNvSpPr/>
          <p:nvPr/>
        </p:nvSpPr>
        <p:spPr>
          <a:xfrm>
            <a:off x="6096960" y="3362098"/>
            <a:ext cx="316599" cy="316600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5" name="Oval 154">
            <a:hlinkClick r:id="rId3" action="ppaction://hlinksldjump" tooltip="K.Abhayachandra (INC) from Moodabidri got 33.3 as Party Very Important score"/>
          </p:cNvPr>
          <p:cNvSpPr/>
          <p:nvPr/>
        </p:nvSpPr>
        <p:spPr>
          <a:xfrm>
            <a:off x="3709292" y="3867704"/>
            <a:ext cx="253753" cy="253753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6" name="Oval 155">
            <a:hlinkClick r:id="rId3" action="ppaction://hlinksldjump" tooltip="Appaji Channabasavaraj Shankararao Nadagouda (INC) from Muddebihal got 57.6 as Party Very Important score"/>
          </p:cNvPr>
          <p:cNvSpPr/>
          <p:nvPr/>
        </p:nvSpPr>
        <p:spPr>
          <a:xfrm>
            <a:off x="5905557" y="1855103"/>
            <a:ext cx="220295" cy="220295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7" name="Oval 156">
            <a:hlinkClick r:id="rId3" action="ppaction://hlinksldjump" tooltip="Govind.M.Karjol (BJP) from Mudhol (SC) got 28.6 as Party Very Important score"/>
          </p:cNvPr>
          <p:cNvSpPr/>
          <p:nvPr/>
        </p:nvSpPr>
        <p:spPr>
          <a:xfrm>
            <a:off x="4997526" y="1489390"/>
            <a:ext cx="245283" cy="245284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8" name="Oval 157">
            <a:hlinkClick r:id="rId3" action="ppaction://hlinksldjump" tooltip="M.P.Kumara Swamy (BJP) from Mudigere (SC) got 25.0 as Party Very Important score"/>
          </p:cNvPr>
          <p:cNvSpPr/>
          <p:nvPr/>
        </p:nvSpPr>
        <p:spPr>
          <a:xfrm>
            <a:off x="4188886" y="4155302"/>
            <a:ext cx="228173" cy="228172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9" name="Oval 158">
            <a:hlinkClick r:id="rId3" action="ppaction://hlinksldjump" tooltip="Amaresh (INC) from Mulbagal (SC) got 43.9 as Party Very Important score"/>
          </p:cNvPr>
          <p:cNvSpPr/>
          <p:nvPr/>
        </p:nvSpPr>
        <p:spPr>
          <a:xfrm>
            <a:off x="7792755" y="5789015"/>
            <a:ext cx="260770" cy="260771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0" name="Oval 159">
            <a:hlinkClick r:id="rId3" action="ppaction://hlinksldjump" tooltip="Suresh Gowda (INC) from Nagamangala got 36.7 as Party Very Important score"/>
          </p:cNvPr>
          <p:cNvSpPr/>
          <p:nvPr/>
        </p:nvSpPr>
        <p:spPr>
          <a:xfrm>
            <a:off x="5247219" y="4500354"/>
            <a:ext cx="320486" cy="320485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1" name="Oval 160">
            <a:hlinkClick r:id="rId3" action="ppaction://hlinksldjump" tooltip="Katakdhond Vitthal Dhondiba (BJP) from Nagthan (SC) got 54.5 as Party Very Important score"/>
          </p:cNvPr>
          <p:cNvSpPr/>
          <p:nvPr/>
        </p:nvSpPr>
        <p:spPr>
          <a:xfrm>
            <a:off x="5750964" y="1211082"/>
            <a:ext cx="244156" cy="244157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2" name="Oval 161">
            <a:hlinkClick r:id="rId3" action="ppaction://hlinksldjump" tooltip="V.Srinivasa Prasad (INC) from Nanjangud (SC) got 34.1 as Party Very Important score"/>
          </p:cNvPr>
          <p:cNvSpPr/>
          <p:nvPr/>
        </p:nvSpPr>
        <p:spPr>
          <a:xfrm>
            <a:off x="4719470" y="5689505"/>
            <a:ext cx="281866" cy="281866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3" name="Oval 162">
            <a:hlinkClick r:id="rId3" action="ppaction://hlinksldjump" tooltip="Tanveer Sait (INC) from Narasimharaja got 17.0 as Party Very Important score"/>
          </p:cNvPr>
          <p:cNvSpPr/>
          <p:nvPr/>
        </p:nvSpPr>
        <p:spPr>
          <a:xfrm>
            <a:off x="6197281" y="5037892"/>
            <a:ext cx="233126" cy="233127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4" name="Oval 163">
            <a:hlinkClick r:id="rId3" action="ppaction://hlinksldjump" tooltip="C C Patil (BJP) from Nargund got 5.6 as Party Very Important score"/>
          </p:cNvPr>
          <p:cNvSpPr/>
          <p:nvPr/>
        </p:nvSpPr>
        <p:spPr>
          <a:xfrm>
            <a:off x="4926433" y="1943463"/>
            <a:ext cx="246733" cy="246732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5" name="Oval 164">
            <a:hlinkClick r:id="rId3" action="ppaction://hlinksldjump" tooltip="Shankar Patil Munenkoppa (BJP) from Navalgund got 19.2 as Party Very Important score"/>
          </p:cNvPr>
          <p:cNvSpPr/>
          <p:nvPr/>
        </p:nvSpPr>
        <p:spPr>
          <a:xfrm>
            <a:off x="5028018" y="2196543"/>
            <a:ext cx="276137" cy="276138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6" name="Oval 165">
            <a:hlinkClick r:id="rId3" action="ppaction://hlinksldjump" tooltip="M.V.Nagaraju (BJP) from Nelamangala (SC) got 13.0 as Party Very Important score"/>
          </p:cNvPr>
          <p:cNvSpPr/>
          <p:nvPr/>
        </p:nvSpPr>
        <p:spPr>
          <a:xfrm>
            <a:off x="6017999" y="4785642"/>
            <a:ext cx="262822" cy="262822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7" name="Oval 166">
            <a:hlinkClick r:id="rId3" action="ppaction://hlinksldjump" tooltip="Kakaso Pandurang Patil (INC) from Nippani got 0.0 as Party Very Important score"/>
          </p:cNvPr>
          <p:cNvSpPr/>
          <p:nvPr/>
        </p:nvSpPr>
        <p:spPr>
          <a:xfrm>
            <a:off x="3803441" y="906401"/>
            <a:ext cx="294784" cy="294784"/>
          </a:xfrm>
          <a:prstGeom prst="ellipse">
            <a:avLst/>
          </a:prstGeom>
          <a:solidFill>
            <a:srgbClr val="F7FB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8" name="Oval 167">
            <a:hlinkClick r:id="rId3" action="ppaction://hlinksldjump" tooltip="R.Ashoka (BJP) from Padmanaba Nagar got 18.2 as Party Very Important score"/>
          </p:cNvPr>
          <p:cNvSpPr/>
          <p:nvPr/>
        </p:nvSpPr>
        <p:spPr>
          <a:xfrm>
            <a:off x="6109331" y="5294067"/>
            <a:ext cx="271291" cy="271291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9" name="Oval 168">
            <a:hlinkClick r:id="rId3" action="ppaction://hlinksldjump" tooltip="Venkataramanappa (IND) from Pavagada (SC) got 50.0 as Party Very Important score"/>
          </p:cNvPr>
          <p:cNvSpPr/>
          <p:nvPr/>
        </p:nvSpPr>
        <p:spPr>
          <a:xfrm>
            <a:off x="6553226" y="3979656"/>
            <a:ext cx="293408" cy="293408"/>
          </a:xfrm>
          <a:prstGeom prst="ellipse">
            <a:avLst/>
          </a:prstGeom>
          <a:solidFill>
            <a:srgbClr val="E9E3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0" name="Oval 169">
            <a:hlinkClick r:id="rId3" action="ppaction://hlinksldjump" tooltip="K. Venkatesh (INC) from Piriyapatna got 30.6 as Party Very Important score"/>
          </p:cNvPr>
          <p:cNvSpPr/>
          <p:nvPr/>
        </p:nvSpPr>
        <p:spPr>
          <a:xfrm>
            <a:off x="4203383" y="4976721"/>
            <a:ext cx="268255" cy="268255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1" name="Oval 170">
            <a:hlinkClick r:id="rId3" action="ppaction://hlinksldjump" tooltip="B. Prasanna Kumar (INC) from Pulakeshinagar (SC) got 20.0 as Party Very Important score"/>
          </p:cNvPr>
          <p:cNvSpPr/>
          <p:nvPr/>
        </p:nvSpPr>
        <p:spPr>
          <a:xfrm>
            <a:off x="6795934" y="4663812"/>
            <a:ext cx="179483" cy="179483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2" name="Oval 171">
            <a:hlinkClick r:id="rId3" action="ppaction://hlinksldjump" tooltip="Mallika Prasada (BJP) from Puttur got 23.8 as Party Very Important score"/>
          </p:cNvPr>
          <p:cNvSpPr/>
          <p:nvPr/>
        </p:nvSpPr>
        <p:spPr>
          <a:xfrm>
            <a:off x="3706885" y="4399993"/>
            <a:ext cx="282099" cy="282100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3" name="Oval 172">
            <a:hlinkClick r:id="rId3" action="ppaction://hlinksldjump" tooltip="Raja Rayappa Naik (INC) from Raichur Rural (ST) got 23.8 as Party Very Important score"/>
          </p:cNvPr>
          <p:cNvSpPr/>
          <p:nvPr/>
        </p:nvSpPr>
        <p:spPr>
          <a:xfrm>
            <a:off x="7115821" y="2635901"/>
            <a:ext cx="239077" cy="239077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4" name="Oval 173">
            <a:hlinkClick r:id="rId3" action="ppaction://hlinksldjump" tooltip="Syed Yasin (INC) from Raichur got 20.8 as Party Very Important score"/>
          </p:cNvPr>
          <p:cNvSpPr/>
          <p:nvPr/>
        </p:nvSpPr>
        <p:spPr>
          <a:xfrm>
            <a:off x="7339762" y="2510213"/>
            <a:ext cx="184476" cy="184476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5" name="Oval 174">
            <a:hlinkClick r:id="rId3" action="ppaction://hlinksldjump" tooltip="Suresh Kumar S. (BJP) from Rajaji Nagar got 6.0 as Party Very Important score"/>
          </p:cNvPr>
          <p:cNvSpPr/>
          <p:nvPr/>
        </p:nvSpPr>
        <p:spPr>
          <a:xfrm>
            <a:off x="6310936" y="4802694"/>
            <a:ext cx="220615" cy="220614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6" name="Oval 175">
            <a:hlinkClick r:id="rId3" action="ppaction://hlinksldjump" tooltip="M.Srinivas (BJP) from Rajarajeshwarinagar got 6.8 as Party Very Important score"/>
          </p:cNvPr>
          <p:cNvSpPr/>
          <p:nvPr/>
        </p:nvSpPr>
        <p:spPr>
          <a:xfrm>
            <a:off x="5514218" y="5152896"/>
            <a:ext cx="328979" cy="328978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7" name="Oval 176">
            <a:hlinkClick r:id="rId3" action="ppaction://hlinksldjump" tooltip="K.Raju (JD(S)) from Ramanagara got 5.3 as Party Very Important score"/>
          </p:cNvPr>
          <p:cNvSpPr/>
          <p:nvPr/>
        </p:nvSpPr>
        <p:spPr>
          <a:xfrm>
            <a:off x="6075161" y="5585408"/>
            <a:ext cx="292233" cy="292232"/>
          </a:xfrm>
          <a:prstGeom prst="ellipse">
            <a:avLst/>
          </a:prstGeom>
          <a:solidFill>
            <a:srgbClr val="F7FCF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8" name="Oval 177">
            <a:hlinkClick r:id="rId3" action="ppaction://hlinksldjump" tooltip="Ashok Mahadevappa Pattan (INC) from Ramdurg got 83.3 as Party Very Important score"/>
          </p:cNvPr>
          <p:cNvSpPr/>
          <p:nvPr/>
        </p:nvSpPr>
        <p:spPr>
          <a:xfrm>
            <a:off x="4807554" y="1687800"/>
            <a:ext cx="248577" cy="248578"/>
          </a:xfrm>
          <a:prstGeom prst="ellipse">
            <a:avLst/>
          </a:prstGeom>
          <a:solidFill>
            <a:srgbClr val="08306B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9" name="Oval 178">
            <a:hlinkClick r:id="rId3" action="ppaction://hlinksldjump" tooltip="G.Shivanna (BJP) from Ranibennur got 0.0 as Party Very Important score"/>
          </p:cNvPr>
          <p:cNvSpPr/>
          <p:nvPr/>
        </p:nvSpPr>
        <p:spPr>
          <a:xfrm>
            <a:off x="4729331" y="3016898"/>
            <a:ext cx="287128" cy="287129"/>
          </a:xfrm>
          <a:prstGeom prst="ellipse">
            <a:avLst/>
          </a:prstGeom>
          <a:solidFill>
            <a:srgbClr val="FFF5EB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0" name="Oval 179">
            <a:hlinkClick r:id="rId3" action="ppaction://hlinksldjump" tooltip="Aihole Duryodhan Mahalingappa (BJP) from Raibag (SC) got 73.3 as Party Very Important score"/>
          </p:cNvPr>
          <p:cNvSpPr/>
          <p:nvPr/>
        </p:nvSpPr>
        <p:spPr>
          <a:xfrm>
            <a:off x="4410502" y="1113092"/>
            <a:ext cx="221221" cy="221221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1" name="Oval 180">
            <a:hlinkClick r:id="rId3" action="ppaction://hlinksldjump" tooltip="Kalakappa Gurushantappa Bandi (BJP) from Ron got 10.0 as Party Very Important score"/>
          </p:cNvPr>
          <p:cNvSpPr/>
          <p:nvPr/>
        </p:nvSpPr>
        <p:spPr>
          <a:xfrm>
            <a:off x="5334474" y="2197175"/>
            <a:ext cx="272895" cy="272895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2" name="Oval 181">
            <a:hlinkClick r:id="rId3" action="ppaction://hlinksldjump" tooltip="Gopalkrishna Beluru (BJP) from Sagar got 5.2 as Party Very Important score"/>
          </p:cNvPr>
          <p:cNvSpPr/>
          <p:nvPr/>
        </p:nvSpPr>
        <p:spPr>
          <a:xfrm>
            <a:off x="3849936" y="3149985"/>
            <a:ext cx="282994" cy="282993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3" name="Oval 182">
            <a:hlinkClick r:id="rId3" action="ppaction://hlinksldjump" tooltip="H. K. Kumaraswamy (JD(S)) from Sakleshpur (SC) got 57.7 as Party Very Important score"/>
          </p:cNvPr>
          <p:cNvSpPr/>
          <p:nvPr/>
        </p:nvSpPr>
        <p:spPr>
          <a:xfrm>
            <a:off x="4335744" y="4355225"/>
            <a:ext cx="288464" cy="288464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4" name="Oval 183">
            <a:hlinkClick r:id="rId3" action="ppaction://hlinksldjump" tooltip="E. Tukaram (INC) from Sandur (ST) got 61.0 as Party Very Important score"/>
          </p:cNvPr>
          <p:cNvSpPr/>
          <p:nvPr/>
        </p:nvSpPr>
        <p:spPr>
          <a:xfrm>
            <a:off x="5985886" y="3099465"/>
            <a:ext cx="242853" cy="242853"/>
          </a:xfrm>
          <a:prstGeom prst="ellipse">
            <a:avLst/>
          </a:prstGeom>
          <a:solidFill>
            <a:srgbClr val="08306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5" name="Oval 184">
            <a:hlinkClick r:id="rId3" action="ppaction://hlinksldjump" tooltip="K.J.George (INC) from Sarvagnanagar got 6.8 as Party Very Important score"/>
          </p:cNvPr>
          <p:cNvSpPr/>
          <p:nvPr/>
        </p:nvSpPr>
        <p:spPr>
          <a:xfrm>
            <a:off x="6642950" y="4850035"/>
            <a:ext cx="246753" cy="246753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6" name="Oval 185">
            <a:hlinkClick r:id="rId3" action="ppaction://hlinksldjump" tooltip="Mamani Vishwanath Chandrashekar (BJP) from Saundatti Yellamma got 46.7 as Party Very Important score"/>
          </p:cNvPr>
          <p:cNvSpPr/>
          <p:nvPr/>
        </p:nvSpPr>
        <p:spPr>
          <a:xfrm>
            <a:off x="4644871" y="1918331"/>
            <a:ext cx="249505" cy="249506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7" name="Oval 186">
            <a:hlinkClick r:id="rId3" action="ppaction://hlinksldjump" tooltip="Dr. Sharan Prakash Rudrappa Patil (INC) from Sedam got 7.8 as Party Very Important score"/>
          </p:cNvPr>
          <p:cNvSpPr/>
          <p:nvPr/>
        </p:nvSpPr>
        <p:spPr>
          <a:xfrm>
            <a:off x="7483938" y="1696964"/>
            <a:ext cx="255988" cy="255988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8" name="Oval 187">
            <a:hlinkClick r:id="rId3" action="ppaction://hlinksldjump" tooltip="Sharanabasappa Darshnapur (INC) from Shahapur got 7.5 as Party Very Important score"/>
          </p:cNvPr>
          <p:cNvSpPr/>
          <p:nvPr/>
        </p:nvSpPr>
        <p:spPr>
          <a:xfrm>
            <a:off x="6881835" y="1899741"/>
            <a:ext cx="231702" cy="231702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9" name="Oval 188">
            <a:hlinkClick r:id="rId3" action="ppaction://hlinksldjump" tooltip="N.A Haris (INC) from Shanti Nagar got 28.1 as Party Very Important score"/>
          </p:cNvPr>
          <p:cNvSpPr/>
          <p:nvPr/>
        </p:nvSpPr>
        <p:spPr>
          <a:xfrm>
            <a:off x="6641610" y="5141081"/>
            <a:ext cx="185255" cy="185255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0" name="Oval 189">
            <a:hlinkClick r:id="rId3" action="ppaction://hlinksldjump" tooltip="Basavaraj Bommai (BJP) from Shiggaon got 31.5 as Party Very Important score"/>
          </p:cNvPr>
          <p:cNvSpPr/>
          <p:nvPr/>
        </p:nvSpPr>
        <p:spPr>
          <a:xfrm>
            <a:off x="4330331" y="2403328"/>
            <a:ext cx="281701" cy="281702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1" name="Oval 190">
            <a:hlinkClick r:id="rId3" action="ppaction://hlinksldjump" tooltip="B.S.Yeddyurappa (BJP) from Shikaripura got 23.1 as Party Very Important score"/>
          </p:cNvPr>
          <p:cNvSpPr/>
          <p:nvPr/>
        </p:nvSpPr>
        <p:spPr>
          <a:xfrm>
            <a:off x="4141286" y="3036856"/>
            <a:ext cx="288212" cy="288212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2" name="Oval 191">
            <a:hlinkClick r:id="rId3" action="ppaction://hlinksldjump" tooltip="K.G.Kumarswamy (BJP) from Shimoga Rural (SC) got 1.8 as Party Very Important score"/>
          </p:cNvPr>
          <p:cNvSpPr/>
          <p:nvPr/>
        </p:nvSpPr>
        <p:spPr>
          <a:xfrm>
            <a:off x="4208160" y="3346348"/>
            <a:ext cx="287046" cy="287046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3" name="Oval 192">
            <a:hlinkClick r:id="rId3" action="ppaction://hlinksldjump" tooltip="K.S.Eshwarappa (BJP) from Shimoga got 19.2 as Party Very Important score"/>
          </p:cNvPr>
          <p:cNvSpPr/>
          <p:nvPr/>
        </p:nvSpPr>
        <p:spPr>
          <a:xfrm>
            <a:off x="4398921" y="3608803"/>
            <a:ext cx="251657" cy="251657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4" name="Oval 193">
            <a:hlinkClick r:id="rId3" action="ppaction://hlinksldjump" tooltip="Ramanna S Lamani (BJP) from Shirahatti (SC) got 42.9 as Party Very Important score"/>
          </p:cNvPr>
          <p:cNvSpPr/>
          <p:nvPr/>
        </p:nvSpPr>
        <p:spPr>
          <a:xfrm>
            <a:off x="4926825" y="2478365"/>
            <a:ext cx="237238" cy="237239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5" name="Oval 194">
            <a:hlinkClick r:id="rId3" action="ppaction://hlinksldjump" tooltip="R.Roshan Baig (INC) from Shivajinagar got 15.4 as Party Very Important score"/>
          </p:cNvPr>
          <p:cNvSpPr/>
          <p:nvPr/>
        </p:nvSpPr>
        <p:spPr>
          <a:xfrm>
            <a:off x="6461818" y="5015221"/>
            <a:ext cx="183698" cy="183699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6" name="Oval 195">
            <a:hlinkClick r:id="rId3" action="ppaction://hlinksldjump" tooltip="Narasimha Nayak (Raju Gouda) (BJP) from Shorapur (ST) got 40.7 as Party Very Important score"/>
          </p:cNvPr>
          <p:cNvSpPr/>
          <p:nvPr/>
        </p:nvSpPr>
        <p:spPr>
          <a:xfrm>
            <a:off x="6579549" y="1979894"/>
            <a:ext cx="292151" cy="292151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7" name="Oval 196">
            <a:hlinkClick r:id="rId3" action="ppaction://hlinksldjump" tooltip="C. S. Putte Gowda (JD(S)) from Shravanabelagola got 60.4 as Party Very Important score"/>
          </p:cNvPr>
          <p:cNvSpPr/>
          <p:nvPr/>
        </p:nvSpPr>
        <p:spPr>
          <a:xfrm>
            <a:off x="4924394" y="4468732"/>
            <a:ext cx="302819" cy="302820"/>
          </a:xfrm>
          <a:prstGeom prst="ellipse">
            <a:avLst/>
          </a:prstGeom>
          <a:solidFill>
            <a:srgbClr val="00441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8" name="Oval 197">
            <a:hlinkClick r:id="rId3" action="ppaction://hlinksldjump" tooltip="A.B.Ramesha Bandisiddegowda (JD(S)) from Shrirangapattana got 69.0 as Party Very Important score"/>
          </p:cNvPr>
          <p:cNvSpPr/>
          <p:nvPr/>
        </p:nvSpPr>
        <p:spPr>
          <a:xfrm>
            <a:off x="5174851" y="5084115"/>
            <a:ext cx="322916" cy="322916"/>
          </a:xfrm>
          <a:prstGeom prst="ellipse">
            <a:avLst/>
          </a:prstGeom>
          <a:solidFill>
            <a:srgbClr val="00441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9" name="Oval 198">
            <a:hlinkClick r:id="rId3" action="ppaction://hlinksldjump" tooltip="V Muniyappa (INC) from Sidlaghatta got 21.6 as Party Very Important score"/>
          </p:cNvPr>
          <p:cNvSpPr/>
          <p:nvPr/>
        </p:nvSpPr>
        <p:spPr>
          <a:xfrm>
            <a:off x="7173478" y="5024281"/>
            <a:ext cx="301803" cy="301802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0" name="Oval 199">
            <a:hlinkClick r:id="rId3" action="ppaction://hlinksldjump" tooltip="Bhusanur Ramesh Balappa (BJP) from Sindagi got 40.5 as Party Very Important score"/>
          </p:cNvPr>
          <p:cNvSpPr/>
          <p:nvPr/>
        </p:nvSpPr>
        <p:spPr>
          <a:xfrm>
            <a:off x="6204842" y="1442325"/>
            <a:ext cx="237349" cy="237349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1" name="Oval 200">
            <a:hlinkClick r:id="rId3" action="ppaction://hlinksldjump" tooltip="Nadagouda Venkatarao (JD(S)) from Sindhanur got 16.7 as Party Very Important score"/>
          </p:cNvPr>
          <p:cNvSpPr/>
          <p:nvPr/>
        </p:nvSpPr>
        <p:spPr>
          <a:xfrm>
            <a:off x="6372792" y="2600806"/>
            <a:ext cx="258599" cy="258599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2" name="Oval 201">
            <a:hlinkClick r:id="rId3" action="ppaction://hlinksldjump" tooltip="T.B.Jayachandra (INC) from Sira got 31.0 as Party Very Important score"/>
          </p:cNvPr>
          <p:cNvSpPr/>
          <p:nvPr/>
        </p:nvSpPr>
        <p:spPr>
          <a:xfrm>
            <a:off x="5819811" y="3929033"/>
            <a:ext cx="308663" cy="308663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3" name="Oval 202">
            <a:hlinkClick r:id="rId3" action="ppaction://hlinksldjump" tooltip="Kageri Vishweshwar Hegde (BJP) from Sirsi got 8.3 as Party Very Important score"/>
          </p:cNvPr>
          <p:cNvSpPr/>
          <p:nvPr/>
        </p:nvSpPr>
        <p:spPr>
          <a:xfrm>
            <a:off x="3852579" y="2548353"/>
            <a:ext cx="269067" cy="269067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4" name="Oval 203">
            <a:hlinkClick r:id="rId3" action="ppaction://hlinksldjump" tooltip="Somalingappa M.S (BJP) from Siruguppa (ST) got 45.0 as Party Very Important score"/>
          </p:cNvPr>
          <p:cNvSpPr/>
          <p:nvPr/>
        </p:nvSpPr>
        <p:spPr>
          <a:xfrm>
            <a:off x="6590671" y="2791601"/>
            <a:ext cx="262936" cy="262935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5" name="Oval 204">
            <a:hlinkClick r:id="rId3" action="ppaction://hlinksldjump" tooltip="H. Halappa (BJP) from Sorab got 16.7 as Party Very Important score"/>
          </p:cNvPr>
          <p:cNvSpPr/>
          <p:nvPr/>
        </p:nvSpPr>
        <p:spPr>
          <a:xfrm>
            <a:off x="3900922" y="2842453"/>
            <a:ext cx="282340" cy="282340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6" name="Oval 205">
            <a:hlinkClick r:id="rId3" action="ppaction://hlinksldjump" tooltip="D.N .Jeevaraja (BJP) from Sringeri got 67.2 as Party Very Important score"/>
          </p:cNvPr>
          <p:cNvSpPr/>
          <p:nvPr/>
        </p:nvSpPr>
        <p:spPr>
          <a:xfrm>
            <a:off x="3998251" y="3839461"/>
            <a:ext cx="247219" cy="247220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7" name="Oval 206">
            <a:hlinkClick r:id="rId3" action="ppaction://hlinksldjump" tooltip="G.K.Venkata Shiva Reddy (JD(S)) from Srinivaspur got 14.6 as Party Very Important score"/>
          </p:cNvPr>
          <p:cNvSpPr/>
          <p:nvPr/>
        </p:nvSpPr>
        <p:spPr>
          <a:xfrm>
            <a:off x="7844456" y="5224694"/>
            <a:ext cx="337645" cy="337645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8" name="Oval 207">
            <a:hlinkClick r:id="rId3" action="ppaction://hlinksldjump" tooltip="Angara S (BJP) from Sullia (SC) got 31.4 as Party Very Important score"/>
          </p:cNvPr>
          <p:cNvSpPr/>
          <p:nvPr/>
        </p:nvSpPr>
        <p:spPr>
          <a:xfrm>
            <a:off x="3872891" y="4663344"/>
            <a:ext cx="282915" cy="282915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9" name="Oval 208">
            <a:hlinkClick r:id="rId3" action="ppaction://hlinksldjump" tooltip="Dr. H.C. Mahadevappa (INC) from T.Narasipur (SC) got 31.3 as Party Very Important score"/>
          </p:cNvPr>
          <p:cNvSpPr/>
          <p:nvPr/>
        </p:nvSpPr>
        <p:spPr>
          <a:xfrm>
            <a:off x="5292847" y="5863472"/>
            <a:ext cx="272217" cy="272216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0" name="Oval 209">
            <a:hlinkClick r:id="rId3" action="ppaction://hlinksldjump" tooltip="Suresh .D.S (BJP) from Tarikere got 0.0 as Party Very Important score"/>
          </p:cNvPr>
          <p:cNvSpPr/>
          <p:nvPr/>
        </p:nvSpPr>
        <p:spPr>
          <a:xfrm>
            <a:off x="4585992" y="3822888"/>
            <a:ext cx="251679" cy="251680"/>
          </a:xfrm>
          <a:prstGeom prst="ellipse">
            <a:avLst/>
          </a:prstGeom>
          <a:solidFill>
            <a:srgbClr val="FFF5EB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1" name="Oval 210">
            <a:hlinkClick r:id="rId3" action="ppaction://hlinksldjump" tooltip="Siddu. Savadi (BJP) from Terdal got 22.4 as Party Very Important score"/>
          </p:cNvPr>
          <p:cNvSpPr/>
          <p:nvPr/>
        </p:nvSpPr>
        <p:spPr>
          <a:xfrm>
            <a:off x="4757573" y="1235915"/>
            <a:ext cx="284495" cy="284495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2" name="Oval 211">
            <a:hlinkClick r:id="rId3" action="ppaction://hlinksldjump" tooltip="B.C. Nagesh (BJP) from Tiptur got 3.6 as Party Very Important score"/>
          </p:cNvPr>
          <p:cNvSpPr/>
          <p:nvPr/>
        </p:nvSpPr>
        <p:spPr>
          <a:xfrm>
            <a:off x="5129106" y="4227843"/>
            <a:ext cx="277595" cy="277596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3" name="Oval 212">
            <a:hlinkClick r:id="rId3" action="ppaction://hlinksldjump" tooltip="Kimmane Rathnakar (INC) from Tirthahalli got 81.0 as Party Very Important score"/>
          </p:cNvPr>
          <p:cNvSpPr/>
          <p:nvPr/>
        </p:nvSpPr>
        <p:spPr>
          <a:xfrm>
            <a:off x="3950530" y="3525815"/>
            <a:ext cx="284098" cy="284097"/>
          </a:xfrm>
          <a:prstGeom prst="ellipse">
            <a:avLst/>
          </a:prstGeom>
          <a:solidFill>
            <a:srgbClr val="08306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4" name="Oval 213">
            <a:hlinkClick r:id="rId3" action="ppaction://hlinksldjump" tooltip="S. Shivanna Sogadu (BJP) from Tumkur City got 22.8 as Party Very Important score"/>
          </p:cNvPr>
          <p:cNvSpPr/>
          <p:nvPr/>
        </p:nvSpPr>
        <p:spPr>
          <a:xfrm>
            <a:off x="5894751" y="4546717"/>
            <a:ext cx="240469" cy="240469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5" name="Oval 214">
            <a:hlinkClick r:id="rId3" action="ppaction://hlinksldjump" tooltip="B. Suresh Gowda (BJP) from Tumkur Rural got 8.0 as Party Very Important score"/>
          </p:cNvPr>
          <p:cNvSpPr/>
          <p:nvPr/>
        </p:nvSpPr>
        <p:spPr>
          <a:xfrm>
            <a:off x="5588021" y="4513288"/>
            <a:ext cx="278017" cy="278016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6" name="Oval 215">
            <a:hlinkClick r:id="rId3" action="ppaction://hlinksldjump" tooltip="M T Krishnappa (JD(S)) from Turuvekere got 17.0 as Party Very Important score"/>
          </p:cNvPr>
          <p:cNvSpPr/>
          <p:nvPr/>
        </p:nvSpPr>
        <p:spPr>
          <a:xfrm>
            <a:off x="5434168" y="4230079"/>
            <a:ext cx="291783" cy="291783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7" name="Oval 216">
            <a:hlinkClick r:id="rId3" action="ppaction://hlinksldjump" tooltip="K. Raghupathy Bhat (BJP) from Udupi got 20.0 as Party Very Important score"/>
          </p:cNvPr>
          <p:cNvSpPr/>
          <p:nvPr/>
        </p:nvSpPr>
        <p:spPr>
          <a:xfrm>
            <a:off x="3372675" y="3521709"/>
            <a:ext cx="269300" cy="269300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8" name="Oval 217">
            <a:hlinkClick r:id="rId3" action="ppaction://hlinksldjump" tooltip="Siddaramaiah (INC) from Varuna got 23.8 as Party Very Important score"/>
          </p:cNvPr>
          <p:cNvSpPr/>
          <p:nvPr/>
        </p:nvSpPr>
        <p:spPr>
          <a:xfrm>
            <a:off x="5023724" y="5617341"/>
            <a:ext cx="327240" cy="327241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9" name="Oval 218">
            <a:hlinkClick r:id="rId3" action="ppaction://hlinksldjump" tooltip="M.Krishnappa (INC) from Vijay Nagar got 43.9 as Party Very Important score"/>
          </p:cNvPr>
          <p:cNvSpPr/>
          <p:nvPr/>
        </p:nvSpPr>
        <p:spPr>
          <a:xfrm>
            <a:off x="6628773" y="5361437"/>
            <a:ext cx="249992" cy="249993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0" name="Oval 219">
            <a:hlinkClick r:id="rId3" action="ppaction://hlinksldjump" tooltip="Anand Singh (BJP) from Vijayanagara got 46.7 as Party Very Important score"/>
          </p:cNvPr>
          <p:cNvSpPr/>
          <p:nvPr/>
        </p:nvSpPr>
        <p:spPr>
          <a:xfrm>
            <a:off x="5891798" y="2834389"/>
            <a:ext cx="247109" cy="247110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1" name="Oval 220">
            <a:hlinkClick r:id="rId3" action="ppaction://hlinksldjump" tooltip="Bopaiah. K.G. (BJP) from Virajpet got 0.0 as Party Very Important score"/>
          </p:cNvPr>
          <p:cNvSpPr/>
          <p:nvPr/>
        </p:nvSpPr>
        <p:spPr>
          <a:xfrm>
            <a:off x="3906515" y="4975564"/>
            <a:ext cx="265967" cy="265967"/>
          </a:xfrm>
          <a:prstGeom prst="ellipse">
            <a:avLst/>
          </a:prstGeom>
          <a:solidFill>
            <a:srgbClr val="FFF5EB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2" name="Oval 221">
            <a:hlinkClick r:id="rId3" action="ppaction://hlinksldjump" tooltip="A.B. Maalakraddy (INC) from Yadgir got 21.2 as Party Very Important score"/>
          </p:cNvPr>
          <p:cNvSpPr/>
          <p:nvPr/>
        </p:nvSpPr>
        <p:spPr>
          <a:xfrm>
            <a:off x="7205823" y="1974901"/>
            <a:ext cx="212964" cy="212964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3" name="Oval 222">
            <a:hlinkClick r:id="rId3" action="ppaction://hlinksldjump" tooltip="S.R.Vishwanath (BJP) from Yelahanka got 0.0 as Party Very Important score"/>
          </p:cNvPr>
          <p:cNvSpPr/>
          <p:nvPr/>
        </p:nvSpPr>
        <p:spPr>
          <a:xfrm>
            <a:off x="6981795" y="4449620"/>
            <a:ext cx="337036" cy="337036"/>
          </a:xfrm>
          <a:prstGeom prst="ellipse">
            <a:avLst/>
          </a:prstGeom>
          <a:solidFill>
            <a:srgbClr val="FFF5EB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4" name="Oval 223">
            <a:hlinkClick r:id="rId3" action="ppaction://hlinksldjump" tooltip="Eshanna Gulagannavar (BJP) from Yelburga got 5.6 as Party Very Important score"/>
          </p:cNvPr>
          <p:cNvSpPr/>
          <p:nvPr/>
        </p:nvSpPr>
        <p:spPr>
          <a:xfrm>
            <a:off x="5477027" y="2472959"/>
            <a:ext cx="242245" cy="242245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5" name="Oval 224">
            <a:hlinkClick r:id="rId3" action="ppaction://hlinksldjump" tooltip="V S Patil (BJP) from Yellapur got 10.5 as Party Very Important score"/>
          </p:cNvPr>
          <p:cNvSpPr/>
          <p:nvPr/>
        </p:nvSpPr>
        <p:spPr>
          <a:xfrm>
            <a:off x="3783702" y="2289787"/>
            <a:ext cx="238663" cy="238663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6" name="Oval 225">
            <a:hlinkClick r:id="rId3" action="ppaction://hlinksldjump" tooltip="Jarakiholi Satish Laxmanarao (INC) from Yamkanamardi (ST) got 80.3 as Party Very Important score"/>
          </p:cNvPr>
          <p:cNvSpPr/>
          <p:nvPr/>
        </p:nvSpPr>
        <p:spPr>
          <a:xfrm>
            <a:off x="3882329" y="1196752"/>
            <a:ext cx="248337" cy="248337"/>
          </a:xfrm>
          <a:prstGeom prst="ellipse">
            <a:avLst/>
          </a:prstGeom>
          <a:solidFill>
            <a:srgbClr val="08306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7" name="Oval 226">
            <a:hlinkClick r:id="rId3" action="ppaction://hlinksldjump" tooltip="Shobha Karandlaje (BJP) from Yeshvanthapura got 22.8 as Party Very Important score"/>
          </p:cNvPr>
          <p:cNvSpPr/>
          <p:nvPr/>
        </p:nvSpPr>
        <p:spPr>
          <a:xfrm>
            <a:off x="6051821" y="4153510"/>
            <a:ext cx="344144" cy="344143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3" name="TextBox 262"/>
          <p:cNvSpPr txBox="1"/>
          <p:nvPr/>
        </p:nvSpPr>
        <p:spPr>
          <a:xfrm>
            <a:off x="179512" y="908720"/>
            <a:ext cx="21602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dirty="0" smtClean="0"/>
              <a:t>Even Mix</a:t>
            </a:r>
            <a:endParaRPr lang="en-IN" sz="1600" b="1" dirty="0" smtClean="0"/>
          </a:p>
          <a:p>
            <a:r>
              <a:rPr lang="en-IN" sz="1200" dirty="0" smtClean="0"/>
              <a:t>The BJP, INC and JD(S) all have similar number of voters who have considered the Party as their deciding factor..</a:t>
            </a:r>
            <a:endParaRPr lang="en-IN" sz="1200" dirty="0" smtClean="0"/>
          </a:p>
          <a:p>
            <a:endParaRPr lang="en-IN" sz="1200" dirty="0" smtClean="0"/>
          </a:p>
          <a:p>
            <a:r>
              <a:rPr lang="en-IN" sz="1600" b="1" dirty="0" smtClean="0"/>
              <a:t>IND</a:t>
            </a:r>
            <a:endParaRPr lang="en-IN" sz="1600" b="1" dirty="0" smtClean="0"/>
          </a:p>
          <a:p>
            <a:r>
              <a:rPr lang="en-IN" sz="1200" dirty="0" smtClean="0"/>
              <a:t>Just 1 independent candidate has been chosen for his party by less than 35% of voters.</a:t>
            </a:r>
            <a:endParaRPr lang="en-IN" sz="1200" dirty="0"/>
          </a:p>
        </p:txBody>
      </p:sp>
      <p:sp>
        <p:nvSpPr>
          <p:cNvPr id="293" name="Oval 292"/>
          <p:cNvSpPr/>
          <p:nvPr/>
        </p:nvSpPr>
        <p:spPr>
          <a:xfrm>
            <a:off x="914400" y="4343400"/>
            <a:ext cx="203200" cy="203200"/>
          </a:xfrm>
          <a:prstGeom prst="ellipse">
            <a:avLst/>
          </a:prstGeom>
          <a:solidFill>
            <a:srgbClr val="7F2704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4" name="Oval 293"/>
          <p:cNvSpPr/>
          <p:nvPr/>
        </p:nvSpPr>
        <p:spPr>
          <a:xfrm>
            <a:off x="1295400" y="4343400"/>
            <a:ext cx="203200" cy="203200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5" name="Oval 294"/>
          <p:cNvSpPr/>
          <p:nvPr/>
        </p:nvSpPr>
        <p:spPr>
          <a:xfrm>
            <a:off x="1676400" y="4343400"/>
            <a:ext cx="203200" cy="203200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6" name="Oval 295"/>
          <p:cNvSpPr/>
          <p:nvPr/>
        </p:nvSpPr>
        <p:spPr>
          <a:xfrm>
            <a:off x="2057400" y="4343400"/>
            <a:ext cx="203200" cy="203200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7" name="Oval 296"/>
          <p:cNvSpPr/>
          <p:nvPr/>
        </p:nvSpPr>
        <p:spPr>
          <a:xfrm>
            <a:off x="2438400" y="4343400"/>
            <a:ext cx="203200" cy="203200"/>
          </a:xfrm>
          <a:prstGeom prst="ellipse">
            <a:avLst/>
          </a:prstGeom>
          <a:solidFill>
            <a:srgbClr val="FFF5EB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8" name="TextBox 297"/>
          <p:cNvSpPr txBox="1"/>
          <p:nvPr/>
        </p:nvSpPr>
        <p:spPr>
          <a:xfrm>
            <a:off x="254000" y="4254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BJP</a:t>
            </a:r>
            <a:endParaRPr lang="en-IN"/>
          </a:p>
        </p:txBody>
      </p:sp>
      <p:sp>
        <p:nvSpPr>
          <p:cNvPr id="299" name="Oval 298"/>
          <p:cNvSpPr/>
          <p:nvPr/>
        </p:nvSpPr>
        <p:spPr>
          <a:xfrm>
            <a:off x="914400" y="4851400"/>
            <a:ext cx="203200" cy="203200"/>
          </a:xfrm>
          <a:prstGeom prst="ellipse">
            <a:avLst/>
          </a:prstGeom>
          <a:solidFill>
            <a:srgbClr val="08306B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0" name="Oval 299"/>
          <p:cNvSpPr/>
          <p:nvPr/>
        </p:nvSpPr>
        <p:spPr>
          <a:xfrm>
            <a:off x="1295400" y="4851400"/>
            <a:ext cx="203200" cy="203200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1" name="Oval 300"/>
          <p:cNvSpPr/>
          <p:nvPr/>
        </p:nvSpPr>
        <p:spPr>
          <a:xfrm>
            <a:off x="1676400" y="4851400"/>
            <a:ext cx="203200" cy="203200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2" name="Oval 301"/>
          <p:cNvSpPr/>
          <p:nvPr/>
        </p:nvSpPr>
        <p:spPr>
          <a:xfrm>
            <a:off x="2057400" y="4851400"/>
            <a:ext cx="203200" cy="203200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3" name="Oval 302"/>
          <p:cNvSpPr/>
          <p:nvPr/>
        </p:nvSpPr>
        <p:spPr>
          <a:xfrm>
            <a:off x="2438400" y="4851400"/>
            <a:ext cx="203200" cy="203200"/>
          </a:xfrm>
          <a:prstGeom prst="ellipse">
            <a:avLst/>
          </a:prstGeom>
          <a:solidFill>
            <a:srgbClr val="F7FB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4" name="TextBox 303"/>
          <p:cNvSpPr txBox="1"/>
          <p:nvPr/>
        </p:nvSpPr>
        <p:spPr>
          <a:xfrm>
            <a:off x="254000" y="4762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INC</a:t>
            </a:r>
            <a:endParaRPr lang="en-IN"/>
          </a:p>
        </p:txBody>
      </p:sp>
      <p:sp>
        <p:nvSpPr>
          <p:cNvPr id="305" name="Oval 304"/>
          <p:cNvSpPr/>
          <p:nvPr/>
        </p:nvSpPr>
        <p:spPr>
          <a:xfrm>
            <a:off x="914400" y="5359400"/>
            <a:ext cx="203200" cy="203200"/>
          </a:xfrm>
          <a:prstGeom prst="ellipse">
            <a:avLst/>
          </a:prstGeom>
          <a:solidFill>
            <a:srgbClr val="00441B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6" name="Oval 305"/>
          <p:cNvSpPr/>
          <p:nvPr/>
        </p:nvSpPr>
        <p:spPr>
          <a:xfrm>
            <a:off x="1295400" y="5359400"/>
            <a:ext cx="203200" cy="203200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7" name="Oval 306"/>
          <p:cNvSpPr/>
          <p:nvPr/>
        </p:nvSpPr>
        <p:spPr>
          <a:xfrm>
            <a:off x="1676400" y="5359400"/>
            <a:ext cx="203200" cy="203200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8" name="Oval 307"/>
          <p:cNvSpPr/>
          <p:nvPr/>
        </p:nvSpPr>
        <p:spPr>
          <a:xfrm>
            <a:off x="2057400" y="5359400"/>
            <a:ext cx="203200" cy="203200"/>
          </a:xfrm>
          <a:prstGeom prst="ellipse">
            <a:avLst/>
          </a:prstGeom>
          <a:solidFill>
            <a:srgbClr val="F7FCF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9" name="Oval 308"/>
          <p:cNvSpPr/>
          <p:nvPr/>
        </p:nvSpPr>
        <p:spPr>
          <a:xfrm>
            <a:off x="2438400" y="5359400"/>
            <a:ext cx="203200" cy="203200"/>
          </a:xfrm>
          <a:prstGeom prst="ellipse">
            <a:avLst/>
          </a:prstGeom>
          <a:solidFill>
            <a:srgbClr val="F7FCF5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0" name="TextBox 309"/>
          <p:cNvSpPr txBox="1"/>
          <p:nvPr/>
        </p:nvSpPr>
        <p:spPr>
          <a:xfrm>
            <a:off x="254000" y="5270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JD(S)</a:t>
            </a:r>
            <a:endParaRPr lang="en-IN"/>
          </a:p>
        </p:txBody>
      </p:sp>
      <p:sp>
        <p:nvSpPr>
          <p:cNvPr id="311" name="Oval 310"/>
          <p:cNvSpPr/>
          <p:nvPr/>
        </p:nvSpPr>
        <p:spPr>
          <a:xfrm>
            <a:off x="914400" y="5812864"/>
            <a:ext cx="203200" cy="203200"/>
          </a:xfrm>
          <a:prstGeom prst="ellipse">
            <a:avLst/>
          </a:prstGeom>
          <a:solidFill>
            <a:srgbClr val="C0AE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2" name="Oval 311"/>
          <p:cNvSpPr/>
          <p:nvPr/>
        </p:nvSpPr>
        <p:spPr>
          <a:xfrm>
            <a:off x="1295400" y="5812864"/>
            <a:ext cx="203200" cy="203200"/>
          </a:xfrm>
          <a:prstGeom prst="ellipse">
            <a:avLst/>
          </a:prstGeom>
          <a:solidFill>
            <a:srgbClr val="E9E3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3" name="Oval 312"/>
          <p:cNvSpPr/>
          <p:nvPr/>
        </p:nvSpPr>
        <p:spPr>
          <a:xfrm>
            <a:off x="1676400" y="5812864"/>
            <a:ext cx="203200" cy="203200"/>
          </a:xfrm>
          <a:prstGeom prst="ellipse">
            <a:avLst/>
          </a:prstGeom>
          <a:solidFill>
            <a:srgbClr val="E9E3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4" name="Oval 313"/>
          <p:cNvSpPr/>
          <p:nvPr/>
        </p:nvSpPr>
        <p:spPr>
          <a:xfrm>
            <a:off x="2057400" y="5812864"/>
            <a:ext cx="203200" cy="203200"/>
          </a:xfrm>
          <a:prstGeom prst="ellipse">
            <a:avLst/>
          </a:prstGeom>
          <a:solidFill>
            <a:srgbClr val="FFFFE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5" name="Oval 314"/>
          <p:cNvSpPr/>
          <p:nvPr/>
        </p:nvSpPr>
        <p:spPr>
          <a:xfrm>
            <a:off x="2438400" y="5812864"/>
            <a:ext cx="203200" cy="203200"/>
          </a:xfrm>
          <a:prstGeom prst="ellipse">
            <a:avLst/>
          </a:prstGeom>
          <a:solidFill>
            <a:srgbClr val="FFFFE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6" name="TextBox 315"/>
          <p:cNvSpPr txBox="1"/>
          <p:nvPr/>
        </p:nvSpPr>
        <p:spPr>
          <a:xfrm>
            <a:off x="254000" y="5723964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IND</a:t>
            </a:r>
            <a:endParaRPr lang="en-IN"/>
          </a:p>
        </p:txBody>
      </p:sp>
      <p:sp>
        <p:nvSpPr>
          <p:cNvPr id="317" name="TextBox 316"/>
          <p:cNvSpPr txBox="1"/>
          <p:nvPr/>
        </p:nvSpPr>
        <p:spPr>
          <a:xfrm>
            <a:off x="762000" y="3429000"/>
            <a:ext cx="461665" cy="1524000"/>
          </a:xfrm>
          <a:prstGeom prst="rect">
            <a:avLst/>
          </a:prstGeom>
          <a:noFill/>
        </p:spPr>
        <p:txBody>
          <a:bodyPr vert="mongolianVert" rtlCol="0">
            <a:spAutoFit/>
          </a:bodyPr>
          <a:lstStyle/>
          <a:p>
            <a:r>
              <a:rPr lang="en-IN" smtClean="0"/>
              <a:t>&lt;= 100</a:t>
            </a:r>
            <a:endParaRPr lang="en-IN"/>
          </a:p>
        </p:txBody>
      </p:sp>
      <p:sp>
        <p:nvSpPr>
          <p:cNvPr id="318" name="TextBox 317"/>
          <p:cNvSpPr txBox="1"/>
          <p:nvPr/>
        </p:nvSpPr>
        <p:spPr>
          <a:xfrm>
            <a:off x="1143000" y="3429000"/>
            <a:ext cx="461665" cy="1524000"/>
          </a:xfrm>
          <a:prstGeom prst="rect">
            <a:avLst/>
          </a:prstGeom>
          <a:noFill/>
        </p:spPr>
        <p:txBody>
          <a:bodyPr vert="mongolianVert" rtlCol="0">
            <a:spAutoFit/>
          </a:bodyPr>
          <a:lstStyle/>
          <a:p>
            <a:r>
              <a:rPr lang="en-IN" smtClean="0"/>
              <a:t>&lt;= 60</a:t>
            </a:r>
            <a:endParaRPr lang="en-IN"/>
          </a:p>
        </p:txBody>
      </p:sp>
      <p:sp>
        <p:nvSpPr>
          <p:cNvPr id="319" name="TextBox 318"/>
          <p:cNvSpPr txBox="1"/>
          <p:nvPr/>
        </p:nvSpPr>
        <p:spPr>
          <a:xfrm>
            <a:off x="1524000" y="3429000"/>
            <a:ext cx="461665" cy="1524000"/>
          </a:xfrm>
          <a:prstGeom prst="rect">
            <a:avLst/>
          </a:prstGeom>
          <a:noFill/>
        </p:spPr>
        <p:txBody>
          <a:bodyPr vert="mongolianVert" rtlCol="0">
            <a:spAutoFit/>
          </a:bodyPr>
          <a:lstStyle/>
          <a:p>
            <a:r>
              <a:rPr lang="en-IN" smtClean="0"/>
              <a:t>&lt;= 35</a:t>
            </a:r>
            <a:endParaRPr lang="en-IN"/>
          </a:p>
        </p:txBody>
      </p:sp>
      <p:sp>
        <p:nvSpPr>
          <p:cNvPr id="320" name="TextBox 319"/>
          <p:cNvSpPr txBox="1"/>
          <p:nvPr/>
        </p:nvSpPr>
        <p:spPr>
          <a:xfrm>
            <a:off x="1905000" y="3429000"/>
            <a:ext cx="461665" cy="1524000"/>
          </a:xfrm>
          <a:prstGeom prst="rect">
            <a:avLst/>
          </a:prstGeom>
          <a:noFill/>
        </p:spPr>
        <p:txBody>
          <a:bodyPr vert="mongolianVert" rtlCol="0">
            <a:spAutoFit/>
          </a:bodyPr>
          <a:lstStyle/>
          <a:p>
            <a:r>
              <a:rPr lang="en-IN" smtClean="0"/>
              <a:t>&lt;= 10</a:t>
            </a:r>
            <a:endParaRPr lang="en-IN"/>
          </a:p>
        </p:txBody>
      </p:sp>
      <p:sp>
        <p:nvSpPr>
          <p:cNvPr id="321" name="TextBox 320"/>
          <p:cNvSpPr txBox="1"/>
          <p:nvPr/>
        </p:nvSpPr>
        <p:spPr>
          <a:xfrm>
            <a:off x="2286000" y="3429000"/>
            <a:ext cx="461665" cy="1524000"/>
          </a:xfrm>
          <a:prstGeom prst="rect">
            <a:avLst/>
          </a:prstGeom>
          <a:noFill/>
        </p:spPr>
        <p:txBody>
          <a:bodyPr vert="mongolianVert" rtlCol="0">
            <a:spAutoFit/>
          </a:bodyPr>
          <a:lstStyle/>
          <a:p>
            <a:r>
              <a:rPr lang="en-IN" dirty="0" smtClean="0"/>
              <a:t> </a:t>
            </a:r>
            <a:r>
              <a:rPr lang="en-IN" dirty="0" smtClean="0"/>
              <a:t> </a:t>
            </a:r>
            <a:r>
              <a:rPr lang="en-IN" dirty="0" smtClean="0"/>
              <a:t>= 0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526401259"/>
      </p:ext>
    </p:extLst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27000"/>
            <a:ext cx="8890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3200" b="1" dirty="0" smtClean="0">
                <a:solidFill>
                  <a:schemeClr val="tx1"/>
                </a:solidFill>
              </a:rPr>
              <a:t>Winning </a:t>
            </a:r>
            <a:r>
              <a:rPr lang="en-IN" sz="3200" b="1" dirty="0" smtClean="0">
                <a:solidFill>
                  <a:schemeClr val="tx1"/>
                </a:solidFill>
              </a:rPr>
              <a:t>Parties </a:t>
            </a:r>
            <a:r>
              <a:rPr lang="en-IN" sz="3200" b="1" dirty="0" smtClean="0">
                <a:solidFill>
                  <a:schemeClr val="tx1"/>
                </a:solidFill>
              </a:rPr>
              <a:t>2013</a:t>
            </a:r>
            <a:endParaRPr lang="en-IN" sz="3200" b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93000" y="6477000"/>
            <a:ext cx="1397000" cy="254000"/>
          </a:xfrm>
          <a:prstGeom prst="rect">
            <a:avLst/>
          </a:prstGeom>
        </p:spPr>
      </p:pic>
      <p:sp>
        <p:nvSpPr>
          <p:cNvPr id="4" name="Oval 3">
            <a:hlinkClick r:id="rId3" action="ppaction://hlinksldjump" tooltip="Malikayya Venkayya Guttedar (INC) won by 4.1% (5238 votes) at Afzalpur"/>
          </p:cNvPr>
          <p:cNvSpPr/>
          <p:nvPr/>
        </p:nvSpPr>
        <p:spPr>
          <a:xfrm>
            <a:off x="6407197" y="1259447"/>
            <a:ext cx="239372" cy="239371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>
            <a:hlinkClick r:id="rId3" action="ppaction://hlinksldjump" tooltip="Bhojaraj Ramchandra (KJP) won by 12.9% (17114 votes) at Aland"/>
          </p:cNvPr>
          <p:cNvSpPr/>
          <p:nvPr/>
        </p:nvSpPr>
        <p:spPr>
          <a:xfrm>
            <a:off x="6738980" y="1049477"/>
            <a:ext cx="259025" cy="259024"/>
          </a:xfrm>
          <a:prstGeom prst="ellipse">
            <a:avLst/>
          </a:prstGeom>
          <a:solidFill>
            <a:srgbClr val="948A5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>
            <a:hlinkClick r:id="rId3" action="ppaction://hlinksldjump" tooltip="Shivanna B. (INC) won by 21.6% (40182 votes) at Anekal (SC)"/>
          </p:cNvPr>
          <p:cNvSpPr/>
          <p:nvPr/>
        </p:nvSpPr>
        <p:spPr>
          <a:xfrm>
            <a:off x="6556215" y="6234073"/>
            <a:ext cx="318531" cy="318531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>
            <a:hlinkClick r:id="rId3" action="ppaction://hlinksldjump" tooltip="Balachandra Laxmanrao Jarkiholi (BJP) won by 51.8% (75221 votes) at Arabhavi"/>
          </p:cNvPr>
          <p:cNvSpPr/>
          <p:nvPr/>
        </p:nvSpPr>
        <p:spPr>
          <a:xfrm>
            <a:off x="4461776" y="1352962"/>
            <a:ext cx="290898" cy="290898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>
            <a:hlinkClick r:id="rId3" action="ppaction://hlinksldjump" tooltip="Manju A (INC) won by 5.2% (8794 votes) at Arakalgud"/>
          </p:cNvPr>
          <p:cNvSpPr/>
          <p:nvPr/>
        </p:nvSpPr>
        <p:spPr>
          <a:xfrm>
            <a:off x="4346790" y="4668057"/>
            <a:ext cx="332277" cy="332277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>
            <a:hlinkClick r:id="rId3" action="ppaction://hlinksldjump" tooltip="K.M.Shivalinge Gowda (JD(S)) won by 18.6% (29631 votes) at Arsikere"/>
          </p:cNvPr>
          <p:cNvSpPr/>
          <p:nvPr/>
        </p:nvSpPr>
        <p:spPr>
          <a:xfrm>
            <a:off x="4789606" y="4149723"/>
            <a:ext cx="318538" cy="318538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Oval 9">
            <a:hlinkClick r:id="rId3" action="ppaction://hlinksldjump" tooltip="Laxman Sangappa Savadi (BJP) won by 16.2% (23771 votes) at Athani"/>
          </p:cNvPr>
          <p:cNvSpPr/>
          <p:nvPr/>
        </p:nvSpPr>
        <p:spPr>
          <a:xfrm>
            <a:off x="4894337" y="950033"/>
            <a:ext cx="283075" cy="283075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Oval 10">
            <a:hlinkClick r:id="rId3" action="ppaction://hlinksldjump" tooltip="Prabhu B. Chavan (BJP) won by 18.0% (23191 votes) at Aurad (SC)"/>
          </p:cNvPr>
          <p:cNvSpPr/>
          <p:nvPr/>
        </p:nvSpPr>
        <p:spPr>
          <a:xfrm>
            <a:off x="7969654" y="878221"/>
            <a:ext cx="234182" cy="234183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Oval 11">
            <a:hlinkClick r:id="rId3" action="ppaction://hlinksldjump" tooltip="Ramalingareddy (INC) won by 44.4% (49048 votes) at B.T.M. Layout"/>
          </p:cNvPr>
          <p:cNvSpPr/>
          <p:nvPr/>
        </p:nvSpPr>
        <p:spPr>
          <a:xfrm>
            <a:off x="6995585" y="5978403"/>
            <a:ext cx="231276" cy="231276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Oval 12">
            <a:hlinkClick r:id="rId3" action="ppaction://hlinksldjump" tooltip="M.B.Patil (INC) won by 3.2% (4355 votes) at Babaleshwar"/>
          </p:cNvPr>
          <p:cNvSpPr/>
          <p:nvPr/>
        </p:nvSpPr>
        <p:spPr>
          <a:xfrm>
            <a:off x="5336005" y="1316383"/>
            <a:ext cx="249373" cy="249373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Oval 13">
            <a:hlinkClick r:id="rId3" action="ppaction://hlinksldjump" tooltip="Chimmanakatti Balappa Bhimappa (INC) won by 10.9% (15113 votes) at Badami"/>
          </p:cNvPr>
          <p:cNvSpPr/>
          <p:nvPr/>
        </p:nvSpPr>
        <p:spPr>
          <a:xfrm>
            <a:off x="5204734" y="1923845"/>
            <a:ext cx="272251" cy="272251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Oval 14">
            <a:hlinkClick r:id="rId3" action="ppaction://hlinksldjump" tooltip="Meti Hullappa Yamanappa (INC) won by 2.1% (2900 votes) at Bagalkot"/>
          </p:cNvPr>
          <p:cNvSpPr/>
          <p:nvPr/>
        </p:nvSpPr>
        <p:spPr>
          <a:xfrm>
            <a:off x="5481017" y="1809069"/>
            <a:ext cx="252717" cy="252717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Oval 15">
            <a:hlinkClick r:id="rId3" action="ppaction://hlinksldjump" tooltip="S.N Subbareddy(Chinnakayalapalli) (IND) won by 20.4% (30755 votes) at Bagepalli"/>
          </p:cNvPr>
          <p:cNvSpPr/>
          <p:nvPr/>
        </p:nvSpPr>
        <p:spPr>
          <a:xfrm>
            <a:off x="7336650" y="4404046"/>
            <a:ext cx="285085" cy="285084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Oval 16">
            <a:hlinkClick r:id="rId3" action="ppaction://hlinksldjump" tooltip="Vishwanath I Patil (KJP) won by 2.9% (3621 votes) at Bailhongal"/>
          </p:cNvPr>
          <p:cNvSpPr/>
          <p:nvPr/>
        </p:nvSpPr>
        <p:spPr>
          <a:xfrm>
            <a:off x="4535677" y="1671142"/>
            <a:ext cx="239033" cy="239033"/>
          </a:xfrm>
          <a:prstGeom prst="ellipse">
            <a:avLst/>
          </a:prstGeom>
          <a:solidFill>
            <a:srgbClr val="948A5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Oval 17">
            <a:hlinkClick r:id="rId3" action="ppaction://hlinksldjump" tooltip="M. Krishnappa (BJP) won by 12.0% (30162 votes) at Bangalore South"/>
          </p:cNvPr>
          <p:cNvSpPr/>
          <p:nvPr/>
        </p:nvSpPr>
        <p:spPr>
          <a:xfrm>
            <a:off x="6156506" y="6155552"/>
            <a:ext cx="381918" cy="381917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Oval 18">
            <a:hlinkClick r:id="rId3" action="ppaction://hlinksldjump" tooltip="S.N.Narayanaswamy.K.M (INC) won by 20.0% (28377 votes) at Bangarpet (SC)"/>
          </p:cNvPr>
          <p:cNvSpPr/>
          <p:nvPr/>
        </p:nvSpPr>
        <p:spPr>
          <a:xfrm>
            <a:off x="7241348" y="5869181"/>
            <a:ext cx="252354" cy="252354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Oval 19">
            <a:hlinkClick r:id="rId3" action="ppaction://hlinksldjump" tooltip="B.Ramanatha Rai (INC) won by 11.4% (17850 votes) at Bantval"/>
          </p:cNvPr>
          <p:cNvSpPr/>
          <p:nvPr/>
        </p:nvSpPr>
        <p:spPr>
          <a:xfrm>
            <a:off x="3527182" y="4109459"/>
            <a:ext cx="309145" cy="309145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Oval 20">
            <a:hlinkClick r:id="rId3" action="ppaction://hlinksldjump" tooltip="Mallikarjun Sidramappa Khuba (JD(S)) won by 12.6% (15893 votes) at Basavakalyan"/>
          </p:cNvPr>
          <p:cNvSpPr/>
          <p:nvPr/>
        </p:nvSpPr>
        <p:spPr>
          <a:xfrm>
            <a:off x="7282114" y="970164"/>
            <a:ext cx="244403" cy="244403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Oval 21">
            <a:hlinkClick r:id="rId3" action="ppaction://hlinksldjump" tooltip="Shivanand S Patil (INC) won by 15.5% (19676 votes) at Basavana Bagevadi"/>
          </p:cNvPr>
          <p:cNvSpPr/>
          <p:nvPr/>
        </p:nvSpPr>
        <p:spPr>
          <a:xfrm>
            <a:off x="5751668" y="1619804"/>
            <a:ext cx="238185" cy="238185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Oval 22">
            <a:hlinkClick r:id="rId3" action="ppaction://hlinksldjump" tooltip="Ravi Subramanya.L.A. (BJP) won by 19.0% (19720 votes) at Basavanagudi"/>
          </p:cNvPr>
          <p:cNvSpPr/>
          <p:nvPr/>
        </p:nvSpPr>
        <p:spPr>
          <a:xfrm>
            <a:off x="6435890" y="5967453"/>
            <a:ext cx="220224" cy="220224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Oval 23">
            <a:hlinkClick r:id="rId3" action="ppaction://hlinksldjump" tooltip="Sambhaji Lakshman Patil (IND) won by 4.8% (6310 votes) at Belgaum Dakshin"/>
          </p:cNvPr>
          <p:cNvSpPr/>
          <p:nvPr/>
        </p:nvSpPr>
        <p:spPr>
          <a:xfrm>
            <a:off x="3509656" y="1708808"/>
            <a:ext cx="261487" cy="261486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Oval 24">
            <a:hlinkClick r:id="rId3" action="ppaction://hlinksldjump" tooltip="Sanjay B Patil (BJP) won by 0.9% (1335 votes) at Belgaum Rural"/>
          </p:cNvPr>
          <p:cNvSpPr/>
          <p:nvPr/>
        </p:nvSpPr>
        <p:spPr>
          <a:xfrm>
            <a:off x="3634369" y="1411593"/>
            <a:ext cx="304065" cy="304066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Oval 25">
            <a:hlinkClick r:id="rId3" action="ppaction://hlinksldjump" tooltip="Fairoz Nuruddin Saith (INC) won by 15.8% (18210 votes) at Belgaum Uttar"/>
          </p:cNvPr>
          <p:cNvSpPr/>
          <p:nvPr/>
        </p:nvSpPr>
        <p:spPr>
          <a:xfrm>
            <a:off x="3962452" y="1495269"/>
            <a:ext cx="252815" cy="252816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Oval 26">
            <a:hlinkClick r:id="rId3" action="ppaction://hlinksldjump" tooltip="B. Sreeramulu (BSRCP) won by 25.6% (33294 votes) at Bellary (ST)"/>
          </p:cNvPr>
          <p:cNvSpPr/>
          <p:nvPr/>
        </p:nvSpPr>
        <p:spPr>
          <a:xfrm>
            <a:off x="6657977" y="3134136"/>
            <a:ext cx="252006" cy="252006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Oval 27">
            <a:hlinkClick r:id="rId3" action="ppaction://hlinksldjump" tooltip="Anil Lad (INC) won by 15.2% (18200 votes) at Bellary City"/>
          </p:cNvPr>
          <p:cNvSpPr/>
          <p:nvPr/>
        </p:nvSpPr>
        <p:spPr>
          <a:xfrm>
            <a:off x="6366843" y="3182816"/>
            <a:ext cx="264333" cy="264332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Oval 28">
            <a:hlinkClick r:id="rId3" action="ppaction://hlinksldjump" tooltip="K. Vasantha Bangera (INC) won by 10.8% (15741 votes) at Belthangady"/>
          </p:cNvPr>
          <p:cNvSpPr/>
          <p:nvPr/>
        </p:nvSpPr>
        <p:spPr>
          <a:xfrm>
            <a:off x="3862952" y="4096033"/>
            <a:ext cx="294972" cy="294971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Oval 29">
            <a:hlinkClick r:id="rId3" action="ppaction://hlinksldjump" tooltip="Y.N Rudresha Gowda (INC) won by 5.7% (7529 votes) at Belur"/>
          </p:cNvPr>
          <p:cNvSpPr/>
          <p:nvPr/>
        </p:nvSpPr>
        <p:spPr>
          <a:xfrm>
            <a:off x="4499367" y="4095873"/>
            <a:ext cx="272109" cy="272110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Oval 30">
            <a:hlinkClick r:id="rId3" action="ppaction://hlinksldjump" tooltip="Appaji. M.J (JD(S)) won by 30.7% (44099 votes) at Bhadravati"/>
          </p:cNvPr>
          <p:cNvSpPr/>
          <p:nvPr/>
        </p:nvSpPr>
        <p:spPr>
          <a:xfrm>
            <a:off x="4673933" y="3525441"/>
            <a:ext cx="286436" cy="286436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Oval 31">
            <a:hlinkClick r:id="rId3" action="ppaction://hlinksldjump" tooltip="Eshwara S/O Bhimanna Khandre (INC) won by 6.6% (9669 votes) at Bhalki"/>
          </p:cNvPr>
          <p:cNvSpPr/>
          <p:nvPr/>
        </p:nvSpPr>
        <p:spPr>
          <a:xfrm>
            <a:off x="7645161" y="907385"/>
            <a:ext cx="294773" cy="294773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Oval 32">
            <a:hlinkClick r:id="rId3" action="ppaction://hlinksldjump" tooltip="Mankala Subba Vaidya (IND) won by 7.3% (9884 votes) at Bhatkal"/>
          </p:cNvPr>
          <p:cNvSpPr/>
          <p:nvPr/>
        </p:nvSpPr>
        <p:spPr>
          <a:xfrm>
            <a:off x="3280132" y="2960381"/>
            <a:ext cx="250866" cy="250866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" name="Oval 33">
            <a:hlinkClick r:id="rId3" action="ppaction://hlinksldjump" tooltip="Gurupadappa Nagamarpalli (KJP) won by 2.3% (2571 votes) at Bidar"/>
          </p:cNvPr>
          <p:cNvSpPr/>
          <p:nvPr/>
        </p:nvSpPr>
        <p:spPr>
          <a:xfrm>
            <a:off x="8035002" y="1192170"/>
            <a:ext cx="202768" cy="202768"/>
          </a:xfrm>
          <a:prstGeom prst="ellipse">
            <a:avLst/>
          </a:prstGeom>
          <a:solidFill>
            <a:srgbClr val="948A5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Oval 34">
            <a:hlinkClick r:id="rId3" action="ppaction://hlinksldjump" tooltip="Ashok Kheny (KMP) won by 12.6% (15788 votes) at Bidar South"/>
          </p:cNvPr>
          <p:cNvSpPr/>
          <p:nvPr/>
        </p:nvSpPr>
        <p:spPr>
          <a:xfrm>
            <a:off x="7872206" y="1379879"/>
            <a:ext cx="222499" cy="222499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" name="Oval 35">
            <a:hlinkClick r:id="rId3" action="ppaction://hlinksldjump" tooltip="Makbul S Bagawan (INC) won by 7.9% (9380 votes) at Bijapur City"/>
          </p:cNvPr>
          <p:cNvSpPr/>
          <p:nvPr/>
        </p:nvSpPr>
        <p:spPr>
          <a:xfrm>
            <a:off x="5608979" y="1426680"/>
            <a:ext cx="188728" cy="188727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Oval 36">
            <a:hlinkClick r:id="rId3" action="ppaction://hlinksldjump" tooltip="J . T. Patil (INC) won by 7.5% (11238 votes) at Bilgi"/>
          </p:cNvPr>
          <p:cNvSpPr/>
          <p:nvPr/>
        </p:nvSpPr>
        <p:spPr>
          <a:xfrm>
            <a:off x="5249833" y="1588776"/>
            <a:ext cx="282198" cy="282198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8" name="Oval 37">
            <a:hlinkClick r:id="rId3" action="ppaction://hlinksldjump" tooltip="Sathish Reddy.M (BJP) won by 14.8% (25852 votes) at Bommanahalli"/>
          </p:cNvPr>
          <p:cNvSpPr/>
          <p:nvPr/>
        </p:nvSpPr>
        <p:spPr>
          <a:xfrm>
            <a:off x="6686151" y="5949150"/>
            <a:ext cx="277506" cy="277506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Oval 38">
            <a:hlinkClick r:id="rId3" action="ppaction://hlinksldjump" tooltip="Basavaraj Neelappa Shivannanavar (INC) won by 8.9% (13359 votes) at Byadgi"/>
          </p:cNvPr>
          <p:cNvSpPr/>
          <p:nvPr/>
        </p:nvSpPr>
        <p:spPr>
          <a:xfrm>
            <a:off x="4773774" y="2714804"/>
            <a:ext cx="275333" cy="275332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0" name="Oval 39">
            <a:hlinkClick r:id="rId3" action="ppaction://hlinksldjump" tooltip="Krishna Byre Gowda (INC) won by 15.6% (32400 votes) at Byatarayanapura"/>
          </p:cNvPr>
          <p:cNvSpPr/>
          <p:nvPr/>
        </p:nvSpPr>
        <p:spPr>
          <a:xfrm>
            <a:off x="7545926" y="4624268"/>
            <a:ext cx="324114" cy="324113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1" name="Oval 40">
            <a:hlinkClick r:id="rId3" action="ppaction://hlinksldjump" tooltip="K.Gopala Poojary (INC) won by 21.0% (31149 votes) at Byndoor"/>
          </p:cNvPr>
          <p:cNvSpPr/>
          <p:nvPr/>
        </p:nvSpPr>
        <p:spPr>
          <a:xfrm>
            <a:off x="3560893" y="2960392"/>
            <a:ext cx="292336" cy="292336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2" name="Oval 41">
            <a:hlinkClick r:id="rId3" action="ppaction://hlinksldjump" tooltip="S. Raghu (BJP) won by 8.0% (8462 votes) at C.V. Raman Nagar (SC)"/>
          </p:cNvPr>
          <p:cNvSpPr/>
          <p:nvPr/>
        </p:nvSpPr>
        <p:spPr>
          <a:xfrm>
            <a:off x="7120606" y="5672951"/>
            <a:ext cx="204203" cy="204204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" name="Oval 42">
            <a:hlinkClick r:id="rId3" action="ppaction://hlinksldjump" tooltip="T Raghumurthy (INC) won by 15.7% (23123 votes) at Challakere (ST)"/>
          </p:cNvPr>
          <p:cNvSpPr/>
          <p:nvPr/>
        </p:nvSpPr>
        <p:spPr>
          <a:xfrm>
            <a:off x="6027509" y="3692974"/>
            <a:ext cx="270376" cy="270377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4" name="Oval 43">
            <a:hlinkClick r:id="rId3" action="ppaction://hlinksldjump" tooltip="Vasu (INC) won by 11.8% (12915 votes) at Chamaraja"/>
          </p:cNvPr>
          <p:cNvSpPr/>
          <p:nvPr/>
        </p:nvSpPr>
        <p:spPr>
          <a:xfrm>
            <a:off x="5008670" y="5355717"/>
            <a:ext cx="241166" cy="241167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5" name="Oval 44">
            <a:hlinkClick r:id="rId3" action="ppaction://hlinksldjump" tooltip="C.Puttarangashetty (INC) won by 7.6% (11196 votes) at Chamarajanagar"/>
          </p:cNvPr>
          <p:cNvSpPr/>
          <p:nvPr/>
        </p:nvSpPr>
        <p:spPr>
          <a:xfrm>
            <a:off x="5288828" y="6164974"/>
            <a:ext cx="283060" cy="283060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" name="Oval 45">
            <a:hlinkClick r:id="rId3" action="ppaction://hlinksldjump" tooltip="B.Z.Zameer Ahmed Khan (JD(S)) won by 28.0% (30162 votes) at Chamrajpet"/>
          </p:cNvPr>
          <p:cNvSpPr/>
          <p:nvPr/>
        </p:nvSpPr>
        <p:spPr>
          <a:xfrm>
            <a:off x="6375088" y="5738889"/>
            <a:ext cx="203067" cy="203068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7" name="Oval 46">
            <a:hlinkClick r:id="rId3" action="ppaction://hlinksldjump" tooltip="G.T. Deve Gowda (JD(S)) won by 4.0% (7103 votes) at Chamundeshwari"/>
          </p:cNvPr>
          <p:cNvSpPr/>
          <p:nvPr/>
        </p:nvSpPr>
        <p:spPr>
          <a:xfrm>
            <a:off x="4638370" y="5324300"/>
            <a:ext cx="343140" cy="343140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Oval 47">
            <a:hlinkClick r:id="rId3" action="ppaction://hlinksldjump" tooltip="Vadnal Rajanna (INC) won by 1.2% (1773 votes) at Channagiri"/>
          </p:cNvPr>
          <p:cNvSpPr/>
          <p:nvPr/>
        </p:nvSpPr>
        <p:spPr>
          <a:xfrm>
            <a:off x="4987934" y="3577276"/>
            <a:ext cx="259680" cy="259680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9" name="Oval 48">
            <a:hlinkClick r:id="rId3" action="ppaction://hlinksldjump" tooltip="C P Yogeshwara (SP) won by 3.8% (6464 votes) at Channapatna"/>
          </p:cNvPr>
          <p:cNvSpPr/>
          <p:nvPr/>
        </p:nvSpPr>
        <p:spPr>
          <a:xfrm>
            <a:off x="5776164" y="5388954"/>
            <a:ext cx="328179" cy="328178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0" name="Oval 49">
            <a:hlinkClick r:id="rId3" action="ppaction://hlinksldjump" tooltip="R.V. Devraj (INC) won by 12.0% (13059 votes) at Chickpet"/>
          </p:cNvPr>
          <p:cNvSpPr/>
          <p:nvPr/>
        </p:nvSpPr>
        <p:spPr>
          <a:xfrm>
            <a:off x="6872877" y="5746559"/>
            <a:ext cx="228730" cy="228731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Oval 50">
            <a:hlinkClick r:id="rId3" action="ppaction://hlinksldjump" tooltip="Dr. K Sudhakar (INC) won by 10.3% (15048 votes) at Chikkaballapur"/>
          </p:cNvPr>
          <p:cNvSpPr/>
          <p:nvPr/>
        </p:nvSpPr>
        <p:spPr>
          <a:xfrm>
            <a:off x="7240650" y="4715568"/>
            <a:ext cx="288107" cy="288107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2" name="Oval 51">
            <a:hlinkClick r:id="rId3" action="ppaction://hlinksldjump" tooltip="Prakash Babanna Hukkeri (INC) won by 51.3% (76588 votes) at Chikkodi-Sadalga"/>
          </p:cNvPr>
          <p:cNvSpPr/>
          <p:nvPr/>
        </p:nvSpPr>
        <p:spPr>
          <a:xfrm>
            <a:off x="4124402" y="949493"/>
            <a:ext cx="285908" cy="285907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Oval 52">
            <a:hlinkClick r:id="rId3" action="ppaction://hlinksldjump" tooltip="C T Ravi (BJP) won by 7.9% (10988 votes) at Chikmagalur"/>
          </p:cNvPr>
          <p:cNvSpPr/>
          <p:nvPr/>
        </p:nvSpPr>
        <p:spPr>
          <a:xfrm>
            <a:off x="4289856" y="3878369"/>
            <a:ext cx="272600" cy="272600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4" name="Oval 53">
            <a:hlinkClick r:id="rId3" action="ppaction://hlinksldjump" tooltip="C.B.Sureshbabu (JD(S)) won by 6.9% (11139 votes) at Chiknayakanhalli"/>
          </p:cNvPr>
          <p:cNvSpPr/>
          <p:nvPr/>
        </p:nvSpPr>
        <p:spPr>
          <a:xfrm>
            <a:off x="5469946" y="3881705"/>
            <a:ext cx="328244" cy="328245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5" name="Oval 54">
            <a:hlinkClick r:id="rId3" action="ppaction://hlinksldjump" tooltip="Dr Umesh G Jadav (INC) won by 23.1% (26060 votes) at Chincholi (SC)"/>
          </p:cNvPr>
          <p:cNvSpPr/>
          <p:nvPr/>
        </p:nvSpPr>
        <p:spPr>
          <a:xfrm>
            <a:off x="7733469" y="1586130"/>
            <a:ext cx="192698" cy="192698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6" name="Oval 55">
            <a:hlinkClick r:id="rId3" action="ppaction://hlinksldjump" tooltip="J.K.Krishnareddy (JD(S)) won by 1.1% (1773 votes) at Chintamani"/>
          </p:cNvPr>
          <p:cNvSpPr/>
          <p:nvPr/>
        </p:nvSpPr>
        <p:spPr>
          <a:xfrm>
            <a:off x="7726347" y="4929733"/>
            <a:ext cx="298803" cy="298803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7" name="Oval 56">
            <a:hlinkClick r:id="rId3" action="ppaction://hlinksldjump" tooltip="G.H.Thippareddy (BJP) won by 16.4% (26718 votes) at Chitradurga"/>
          </p:cNvPr>
          <p:cNvSpPr/>
          <p:nvPr/>
        </p:nvSpPr>
        <p:spPr>
          <a:xfrm>
            <a:off x="5484161" y="3351319"/>
            <a:ext cx="315644" cy="315644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8" name="Oval 57">
            <a:hlinkClick r:id="rId3" action="ppaction://hlinksldjump" tooltip="Priyank Kharge (INC) won by 25.2% (31191 votes) at Chittapur"/>
          </p:cNvPr>
          <p:cNvSpPr/>
          <p:nvPr/>
        </p:nvSpPr>
        <p:spPr>
          <a:xfrm>
            <a:off x="7236480" y="1661049"/>
            <a:ext cx="218427" cy="218427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9" name="Oval 58">
            <a:hlinkClick r:id="rId3" action="ppaction://hlinksldjump" tooltip="S Muniraju (BJP) won by 5.7% (10828 votes) at Dasarahalli"/>
          </p:cNvPr>
          <p:cNvSpPr/>
          <p:nvPr/>
        </p:nvSpPr>
        <p:spPr>
          <a:xfrm>
            <a:off x="6162853" y="4509021"/>
            <a:ext cx="291344" cy="291344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0" name="Oval 59">
            <a:hlinkClick r:id="rId3" action="ppaction://hlinksldjump" tooltip="S S Mallikarjuna (INC) won by 42.6% (57280 votes) at Davanagere North"/>
          </p:cNvPr>
          <p:cNvSpPr/>
          <p:nvPr/>
        </p:nvSpPr>
        <p:spPr>
          <a:xfrm>
            <a:off x="5352538" y="3134022"/>
            <a:ext cx="240254" cy="240255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1" name="Oval 60">
            <a:hlinkClick r:id="rId3" action="ppaction://hlinksldjump" tooltip="Shamanur Shivashankarappa (INC) won by 33.4% (40158 votes) at Davanagere South"/>
          </p:cNvPr>
          <p:cNvSpPr/>
          <p:nvPr/>
        </p:nvSpPr>
        <p:spPr>
          <a:xfrm>
            <a:off x="4911244" y="3328596"/>
            <a:ext cx="229549" cy="229548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2" name="Oval 61">
            <a:hlinkClick r:id="rId3" action="ppaction://hlinksldjump" tooltip="A. Venkatesh Naik (INC) won by 2.9% (3700 votes) at Devadurga (ST)"/>
          </p:cNvPr>
          <p:cNvSpPr/>
          <p:nvPr/>
        </p:nvSpPr>
        <p:spPr>
          <a:xfrm>
            <a:off x="6866480" y="2166508"/>
            <a:ext cx="203488" cy="203489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3" name="Oval 62">
            <a:hlinkClick r:id="rId3" action="ppaction://hlinksldjump" tooltip="Pilla Munishamappa (JD(S)) won by 1.3% (1942 votes) at Devanahalli (SC)"/>
          </p:cNvPr>
          <p:cNvSpPr/>
          <p:nvPr/>
        </p:nvSpPr>
        <p:spPr>
          <a:xfrm>
            <a:off x="7128153" y="5346836"/>
            <a:ext cx="302662" cy="302662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4" name="Oval 63">
            <a:hlinkClick r:id="rId3" action="ppaction://hlinksldjump" tooltip="Aminappagouda Sanganagouda Patil (INC) won by 2.1% (2480 votes) at Devar Hippargi"/>
          </p:cNvPr>
          <p:cNvSpPr/>
          <p:nvPr/>
        </p:nvSpPr>
        <p:spPr>
          <a:xfrm>
            <a:off x="5939322" y="1426386"/>
            <a:ext cx="231370" cy="231371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5" name="Oval 64">
            <a:hlinkClick r:id="rId3" action="ppaction://hlinksldjump" tooltip="Vinay Kulkarni (INC) won by 13.8% (18320 votes) at Dharwad"/>
          </p:cNvPr>
          <p:cNvSpPr/>
          <p:nvPr/>
        </p:nvSpPr>
        <p:spPr>
          <a:xfrm>
            <a:off x="4359054" y="1887175"/>
            <a:ext cx="255002" cy="255000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6" name="Oval 65">
            <a:hlinkClick r:id="rId3" action="ppaction://hlinksldjump" tooltip="T.Venkataramanaiah (Appakaranahalli T.Venkatesh) (INC) won by 1.0% (1447 votes) at Doddaballapur"/>
          </p:cNvPr>
          <p:cNvSpPr/>
          <p:nvPr/>
        </p:nvSpPr>
        <p:spPr>
          <a:xfrm>
            <a:off x="6700442" y="4342103"/>
            <a:ext cx="286130" cy="286129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7" name="Oval 66">
            <a:hlinkClick r:id="rId3" action="ppaction://hlinksldjump" tooltip="H K Patil (INC) won by 24.7% (33727 votes) at Gadag"/>
          </p:cNvPr>
          <p:cNvSpPr/>
          <p:nvPr/>
        </p:nvSpPr>
        <p:spPr>
          <a:xfrm>
            <a:off x="5197566" y="2460386"/>
            <a:ext cx="245796" cy="245795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8" name="Oval 67">
            <a:hlinkClick r:id="rId3" action="ppaction://hlinksldjump" tooltip="Dinesh Gundu Rao (INC) won by 20.4% (22607 votes) at Gandhi Nagar"/>
          </p:cNvPr>
          <p:cNvSpPr/>
          <p:nvPr/>
        </p:nvSpPr>
        <p:spPr>
          <a:xfrm>
            <a:off x="6885564" y="5484978"/>
            <a:ext cx="229592" cy="229593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9" name="Oval 68">
            <a:hlinkClick r:id="rId3" action="ppaction://hlinksldjump" tooltip="Iqbal Ansari (JD(S)) won by 23.8% (29789 votes) at Gangawati"/>
          </p:cNvPr>
          <p:cNvSpPr/>
          <p:nvPr/>
        </p:nvSpPr>
        <p:spPr>
          <a:xfrm>
            <a:off x="6119635" y="2682133"/>
            <a:ext cx="227073" cy="227073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0" name="Oval 69">
            <a:hlinkClick r:id="rId3" action="ppaction://hlinksldjump" tooltip="N H Shivashankara Reddy (INC) won by 3.9% (5773 votes) at Gauribidanur"/>
          </p:cNvPr>
          <p:cNvSpPr/>
          <p:nvPr/>
        </p:nvSpPr>
        <p:spPr>
          <a:xfrm>
            <a:off x="6941652" y="4136287"/>
            <a:ext cx="294120" cy="294119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1" name="Oval 70">
            <a:hlinkClick r:id="rId3" action="ppaction://hlinksldjump" tooltip="Jarkiholi Ramesh Laxmanrao (INC) won by 19.4% (28005 votes) at Gokak"/>
          </p:cNvPr>
          <p:cNvSpPr/>
          <p:nvPr/>
        </p:nvSpPr>
        <p:spPr>
          <a:xfrm>
            <a:off x="4231776" y="1570237"/>
            <a:ext cx="284888" cy="284888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2" name="Oval 71">
            <a:hlinkClick r:id="rId3" action="ppaction://hlinksldjump" tooltip="Priyakrishna (INC) won by 32.4% (42460 votes) at Govindaraj Nagar"/>
          </p:cNvPr>
          <p:cNvSpPr/>
          <p:nvPr/>
        </p:nvSpPr>
        <p:spPr>
          <a:xfrm>
            <a:off x="6172784" y="5898204"/>
            <a:ext cx="238853" cy="238853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3" name="Oval 72">
            <a:hlinkClick r:id="rId3" action="ppaction://hlinksldjump" tooltip="S R Shrinivas (Vasu) (JD(S)) won by 5.2% (7244 votes) at Gubbi"/>
          </p:cNvPr>
          <p:cNvSpPr/>
          <p:nvPr/>
        </p:nvSpPr>
        <p:spPr>
          <a:xfrm>
            <a:off x="5753643" y="4253144"/>
            <a:ext cx="283926" cy="283926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4" name="Oval 73">
            <a:hlinkClick r:id="rId3" action="ppaction://hlinksldjump" tooltip="Dattatraya C. Patil Revoor (Appu Gouda) (BJP) won by 8.5% (9970 votes) at Gulbarga Dakshin"/>
          </p:cNvPr>
          <p:cNvSpPr/>
          <p:nvPr/>
        </p:nvSpPr>
        <p:spPr>
          <a:xfrm>
            <a:off x="6870036" y="1355987"/>
            <a:ext cx="225478" cy="225478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5" name="Oval 74">
            <a:hlinkClick r:id="rId3" action="ppaction://hlinksldjump" tooltip="G.Ramkrishna (INC) won by 5.8% (7218 votes) at Gulbarga Rural (SC)"/>
          </p:cNvPr>
          <p:cNvSpPr/>
          <p:nvPr/>
        </p:nvSpPr>
        <p:spPr>
          <a:xfrm>
            <a:off x="7021402" y="1130669"/>
            <a:ext cx="243429" cy="243429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6" name="Oval 75">
            <a:hlinkClick r:id="rId3" action="ppaction://hlinksldjump" tooltip="Qamar Ul Islam (INC) won by 19.2% (20121 votes) at Gulbarga Uttar"/>
          </p:cNvPr>
          <p:cNvSpPr/>
          <p:nvPr/>
        </p:nvSpPr>
        <p:spPr>
          <a:xfrm>
            <a:off x="7128806" y="1389799"/>
            <a:ext cx="228033" cy="228034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7" name="Oval 76">
            <a:hlinkClick r:id="rId3" action="ppaction://hlinksldjump" tooltip="H.S. Mahadeva Prasad (INC) won by 4.7% (7675 votes) at Gundlupet"/>
          </p:cNvPr>
          <p:cNvSpPr/>
          <p:nvPr/>
        </p:nvSpPr>
        <p:spPr>
          <a:xfrm>
            <a:off x="4900678" y="5946570"/>
            <a:ext cx="328183" cy="328182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8" name="Oval 77">
            <a:hlinkClick r:id="rId3" action="ppaction://hlinksldjump" tooltip="Baburao Chinchanasoor (INC) won by 1.3% (1650 votes) at Gurumitkal"/>
          </p:cNvPr>
          <p:cNvSpPr/>
          <p:nvPr/>
        </p:nvSpPr>
        <p:spPr>
          <a:xfrm>
            <a:off x="7531042" y="1999334"/>
            <a:ext cx="227870" cy="227871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9" name="Oval 78">
            <a:hlinkClick r:id="rId3" action="ppaction://hlinksldjump" tooltip="P.T.Parameshwaranaik (INC) won by 35.1% (40810 votes) at Hadagalli (SC)"/>
          </p:cNvPr>
          <p:cNvSpPr/>
          <p:nvPr/>
        </p:nvSpPr>
        <p:spPr>
          <a:xfrm>
            <a:off x="5080196" y="2710900"/>
            <a:ext cx="208328" cy="208328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0" name="Oval 79">
            <a:hlinkClick r:id="rId3" action="ppaction://hlinksldjump" tooltip="Bheemanaik Lbp (JD(S)) won by 0.1% (125 votes) at Hagaribommanahalli (SC)"/>
          </p:cNvPr>
          <p:cNvSpPr/>
          <p:nvPr/>
        </p:nvSpPr>
        <p:spPr>
          <a:xfrm>
            <a:off x="5587228" y="2836508"/>
            <a:ext cx="260768" cy="260768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1" name="Oval 80">
            <a:hlinkClick r:id="rId3" action="ppaction://hlinksldjump" tooltip="Deshpande. R. V. (INC) won by 4.9% (5939 votes) at Haliyal"/>
          </p:cNvPr>
          <p:cNvSpPr/>
          <p:nvPr/>
        </p:nvSpPr>
        <p:spPr>
          <a:xfrm>
            <a:off x="3960518" y="2089326"/>
            <a:ext cx="227208" cy="227207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2" name="Oval 81">
            <a:hlinkClick r:id="rId3" action="ppaction://hlinksldjump" tooltip="Manohar H. Tahashildar (INC) won by 3.9% (5686 votes) at Hangal"/>
          </p:cNvPr>
          <p:cNvSpPr/>
          <p:nvPr/>
        </p:nvSpPr>
        <p:spPr>
          <a:xfrm>
            <a:off x="4174372" y="2672722"/>
            <a:ext cx="281732" cy="281731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3" name="Oval 82">
            <a:hlinkClick r:id="rId3" action="ppaction://hlinksldjump" tooltip="R.Narendra (INC) won by 8.4% (11549 votes) at Hanur"/>
          </p:cNvPr>
          <p:cNvSpPr/>
          <p:nvPr/>
        </p:nvSpPr>
        <p:spPr>
          <a:xfrm>
            <a:off x="5845837" y="6154107"/>
            <a:ext cx="287673" cy="287672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4" name="Oval 83">
            <a:hlinkClick r:id="rId3" action="ppaction://hlinksldjump" tooltip="M P Ravindra (INC) won by 5.6% (8406 votes) at Harapanahalli"/>
          </p:cNvPr>
          <p:cNvSpPr/>
          <p:nvPr/>
        </p:nvSpPr>
        <p:spPr>
          <a:xfrm>
            <a:off x="5275587" y="2827264"/>
            <a:ext cx="281482" cy="281482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5" name="Oval 84">
            <a:hlinkClick r:id="rId3" action="ppaction://hlinksldjump" tooltip="H.S. Shivashankar (JD(S)) won by 12.6% (19053 votes) at Harihar"/>
          </p:cNvPr>
          <p:cNvSpPr/>
          <p:nvPr/>
        </p:nvSpPr>
        <p:spPr>
          <a:xfrm>
            <a:off x="5041622" y="3057154"/>
            <a:ext cx="286530" cy="286529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6" name="Oval 85">
            <a:hlinkClick r:id="rId3" action="ppaction://hlinksldjump" tooltip="H.S.Prakash (JD(S)) won by 3.2% (4196 votes) at Hassan"/>
          </p:cNvPr>
          <p:cNvSpPr/>
          <p:nvPr/>
        </p:nvSpPr>
        <p:spPr>
          <a:xfrm>
            <a:off x="4643741" y="4447647"/>
            <a:ext cx="256365" cy="256366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7" name="Oval 86">
            <a:hlinkClick r:id="rId3" action="ppaction://hlinksldjump" tooltip="Rudrappa Manappa Lamani (INC) won by 20.1% (30208 votes) at Haveri (SC)"/>
          </p:cNvPr>
          <p:cNvSpPr/>
          <p:nvPr/>
        </p:nvSpPr>
        <p:spPr>
          <a:xfrm>
            <a:off x="4486680" y="2678225"/>
            <a:ext cx="259559" cy="259559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8" name="Oval 87">
            <a:hlinkClick r:id="rId3" action="ppaction://hlinksldjump" tooltip="R. Jagadeesh Kumar (BJP) won by 4.5% (5136 votes) at Hebbal"/>
          </p:cNvPr>
          <p:cNvSpPr/>
          <p:nvPr/>
        </p:nvSpPr>
        <p:spPr>
          <a:xfrm>
            <a:off x="7478173" y="4951963"/>
            <a:ext cx="218391" cy="218391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9" name="Oval 88">
            <a:hlinkClick r:id="rId3" action="ppaction://hlinksldjump" tooltip="Chikkamadu S (JD(S)) won by 8.4% (12498 votes) at Heggadadevanakote (ST)"/>
          </p:cNvPr>
          <p:cNvSpPr/>
          <p:nvPr/>
        </p:nvSpPr>
        <p:spPr>
          <a:xfrm>
            <a:off x="4420581" y="5587729"/>
            <a:ext cx="286600" cy="286601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0" name="Oval 89">
            <a:hlinkClick r:id="rId3" action="ppaction://hlinksldjump" tooltip="U. B. Banakar (KJP) won by 2.0% (2606 votes) at Hirekerur"/>
          </p:cNvPr>
          <p:cNvSpPr/>
          <p:nvPr/>
        </p:nvSpPr>
        <p:spPr>
          <a:xfrm>
            <a:off x="4446896" y="2965939"/>
            <a:ext cx="260741" cy="260741"/>
          </a:xfrm>
          <a:prstGeom prst="ellipse">
            <a:avLst/>
          </a:prstGeom>
          <a:solidFill>
            <a:srgbClr val="948A5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1" name="Oval 90">
            <a:hlinkClick r:id="rId3" action="ppaction://hlinksldjump" tooltip="D.Sudhakar (INC) won by 0.8% (1205 votes) at Hiriyur"/>
          </p:cNvPr>
          <p:cNvSpPr/>
          <p:nvPr/>
        </p:nvSpPr>
        <p:spPr>
          <a:xfrm>
            <a:off x="5693058" y="3621210"/>
            <a:ext cx="309909" cy="309909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2" name="Oval 91">
            <a:hlinkClick r:id="rId3" action="ppaction://hlinksldjump" tooltip="H. Anjaneya (INC) won by 7.9% (12864 votes) at Holalkere (SC)"/>
          </p:cNvPr>
          <p:cNvSpPr/>
          <p:nvPr/>
        </p:nvSpPr>
        <p:spPr>
          <a:xfrm>
            <a:off x="5271666" y="3611424"/>
            <a:ext cx="305428" cy="305428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3" name="Oval 92">
            <a:hlinkClick r:id="rId3" action="ppaction://hlinksldjump" tooltip="H.D Revanna (JD(S)) won by 18.5% (30058 votes) at Holenarasipur"/>
          </p:cNvPr>
          <p:cNvSpPr/>
          <p:nvPr/>
        </p:nvSpPr>
        <p:spPr>
          <a:xfrm>
            <a:off x="4698650" y="4719923"/>
            <a:ext cx="324359" cy="324358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4" name="Oval 93">
            <a:hlinkClick r:id="rId3" action="ppaction://hlinksldjump" tooltip="Rajashekhar Basavaraj Patil (INC) won by 18.0% (24500 votes) at Homnabad"/>
          </p:cNvPr>
          <p:cNvSpPr/>
          <p:nvPr/>
        </p:nvSpPr>
        <p:spPr>
          <a:xfrm>
            <a:off x="7471148" y="1167216"/>
            <a:ext cx="263909" cy="263910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5" name="Oval 94">
            <a:hlinkClick r:id="rId3" action="ppaction://hlinksldjump" tooltip="D. G Shantana Gowda (INC) won by 12.6% (18738 votes) at Honnali"/>
          </p:cNvPr>
          <p:cNvSpPr/>
          <p:nvPr/>
        </p:nvSpPr>
        <p:spPr>
          <a:xfrm>
            <a:off x="4507979" y="3246485"/>
            <a:ext cx="294887" cy="294887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6" name="Oval 95">
            <a:hlinkClick r:id="rId3" action="ppaction://hlinksldjump" tooltip="B.G. Govindappa (INC) won by 14.3% (20017 votes) at Hosadurga"/>
          </p:cNvPr>
          <p:cNvSpPr/>
          <p:nvPr/>
        </p:nvSpPr>
        <p:spPr>
          <a:xfrm>
            <a:off x="5162388" y="3920468"/>
            <a:ext cx="281720" cy="281720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7" name="Oval 96">
            <a:hlinkClick r:id="rId3" action="ppaction://hlinksldjump" tooltip="M.T.B. Nagaraj (INC) won by 4.3% (7139 votes) at Hosakote"/>
          </p:cNvPr>
          <p:cNvSpPr/>
          <p:nvPr/>
        </p:nvSpPr>
        <p:spPr>
          <a:xfrm>
            <a:off x="7432838" y="5213291"/>
            <a:ext cx="324504" cy="324505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8" name="Oval 97">
            <a:hlinkClick r:id="rId3" action="ppaction://hlinksldjump" tooltip="Jagadish Shettar (BJP) won by 15.1% (17754 votes) at Hubli-Dharwad-Central"/>
          </p:cNvPr>
          <p:cNvSpPr/>
          <p:nvPr/>
        </p:nvSpPr>
        <p:spPr>
          <a:xfrm>
            <a:off x="4753413" y="2179731"/>
            <a:ext cx="245290" cy="245290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9" name="Oval 98">
            <a:hlinkClick r:id="rId3" action="ppaction://hlinksldjump" tooltip="Abbayya Prasad (INC) won by 12.4% (13522 votes) at Hubli-Dharwad-East (SC)"/>
          </p:cNvPr>
          <p:cNvSpPr/>
          <p:nvPr/>
        </p:nvSpPr>
        <p:spPr>
          <a:xfrm>
            <a:off x="4230312" y="2130846"/>
            <a:ext cx="211432" cy="211432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0" name="Oval 99">
            <a:hlinkClick r:id="rId3" action="ppaction://hlinksldjump" tooltip="Aravind Chandrakant Bellad (BJP) won by 8.8% (11182 votes) at Hubli-Dharwad-West"/>
          </p:cNvPr>
          <p:cNvSpPr/>
          <p:nvPr/>
        </p:nvSpPr>
        <p:spPr>
          <a:xfrm>
            <a:off x="4473635" y="2152232"/>
            <a:ext cx="248319" cy="248319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1" name="Oval 100">
            <a:hlinkClick r:id="rId3" action="ppaction://hlinksldjump" tooltip="Umesh Vishwanath Katti (BJP) won by 43.1% (57326 votes) at Hukkeri"/>
          </p:cNvPr>
          <p:cNvSpPr/>
          <p:nvPr/>
        </p:nvSpPr>
        <p:spPr>
          <a:xfrm>
            <a:off x="4155807" y="1262549"/>
            <a:ext cx="288390" cy="288391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2" name="Oval 101">
            <a:hlinkClick r:id="rId3" action="ppaction://hlinksldjump" tooltip="Kashappanavar Vijayanand Shivashankrappa (INC) won by 11.5% (15797 votes) at Hungund"/>
          </p:cNvPr>
          <p:cNvSpPr/>
          <p:nvPr/>
        </p:nvSpPr>
        <p:spPr>
          <a:xfrm>
            <a:off x="5687904" y="2023325"/>
            <a:ext cx="256866" cy="256866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3" name="Oval 102">
            <a:hlinkClick r:id="rId3" action="ppaction://hlinksldjump" tooltip="H.P.Manjunath (INC) won by 24.9% (40207 votes) at Hunsur"/>
          </p:cNvPr>
          <p:cNvSpPr/>
          <p:nvPr/>
        </p:nvSpPr>
        <p:spPr>
          <a:xfrm>
            <a:off x="4252298" y="5262620"/>
            <a:ext cx="332138" cy="332137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4" name="Oval 103">
            <a:hlinkClick r:id="rId3" action="ppaction://hlinksldjump" tooltip="Yashavantarayagouda Vittalagouda Patil (INC) won by 24.0% (33302 votes) at Indi"/>
          </p:cNvPr>
          <p:cNvSpPr/>
          <p:nvPr/>
        </p:nvSpPr>
        <p:spPr>
          <a:xfrm>
            <a:off x="5990080" y="1071229"/>
            <a:ext cx="240910" cy="240910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5" name="Oval 104">
            <a:hlinkClick r:id="rId3" action="ppaction://hlinksldjump" tooltip="H.P.Rajesh (INC) won by 27.9% (36890 votes) at Jagalur (ST)"/>
          </p:cNvPr>
          <p:cNvSpPr/>
          <p:nvPr/>
        </p:nvSpPr>
        <p:spPr>
          <a:xfrm>
            <a:off x="5828819" y="3368899"/>
            <a:ext cx="240226" cy="240227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6" name="Oval 105">
            <a:hlinkClick r:id="rId3" action="ppaction://hlinksldjump" tooltip="Siddu B. Nyamagouda (INC) won by 16.1% (21152 votes) at Jamkhandi"/>
          </p:cNvPr>
          <p:cNvSpPr/>
          <p:nvPr/>
        </p:nvSpPr>
        <p:spPr>
          <a:xfrm>
            <a:off x="5071181" y="1216919"/>
            <a:ext cx="249734" cy="249734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7" name="Oval 106">
            <a:hlinkClick r:id="rId3" action="ppaction://hlinksldjump" tooltip="B.N. Vijayakumar (BJP) won by 12.9% (12312 votes) at Jayanagar"/>
          </p:cNvPr>
          <p:cNvSpPr/>
          <p:nvPr/>
        </p:nvSpPr>
        <p:spPr>
          <a:xfrm>
            <a:off x="6416630" y="5501076"/>
            <a:ext cx="203735" cy="203735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8" name="Oval 107">
            <a:hlinkClick r:id="rId3" action="ppaction://hlinksldjump" tooltip="Ajay Dharam Singh (INC) won by 25.4% (36700 votes) at Jewargi"/>
          </p:cNvPr>
          <p:cNvSpPr/>
          <p:nvPr/>
        </p:nvSpPr>
        <p:spPr>
          <a:xfrm>
            <a:off x="6799667" y="1610266"/>
            <a:ext cx="264054" cy="264054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9" name="Oval 108">
            <a:hlinkClick r:id="rId3" action="ppaction://hlinksldjump" tooltip="B.A.Basavaraja (INC) won by 5.4% (10830 votes) at K.R. Pura"/>
          </p:cNvPr>
          <p:cNvSpPr/>
          <p:nvPr/>
        </p:nvSpPr>
        <p:spPr>
          <a:xfrm>
            <a:off x="6918134" y="4801844"/>
            <a:ext cx="311261" cy="311261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0" name="Oval 109">
            <a:hlinkClick r:id="rId3" action="ppaction://hlinksldjump" tooltip="Y.S.V.Datta (JD(S)) won by 30.0% (42433 votes) at Kadur "/>
          </p:cNvPr>
          <p:cNvSpPr/>
          <p:nvPr/>
        </p:nvSpPr>
        <p:spPr>
          <a:xfrm>
            <a:off x="4864717" y="3848029"/>
            <a:ext cx="278902" cy="278902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1" name="Oval 110">
            <a:hlinkClick r:id="rId3" action="ppaction://hlinksldjump" tooltip="Bharamgoud Alagoud Kage (BJP) won by 2.2% (2887 votes) at Kagwad"/>
          </p:cNvPr>
          <p:cNvSpPr/>
          <p:nvPr/>
        </p:nvSpPr>
        <p:spPr>
          <a:xfrm>
            <a:off x="4437020" y="834514"/>
            <a:ext cx="246767" cy="246766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2" name="Oval 111">
            <a:hlinkClick r:id="rId3" action="ppaction://hlinksldjump" tooltip="Santhosh S Lad (INC) won by 34.7% (45661 votes) at Kalghatgi"/>
          </p:cNvPr>
          <p:cNvSpPr/>
          <p:nvPr/>
        </p:nvSpPr>
        <p:spPr>
          <a:xfrm>
            <a:off x="4050839" y="2328421"/>
            <a:ext cx="261525" cy="261525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3" name="Oval 112">
            <a:hlinkClick r:id="rId3" action="ppaction://hlinksldjump" tooltip="T.H. Suresh Babu (BSRCP) won by 24.5% (34396 votes) at Kampli (ST)"/>
          </p:cNvPr>
          <p:cNvSpPr/>
          <p:nvPr/>
        </p:nvSpPr>
        <p:spPr>
          <a:xfrm>
            <a:off x="6209305" y="2917781"/>
            <a:ext cx="275404" cy="275404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4" name="Oval 113">
            <a:hlinkClick r:id="rId3" action="ppaction://hlinksldjump" tooltip="Shivaraj Sangappa Tangadagi (INC) won by 3.7% (5052 votes) at Kanakagiri (SC)"/>
          </p:cNvPr>
          <p:cNvSpPr/>
          <p:nvPr/>
        </p:nvSpPr>
        <p:spPr>
          <a:xfrm>
            <a:off x="5997003" y="2457770"/>
            <a:ext cx="220942" cy="220942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5" name="Oval 114">
            <a:hlinkClick r:id="rId3" action="ppaction://hlinksldjump" tooltip="D.K. Shivakumar (INC) won by 17.8% (31424 votes) at Kanakapura"/>
          </p:cNvPr>
          <p:cNvSpPr/>
          <p:nvPr/>
        </p:nvSpPr>
        <p:spPr>
          <a:xfrm>
            <a:off x="5826671" y="5806569"/>
            <a:ext cx="322035" cy="322036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6" name="Oval 115">
            <a:hlinkClick r:id="rId3" action="ppaction://hlinksldjump" tooltip="Vinay Kumar Sorake (INC) won by 1.6% (1855 votes) at Kapu"/>
          </p:cNvPr>
          <p:cNvSpPr/>
          <p:nvPr/>
        </p:nvSpPr>
        <p:spPr>
          <a:xfrm>
            <a:off x="3164596" y="3704158"/>
            <a:ext cx="225521" cy="225520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7" name="Oval 116">
            <a:hlinkClick r:id="rId3" action="ppaction://hlinksldjump" tooltip="V.Sunill Kumar (BJP) won by 3.3% (4254 votes) at Karkal"/>
          </p:cNvPr>
          <p:cNvSpPr/>
          <p:nvPr/>
        </p:nvSpPr>
        <p:spPr>
          <a:xfrm>
            <a:off x="3668064" y="3583727"/>
            <a:ext cx="254938" cy="254937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8" name="Oval 117">
            <a:hlinkClick r:id="rId3" action="ppaction://hlinksldjump" tooltip="Santeesh Sail Krishna (IND) won by 24.7% (35880 votes) at Karwar"/>
          </p:cNvPr>
          <p:cNvSpPr/>
          <p:nvPr/>
        </p:nvSpPr>
        <p:spPr>
          <a:xfrm>
            <a:off x="3227676" y="2171017"/>
            <a:ext cx="265631" cy="265631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9" name="Oval 118">
            <a:hlinkClick r:id="rId3" action="ppaction://hlinksldjump" tooltip="Arvind Chandrakant Patil (IND) won by 12.0% (16152 votes) at Khanapur"/>
          </p:cNvPr>
          <p:cNvSpPr/>
          <p:nvPr/>
        </p:nvSpPr>
        <p:spPr>
          <a:xfrm>
            <a:off x="3800911" y="1733490"/>
            <a:ext cx="261633" cy="261633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0" name="Oval 119">
            <a:hlinkClick r:id="rId3" action="ppaction://hlinksldjump" tooltip="Inamadar Danappagouda Basanagouda (INC) won by 14.5% (18290 votes) at Kittur"/>
          </p:cNvPr>
          <p:cNvSpPr/>
          <p:nvPr/>
        </p:nvSpPr>
        <p:spPr>
          <a:xfrm>
            <a:off x="4077410" y="1833748"/>
            <a:ext cx="255403" cy="255404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1" name="Oval 120">
            <a:hlinkClick r:id="rId3" action="ppaction://hlinksldjump" tooltip="R. Vathur Prakash (IND) won by 7.7% (12591 votes) at Kolar"/>
          </p:cNvPr>
          <p:cNvSpPr/>
          <p:nvPr/>
        </p:nvSpPr>
        <p:spPr>
          <a:xfrm>
            <a:off x="7643361" y="5501958"/>
            <a:ext cx="289580" cy="289579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2" name="Oval 121">
            <a:hlinkClick r:id="rId3" action="ppaction://hlinksldjump" tooltip="Ramakka .Y (BJP) won by 22.2% (26022 votes) at Kolar Gold Field (SC)"/>
          </p:cNvPr>
          <p:cNvSpPr/>
          <p:nvPr/>
        </p:nvSpPr>
        <p:spPr>
          <a:xfrm>
            <a:off x="7526232" y="5851221"/>
            <a:ext cx="238256" cy="238256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3" name="Oval 122">
            <a:hlinkClick r:id="rId3" action="ppaction://hlinksldjump" tooltip="S. Jayanna (INC) won by 7.0% (10193 votes) at Kollegal (SC)"/>
          </p:cNvPr>
          <p:cNvSpPr/>
          <p:nvPr/>
        </p:nvSpPr>
        <p:spPr>
          <a:xfrm>
            <a:off x="5557193" y="5997405"/>
            <a:ext cx="297568" cy="297569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4" name="Oval 123">
            <a:hlinkClick r:id="rId3" action="ppaction://hlinksldjump" tooltip="K.Raghavendra Basavaraj Hitnal (INC) won by 17.7% (26788 votes) at Koppal"/>
          </p:cNvPr>
          <p:cNvSpPr/>
          <p:nvPr/>
        </p:nvSpPr>
        <p:spPr>
          <a:xfrm>
            <a:off x="5728340" y="2571671"/>
            <a:ext cx="272590" cy="272589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5" name="Oval 124">
            <a:hlinkClick r:id="rId3" action="ppaction://hlinksldjump" tooltip="Sudhakara Lal .P.R (JD(S)) won by 11.9% (18155 votes) at Koratagere (SC)"/>
          </p:cNvPr>
          <p:cNvSpPr/>
          <p:nvPr/>
        </p:nvSpPr>
        <p:spPr>
          <a:xfrm>
            <a:off x="6476596" y="4564070"/>
            <a:ext cx="291413" cy="291413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6" name="Oval 125">
            <a:hlinkClick r:id="rId3" action="ppaction://hlinksldjump" tooltip="M.K.Somashekar (INC) won by 4.8% (6065 votes) at Krishnaraja"/>
          </p:cNvPr>
          <p:cNvSpPr/>
          <p:nvPr/>
        </p:nvSpPr>
        <p:spPr>
          <a:xfrm>
            <a:off x="3273473" y="3243309"/>
            <a:ext cx="265272" cy="265273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7" name="Oval 126">
            <a:hlinkClick r:id="rId3" action="ppaction://hlinksldjump" tooltip="Sa.Ra.Mahesh (JD(S)) won by 9.6% (15052 votes) at Krishnarajanagara"/>
          </p:cNvPr>
          <p:cNvSpPr/>
          <p:nvPr/>
        </p:nvSpPr>
        <p:spPr>
          <a:xfrm>
            <a:off x="4492082" y="5002476"/>
            <a:ext cx="329309" cy="329310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8" name="Oval 127">
            <a:hlinkClick r:id="rId3" action="ppaction://hlinksldjump" tooltip="Narayanagowda (JD(S)) won by 6.0% (9243 votes) at Krishnarajpet"/>
          </p:cNvPr>
          <p:cNvSpPr/>
          <p:nvPr/>
        </p:nvSpPr>
        <p:spPr>
          <a:xfrm>
            <a:off x="4843223" y="5045177"/>
            <a:ext cx="310789" cy="310789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9" name="Oval 128">
            <a:hlinkClick r:id="rId3" action="ppaction://hlinksldjump" tooltip="P.Rajeev (BSRCP) won by 40.1% (46234 votes) at Kudachi (SC)"/>
          </p:cNvPr>
          <p:cNvSpPr/>
          <p:nvPr/>
        </p:nvSpPr>
        <p:spPr>
          <a:xfrm>
            <a:off x="4651918" y="1028109"/>
            <a:ext cx="212637" cy="212636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0" name="Oval 129">
            <a:hlinkClick r:id="rId3" action="ppaction://hlinksldjump" tooltip="B. Nagendra (IND) won by 18.7% (24803 votes) at Kudligi (ST)"/>
          </p:cNvPr>
          <p:cNvSpPr/>
          <p:nvPr/>
        </p:nvSpPr>
        <p:spPr>
          <a:xfrm>
            <a:off x="5696607" y="3108152"/>
            <a:ext cx="256496" cy="256496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1" name="Oval 130">
            <a:hlinkClick r:id="rId3" action="ppaction://hlinksldjump" tooltip="Sharda Mohan Shetty (INC) won by 0.3% (420 votes) at Kumta"/>
          </p:cNvPr>
          <p:cNvSpPr/>
          <p:nvPr/>
        </p:nvSpPr>
        <p:spPr>
          <a:xfrm>
            <a:off x="3415469" y="2598638"/>
            <a:ext cx="244750" cy="244750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2" name="Oval 131">
            <a:hlinkClick r:id="rId3" action="ppaction://hlinksldjump" tooltip="Halady Srinivasa Shetty (IND) won by 29.2% (40611 votes) at Kundapura"/>
          </p:cNvPr>
          <p:cNvSpPr/>
          <p:nvPr/>
        </p:nvSpPr>
        <p:spPr>
          <a:xfrm>
            <a:off x="3565252" y="3281313"/>
            <a:ext cx="285101" cy="285101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3" name="Oval 132">
            <a:hlinkClick r:id="rId3" action="ppaction://hlinksldjump" tooltip="Channabasappa Satyappa Shivalli (INC) won by 16.3% (21072 votes) at Kundgol"/>
          </p:cNvPr>
          <p:cNvSpPr/>
          <p:nvPr/>
        </p:nvSpPr>
        <p:spPr>
          <a:xfrm>
            <a:off x="4642193" y="2436024"/>
            <a:ext cx="253650" cy="253650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4" name="Oval 133">
            <a:hlinkClick r:id="rId3" action="ppaction://hlinksldjump" tooltip="D. Nagarajaiah (JD(S)) won by 6.8% (9632 votes) at Kunigal"/>
          </p:cNvPr>
          <p:cNvSpPr/>
          <p:nvPr/>
        </p:nvSpPr>
        <p:spPr>
          <a:xfrm>
            <a:off x="5716463" y="4785324"/>
            <a:ext cx="275812" cy="275812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5" name="Oval 134">
            <a:hlinkClick r:id="rId3" action="ppaction://hlinksldjump" tooltip="Doddanagouda Hanamagouda Patil (BJP) won by 2.2% (3037 votes) at Kushtagi"/>
          </p:cNvPr>
          <p:cNvSpPr/>
          <p:nvPr/>
        </p:nvSpPr>
        <p:spPr>
          <a:xfrm>
            <a:off x="5769563" y="2304555"/>
            <a:ext cx="235611" cy="235611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6" name="Oval 135">
            <a:hlinkClick r:id="rId3" action="ppaction://hlinksldjump" tooltip="Manappa D.Vajjal (JD(S)) won by 1.0% (1286 votes) at Lingsugur (SC)"/>
          </p:cNvPr>
          <p:cNvSpPr/>
          <p:nvPr/>
        </p:nvSpPr>
        <p:spPr>
          <a:xfrm>
            <a:off x="6269773" y="2150601"/>
            <a:ext cx="218861" cy="218862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7" name="Oval 136">
            <a:hlinkClick r:id="rId3" action="ppaction://hlinksldjump" tooltip="D.C.Thammanna (JD(S)) won by 20.4% (31958 votes) at Maddur"/>
          </p:cNvPr>
          <p:cNvSpPr/>
          <p:nvPr/>
        </p:nvSpPr>
        <p:spPr>
          <a:xfrm>
            <a:off x="5384881" y="4819799"/>
            <a:ext cx="309919" cy="309920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8" name="Oval 137">
            <a:hlinkClick r:id="rId3" action="ppaction://hlinksldjump" tooltip="Kyatasandra N.Rajanna (INC) won by 9.8% (14427 votes) at Madhugiri"/>
          </p:cNvPr>
          <p:cNvSpPr/>
          <p:nvPr/>
        </p:nvSpPr>
        <p:spPr>
          <a:xfrm>
            <a:off x="6406511" y="4262549"/>
            <a:ext cx="282808" cy="282808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9" name="Oval 138">
            <a:hlinkClick r:id="rId3" action="ppaction://hlinksldjump" tooltip="Appachu (Ranjan) M.P (BJP) won by 3.0% (4629 votes) at Madikeri"/>
          </p:cNvPr>
          <p:cNvSpPr/>
          <p:nvPr/>
        </p:nvSpPr>
        <p:spPr>
          <a:xfrm>
            <a:off x="4017321" y="4379916"/>
            <a:ext cx="291881" cy="291881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0" name="Oval 139">
            <a:hlinkClick r:id="rId3" action="ppaction://hlinksldjump" tooltip="H.C.Balakrishna (JD(S)) won by 8.4% (14359 votes) at Magadi"/>
          </p:cNvPr>
          <p:cNvSpPr/>
          <p:nvPr/>
        </p:nvSpPr>
        <p:spPr>
          <a:xfrm>
            <a:off x="5844814" y="5043225"/>
            <a:ext cx="329291" cy="329291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1" name="Oval 140">
            <a:hlinkClick r:id="rId3" action="ppaction://hlinksldjump" tooltip="Arvind Limbavali (BJP) won by 2.7% (6149 votes) at Mahadevapura (SC)"/>
          </p:cNvPr>
          <p:cNvSpPr/>
          <p:nvPr/>
        </p:nvSpPr>
        <p:spPr>
          <a:xfrm>
            <a:off x="6838793" y="5125903"/>
            <a:ext cx="334702" cy="334702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2" name="Oval 141">
            <a:hlinkClick r:id="rId3" action="ppaction://hlinksldjump" tooltip="Gopalaiah .K. (JD(S)) won by 10.4% (15370 votes) at Mahalakshmi Layout"/>
          </p:cNvPr>
          <p:cNvSpPr/>
          <p:nvPr/>
        </p:nvSpPr>
        <p:spPr>
          <a:xfrm>
            <a:off x="6598744" y="5638456"/>
            <a:ext cx="259200" cy="259201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3" name="Oval 142">
            <a:hlinkClick r:id="rId3" action="ppaction://hlinksldjump" tooltip="P.M.Narendra Swamy (INC) won by 0.3% (538 votes) at Malavalli (SC)"/>
          </p:cNvPr>
          <p:cNvSpPr/>
          <p:nvPr/>
        </p:nvSpPr>
        <p:spPr>
          <a:xfrm>
            <a:off x="5521693" y="5632355"/>
            <a:ext cx="329712" cy="329712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4" name="Oval 143">
            <a:hlinkClick r:id="rId3" action="ppaction://hlinksldjump" tooltip="Dr. Ashwath Narayan C. N. (BJP) won by 19.4% (21066 votes) at Malleshwaram"/>
          </p:cNvPr>
          <p:cNvSpPr/>
          <p:nvPr/>
        </p:nvSpPr>
        <p:spPr>
          <a:xfrm>
            <a:off x="6397192" y="5231085"/>
            <a:ext cx="235916" cy="235915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5" name="Oval 144">
            <a:hlinkClick r:id="rId3" action="ppaction://hlinksldjump" tooltip="K.S. Manjunathgowda (JD(S)) won by 13.1% (18769 votes) at Malur"/>
          </p:cNvPr>
          <p:cNvSpPr/>
          <p:nvPr/>
        </p:nvSpPr>
        <p:spPr>
          <a:xfrm>
            <a:off x="7354297" y="5593042"/>
            <a:ext cx="271838" cy="271838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6" name="Oval 145">
            <a:hlinkClick r:id="rId3" action="ppaction://hlinksldjump" tooltip="M.H. Ambareesh (INC) won by 28.1% (42937 votes) at Mandya"/>
          </p:cNvPr>
          <p:cNvSpPr/>
          <p:nvPr/>
        </p:nvSpPr>
        <p:spPr>
          <a:xfrm>
            <a:off x="5295853" y="5413719"/>
            <a:ext cx="296885" cy="296885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7" name="Oval 146">
            <a:hlinkClick r:id="rId3" action="ppaction://hlinksldjump" tooltip="U T Khader (INC) won by 23.3% (29111 votes) at Mangalore"/>
          </p:cNvPr>
          <p:cNvSpPr/>
          <p:nvPr/>
        </p:nvSpPr>
        <p:spPr>
          <a:xfrm>
            <a:off x="3131358" y="3963192"/>
            <a:ext cx="239349" cy="239349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8" name="Oval 147">
            <a:hlinkClick r:id="rId3" action="ppaction://hlinksldjump" tooltip="B.A.Mohiuddin Bava (INC) won by 3.7% (5373 votes) at Mangalore City North"/>
          </p:cNvPr>
          <p:cNvSpPr/>
          <p:nvPr/>
        </p:nvSpPr>
        <p:spPr>
          <a:xfrm>
            <a:off x="3379116" y="3818768"/>
            <a:ext cx="301613" cy="301613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9" name="Oval 148">
            <a:hlinkClick r:id="rId3" action="ppaction://hlinksldjump" tooltip="J.R.Lobo (INC) won by 9.3% (12275 votes) at Mangalore City South"/>
          </p:cNvPr>
          <p:cNvSpPr/>
          <p:nvPr/>
        </p:nvSpPr>
        <p:spPr>
          <a:xfrm>
            <a:off x="3236925" y="4207789"/>
            <a:ext cx="272084" cy="272084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0" name="Oval 149">
            <a:hlinkClick r:id="rId3" action="ppaction://hlinksldjump" tooltip="G.Hampayya Sahukar Ballatagi (INC) won by 5.7% (6987 votes) at Manvi (ST)"/>
          </p:cNvPr>
          <p:cNvSpPr/>
          <p:nvPr/>
        </p:nvSpPr>
        <p:spPr>
          <a:xfrm>
            <a:off x="6844641" y="2546622"/>
            <a:ext cx="244078" cy="244078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1" name="Oval 150">
            <a:hlinkClick r:id="rId3" action="ppaction://hlinksldjump" tooltip="Pratapgowda Patil (INC) won by 18.1% (19147 votes) at Maski (ST)"/>
          </p:cNvPr>
          <p:cNvSpPr/>
          <p:nvPr/>
        </p:nvSpPr>
        <p:spPr>
          <a:xfrm>
            <a:off x="6409355" y="2371897"/>
            <a:ext cx="193188" cy="193188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2" name="Oval 151">
            <a:hlinkClick r:id="rId3" action="ppaction://hlinksldjump" tooltip="K.Shivamurthy (INC) won by 0.5% (694 votes) at Mayakonda (SC)"/>
          </p:cNvPr>
          <p:cNvSpPr/>
          <p:nvPr/>
        </p:nvSpPr>
        <p:spPr>
          <a:xfrm>
            <a:off x="5172309" y="3351478"/>
            <a:ext cx="256272" cy="256272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3" name="Oval 152">
            <a:hlinkClick r:id="rId3" action="ppaction://hlinksldjump" tooltip="K.S.Puttannaiah (SKP) won by 6.1% (9848 votes) at Melukote"/>
          </p:cNvPr>
          <p:cNvSpPr/>
          <p:nvPr/>
        </p:nvSpPr>
        <p:spPr>
          <a:xfrm>
            <a:off x="5043536" y="4771601"/>
            <a:ext cx="318636" cy="318636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4" name="Oval 153">
            <a:hlinkClick r:id="rId3" action="ppaction://hlinksldjump" tooltip="S. Thippeswamy (BSRCP) won by 4.4% (7169 votes) at Molakalmuru (ST)"/>
          </p:cNvPr>
          <p:cNvSpPr/>
          <p:nvPr/>
        </p:nvSpPr>
        <p:spPr>
          <a:xfrm>
            <a:off x="6096960" y="3362098"/>
            <a:ext cx="316599" cy="316600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5" name="Oval 154">
            <a:hlinkClick r:id="rId3" action="ppaction://hlinksldjump" tooltip="K Abhayachandra (INC) won by 3.5% (4550 votes) at Moodabidri"/>
          </p:cNvPr>
          <p:cNvSpPr/>
          <p:nvPr/>
        </p:nvSpPr>
        <p:spPr>
          <a:xfrm>
            <a:off x="3709292" y="3867704"/>
            <a:ext cx="253753" cy="253753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6" name="Oval 155">
            <a:hlinkClick r:id="rId3" action="ppaction://hlinksldjump" tooltip="Appaji Urf Channabasavaraj Shankarao Nadagoud (INC) won by 10.6% (12202 votes) at Muddebihal"/>
          </p:cNvPr>
          <p:cNvSpPr/>
          <p:nvPr/>
        </p:nvSpPr>
        <p:spPr>
          <a:xfrm>
            <a:off x="5905557" y="1855103"/>
            <a:ext cx="220295" cy="220295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7" name="Oval 156">
            <a:hlinkClick r:id="rId3" action="ppaction://hlinksldjump" tooltip="Govind.M.Karjol (BJP) won by 4.0% (5178 votes) at Mudhol (SC)"/>
          </p:cNvPr>
          <p:cNvSpPr/>
          <p:nvPr/>
        </p:nvSpPr>
        <p:spPr>
          <a:xfrm>
            <a:off x="4997526" y="1489390"/>
            <a:ext cx="245283" cy="245284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8" name="Oval 157">
            <a:hlinkClick r:id="rId3" action="ppaction://hlinksldjump" tooltip="B.B. Ningaiah (JD(S)) won by 0.6% (635 votes) at Mudigere (SC)"/>
          </p:cNvPr>
          <p:cNvSpPr/>
          <p:nvPr/>
        </p:nvSpPr>
        <p:spPr>
          <a:xfrm>
            <a:off x="4188886" y="4155302"/>
            <a:ext cx="228173" cy="228172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9" name="Oval 158">
            <a:hlinkClick r:id="rId3" action="ppaction://hlinksldjump" tooltip="G.Manjunatha (IND) won by 24.3% (33734 votes) at Mulbagal (SC)"/>
          </p:cNvPr>
          <p:cNvSpPr/>
          <p:nvPr/>
        </p:nvSpPr>
        <p:spPr>
          <a:xfrm>
            <a:off x="7792755" y="5789015"/>
            <a:ext cx="260770" cy="260771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0" name="Oval 159">
            <a:hlinkClick r:id="rId3" action="ppaction://hlinksldjump" tooltip="N.Chaluvarayaswamy (Swamy Gowda) (JD(S)) won by 12.4% (20363 votes) at Nagamangala"/>
          </p:cNvPr>
          <p:cNvSpPr/>
          <p:nvPr/>
        </p:nvSpPr>
        <p:spPr>
          <a:xfrm>
            <a:off x="5247219" y="4500354"/>
            <a:ext cx="320486" cy="320485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1" name="Oval 160">
            <a:hlinkClick r:id="rId3" action="ppaction://hlinksldjump" tooltip="Raju Alagur (INC) won by 0.5% (667 votes) at Nagthan (SC)"/>
          </p:cNvPr>
          <p:cNvSpPr/>
          <p:nvPr/>
        </p:nvSpPr>
        <p:spPr>
          <a:xfrm>
            <a:off x="5750964" y="1211082"/>
            <a:ext cx="244156" cy="244157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2" name="Oval 161">
            <a:hlinkClick r:id="rId3" action="ppaction://hlinksldjump" tooltip="V.Srinivasa Prasad (INC) won by 6.3% (8941 votes) at Nanjangud (SC)"/>
          </p:cNvPr>
          <p:cNvSpPr/>
          <p:nvPr/>
        </p:nvSpPr>
        <p:spPr>
          <a:xfrm>
            <a:off x="4719470" y="5689505"/>
            <a:ext cx="281866" cy="281866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3" name="Oval 162">
            <a:hlinkClick r:id="rId3" action="ppaction://hlinksldjump" tooltip="Tanveer Sait (INC) won by 7.2% (8370 votes) at Narasimharaja"/>
          </p:cNvPr>
          <p:cNvSpPr/>
          <p:nvPr/>
        </p:nvSpPr>
        <p:spPr>
          <a:xfrm>
            <a:off x="6197281" y="5037892"/>
            <a:ext cx="233126" cy="233127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4" name="Oval 163">
            <a:hlinkClick r:id="rId3" action="ppaction://hlinksldjump" tooltip="B R Yavagal (INC) won by 6.7% (8585 votes) at Nargund"/>
          </p:cNvPr>
          <p:cNvSpPr/>
          <p:nvPr/>
        </p:nvSpPr>
        <p:spPr>
          <a:xfrm>
            <a:off x="4926433" y="1943463"/>
            <a:ext cx="246733" cy="246732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5" name="Oval 164">
            <a:hlinkClick r:id="rId3" action="ppaction://hlinksldjump" tooltip="N.H.Konaraddi (JD(S)) won by 1.9% (2669 votes) at Navalgund"/>
          </p:cNvPr>
          <p:cNvSpPr/>
          <p:nvPr/>
        </p:nvSpPr>
        <p:spPr>
          <a:xfrm>
            <a:off x="5028018" y="2196543"/>
            <a:ext cx="276137" cy="276138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6" name="Oval 165">
            <a:hlinkClick r:id="rId3" action="ppaction://hlinksldjump" tooltip="Dr K Srinivasamurthy (JD(S)) won by 10.8% (15103 votes) at Nelamangala (SC)"/>
          </p:cNvPr>
          <p:cNvSpPr/>
          <p:nvPr/>
        </p:nvSpPr>
        <p:spPr>
          <a:xfrm>
            <a:off x="6017999" y="4785642"/>
            <a:ext cx="262822" cy="262822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7" name="Oval 166">
            <a:hlinkClick r:id="rId3" action="ppaction://hlinksldjump" tooltip="Jolle Shashikala Annasaheb (BJP) won by 12.2% (18662 votes) at Nippani"/>
          </p:cNvPr>
          <p:cNvSpPr/>
          <p:nvPr/>
        </p:nvSpPr>
        <p:spPr>
          <a:xfrm>
            <a:off x="3803441" y="906401"/>
            <a:ext cx="294784" cy="294784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8" name="Oval 167">
            <a:hlinkClick r:id="rId3" action="ppaction://hlinksldjump" tooltip="R Ashoka (BJP) won by 15.7% (20123 votes) at Padmanaba Nagar"/>
          </p:cNvPr>
          <p:cNvSpPr/>
          <p:nvPr/>
        </p:nvSpPr>
        <p:spPr>
          <a:xfrm>
            <a:off x="6109331" y="5294067"/>
            <a:ext cx="271291" cy="271291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9" name="Oval 168">
            <a:hlinkClick r:id="rId3" action="ppaction://hlinksldjump" tooltip="K.M.Thimmarayappa (JD(S)) won by 3.4% (4863 votes) at Pavagada (SC)"/>
          </p:cNvPr>
          <p:cNvSpPr/>
          <p:nvPr/>
        </p:nvSpPr>
        <p:spPr>
          <a:xfrm>
            <a:off x="6553226" y="3979656"/>
            <a:ext cx="293408" cy="293408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0" name="Oval 169">
            <a:hlinkClick r:id="rId3" action="ppaction://hlinksldjump" tooltip="No elections (None) won by 0.0% (0 votes) at Piriyapatna"/>
          </p:cNvPr>
          <p:cNvSpPr/>
          <p:nvPr/>
        </p:nvSpPr>
        <p:spPr>
          <a:xfrm>
            <a:off x="4203383" y="4976721"/>
            <a:ext cx="268255" cy="268255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1" name="Oval 170">
            <a:hlinkClick r:id="rId3" action="ppaction://hlinksldjump" tooltip="Akhanda Srinivas Murthy.R (JD(S)) won by 10.2% (10199 votes) at Pulakeshinagar (SC)"/>
          </p:cNvPr>
          <p:cNvSpPr/>
          <p:nvPr/>
        </p:nvSpPr>
        <p:spPr>
          <a:xfrm>
            <a:off x="6795934" y="4663812"/>
            <a:ext cx="179483" cy="179483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2" name="Oval 171">
            <a:hlinkClick r:id="rId3" action="ppaction://hlinksldjump" tooltip="Shakuntala T Shetty (INC) won by 3.0% (4289 votes) at Puttur"/>
          </p:cNvPr>
          <p:cNvSpPr/>
          <p:nvPr/>
        </p:nvSpPr>
        <p:spPr>
          <a:xfrm>
            <a:off x="3706885" y="4399993"/>
            <a:ext cx="282099" cy="282100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3" name="Oval 172">
            <a:hlinkClick r:id="rId3" action="ppaction://hlinksldjump" tooltip="Aihole Duryodhan Mahalingappa (BJP) won by 0.7% (829 votes) at Raibag (SC)"/>
          </p:cNvPr>
          <p:cNvSpPr/>
          <p:nvPr/>
        </p:nvSpPr>
        <p:spPr>
          <a:xfrm>
            <a:off x="4410502" y="1113092"/>
            <a:ext cx="221221" cy="221221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4" name="Oval 173">
            <a:hlinkClick r:id="rId3" action="ppaction://hlinksldjump" tooltip="Dr. Shivaraj Patil S. (JD(S)) won by 7.9% (7871 votes) at Raichur"/>
          </p:cNvPr>
          <p:cNvSpPr/>
          <p:nvPr/>
        </p:nvSpPr>
        <p:spPr>
          <a:xfrm>
            <a:off x="7339762" y="2510213"/>
            <a:ext cx="184476" cy="184476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5" name="Oval 174">
            <a:hlinkClick r:id="rId3" action="ppaction://hlinksldjump" tooltip="Thipparaju (BJP) won by 2.4% (3270 votes) at Raichur Rural (ST)"/>
          </p:cNvPr>
          <p:cNvSpPr/>
          <p:nvPr/>
        </p:nvSpPr>
        <p:spPr>
          <a:xfrm>
            <a:off x="7115821" y="2635901"/>
            <a:ext cx="239077" cy="239077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6" name="Oval 175">
            <a:hlinkClick r:id="rId3" action="ppaction://hlinksldjump" tooltip="S.Suresh Kumar (BJP) won by 13.7% (14767 votes) at Rajaji Nagar"/>
          </p:cNvPr>
          <p:cNvSpPr/>
          <p:nvPr/>
        </p:nvSpPr>
        <p:spPr>
          <a:xfrm>
            <a:off x="6310936" y="4802694"/>
            <a:ext cx="220615" cy="220614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7" name="Oval 176">
            <a:hlinkClick r:id="rId3" action="ppaction://hlinksldjump" tooltip="Munirathna (INC) won by 9.9% (18813 votes) at Rajarajeshwarinagar"/>
          </p:cNvPr>
          <p:cNvSpPr/>
          <p:nvPr/>
        </p:nvSpPr>
        <p:spPr>
          <a:xfrm>
            <a:off x="5514218" y="5152896"/>
            <a:ext cx="328979" cy="328978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8" name="Oval 177">
            <a:hlinkClick r:id="rId3" action="ppaction://hlinksldjump" tooltip="H D Kumara Swamy (JD(S)) won by 17.1% (25398 votes) at Ramanagara"/>
          </p:cNvPr>
          <p:cNvSpPr/>
          <p:nvPr/>
        </p:nvSpPr>
        <p:spPr>
          <a:xfrm>
            <a:off x="6075161" y="5585408"/>
            <a:ext cx="292233" cy="292232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9" name="Oval 178">
            <a:hlinkClick r:id="rId3" action="ppaction://hlinksldjump" tooltip="Ashok Mahadevappa Pattan (INC) won by 3.9% (4984 votes) at Ramdurg"/>
          </p:cNvPr>
          <p:cNvSpPr/>
          <p:nvPr/>
        </p:nvSpPr>
        <p:spPr>
          <a:xfrm>
            <a:off x="4807554" y="1687800"/>
            <a:ext cx="248577" cy="248578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0" name="Oval 179">
            <a:hlinkClick r:id="rId3" action="ppaction://hlinksldjump" tooltip="Koliwad K.B (INC) won by 4.3% (6788 votes) at Ranibennur"/>
          </p:cNvPr>
          <p:cNvSpPr/>
          <p:nvPr/>
        </p:nvSpPr>
        <p:spPr>
          <a:xfrm>
            <a:off x="4729331" y="3016898"/>
            <a:ext cx="287128" cy="287129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1" name="Oval 180">
            <a:hlinkClick r:id="rId3" action="ppaction://hlinksldjump" tooltip="Gurupadagouda Sanganagouda Patil (INC) won by 12.5% (18227 votes) at Ron"/>
          </p:cNvPr>
          <p:cNvSpPr/>
          <p:nvPr/>
        </p:nvSpPr>
        <p:spPr>
          <a:xfrm>
            <a:off x="5334474" y="2197175"/>
            <a:ext cx="272895" cy="272895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2" name="Oval 181">
            <a:hlinkClick r:id="rId3" action="ppaction://hlinksldjump" tooltip="Kagodu Thimmappa (INC) won by 30.0% (41248 votes) at Sagar"/>
          </p:cNvPr>
          <p:cNvSpPr/>
          <p:nvPr/>
        </p:nvSpPr>
        <p:spPr>
          <a:xfrm>
            <a:off x="3849936" y="3149985"/>
            <a:ext cx="282994" cy="282993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3" name="Oval 182">
            <a:hlinkClick r:id="rId3" action="ppaction://hlinksldjump" tooltip="Kumaraswamy H.K. (JD(S)) won by 23.5% (33069 votes) at Sakleshpur (SC)"/>
          </p:cNvPr>
          <p:cNvSpPr/>
          <p:nvPr/>
        </p:nvSpPr>
        <p:spPr>
          <a:xfrm>
            <a:off x="4335744" y="4355225"/>
            <a:ext cx="288464" cy="288464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4" name="Oval 183">
            <a:hlinkClick r:id="rId3" action="ppaction://hlinksldjump" tooltip="E.Tukaram (INC) won by 27.0% (34631 votes) at Sandur (ST)"/>
          </p:cNvPr>
          <p:cNvSpPr/>
          <p:nvPr/>
        </p:nvSpPr>
        <p:spPr>
          <a:xfrm>
            <a:off x="5985886" y="3099465"/>
            <a:ext cx="242853" cy="242853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5" name="Oval 184">
            <a:hlinkClick r:id="rId3" action="ppaction://hlinksldjump" tooltip="Kelachandra Joseph George (INC) won by 16.2% (22854 votes) at Sarvagnanagar"/>
          </p:cNvPr>
          <p:cNvSpPr/>
          <p:nvPr/>
        </p:nvSpPr>
        <p:spPr>
          <a:xfrm>
            <a:off x="6642950" y="4850035"/>
            <a:ext cx="246753" cy="246753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6" name="Oval 185">
            <a:hlinkClick r:id="rId3" action="ppaction://hlinksldjump" tooltip="Anand Alias Vishwanath Chandrashekhar Mamani (BJP) won by 12.1% (16042 votes) at Saundatti Yellamma"/>
          </p:cNvPr>
          <p:cNvSpPr/>
          <p:nvPr/>
        </p:nvSpPr>
        <p:spPr>
          <a:xfrm>
            <a:off x="4644871" y="1918331"/>
            <a:ext cx="249505" cy="249506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7" name="Oval 186">
            <a:hlinkClick r:id="rId3" action="ppaction://hlinksldjump" tooltip="Dr Sharanprakash Patil (INC) won by 8.8% (11895 votes) at Sedam"/>
          </p:cNvPr>
          <p:cNvSpPr/>
          <p:nvPr/>
        </p:nvSpPr>
        <p:spPr>
          <a:xfrm>
            <a:off x="7483938" y="1696964"/>
            <a:ext cx="255988" cy="255988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8" name="Oval 187">
            <a:hlinkClick r:id="rId3" action="ppaction://hlinksldjump" tooltip="Guru Patil Shiraval (KJP) won by 4.6% (5796 votes) at Shahapur"/>
          </p:cNvPr>
          <p:cNvSpPr/>
          <p:nvPr/>
        </p:nvSpPr>
        <p:spPr>
          <a:xfrm>
            <a:off x="6881835" y="1899741"/>
            <a:ext cx="231702" cy="231702"/>
          </a:xfrm>
          <a:prstGeom prst="ellipse">
            <a:avLst/>
          </a:prstGeom>
          <a:solidFill>
            <a:srgbClr val="948A5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9" name="Oval 188">
            <a:hlinkClick r:id="rId3" action="ppaction://hlinksldjump" tooltip="N.A.Haris (INC) won by 19.5% (20187 votes) at Shanti Nagar"/>
          </p:cNvPr>
          <p:cNvSpPr/>
          <p:nvPr/>
        </p:nvSpPr>
        <p:spPr>
          <a:xfrm>
            <a:off x="6641610" y="5141081"/>
            <a:ext cx="185255" cy="185255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0" name="Oval 189">
            <a:hlinkClick r:id="rId3" action="ppaction://hlinksldjump" tooltip="Basavaraj Bommai (BJP) won by 6.3% (9503 votes) at Shiggaon"/>
          </p:cNvPr>
          <p:cNvSpPr/>
          <p:nvPr/>
        </p:nvSpPr>
        <p:spPr>
          <a:xfrm>
            <a:off x="4330331" y="2403328"/>
            <a:ext cx="281701" cy="281702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1" name="Oval 190">
            <a:hlinkClick r:id="rId3" action="ppaction://hlinksldjump" tooltip="B.S.Yadiyurappa (KJP) won by 17.6% (24425 votes) at Shikaripura"/>
          </p:cNvPr>
          <p:cNvSpPr/>
          <p:nvPr/>
        </p:nvSpPr>
        <p:spPr>
          <a:xfrm>
            <a:off x="4141286" y="3036856"/>
            <a:ext cx="288212" cy="288212"/>
          </a:xfrm>
          <a:prstGeom prst="ellipse">
            <a:avLst/>
          </a:prstGeom>
          <a:solidFill>
            <a:srgbClr val="948A5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2" name="Oval 191">
            <a:hlinkClick r:id="rId3" action="ppaction://hlinksldjump" tooltip="K.B. Prasannakumar (INC) won by 0.2% (278 votes) at Shimoga"/>
          </p:cNvPr>
          <p:cNvSpPr/>
          <p:nvPr/>
        </p:nvSpPr>
        <p:spPr>
          <a:xfrm>
            <a:off x="4398921" y="3608803"/>
            <a:ext cx="251657" cy="251657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3" name="Oval 192">
            <a:hlinkClick r:id="rId3" action="ppaction://hlinksldjump" tooltip="Sharada Pooryanaik (JD(S)) won by 7.1% (10109 votes) at Shimoga Rural (SC)"/>
          </p:cNvPr>
          <p:cNvSpPr/>
          <p:nvPr/>
        </p:nvSpPr>
        <p:spPr>
          <a:xfrm>
            <a:off x="4208160" y="3346348"/>
            <a:ext cx="287046" cy="287046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4" name="Oval 193">
            <a:hlinkClick r:id="rId3" action="ppaction://hlinksldjump" tooltip="Doddamani Ramakrishna Shidlingappa (INC) won by 0.2% (315 votes) at Shirahatti (SC)"/>
          </p:cNvPr>
          <p:cNvSpPr/>
          <p:nvPr/>
        </p:nvSpPr>
        <p:spPr>
          <a:xfrm>
            <a:off x="4926825" y="2478365"/>
            <a:ext cx="237238" cy="237239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5" name="Oval 194">
            <a:hlinkClick r:id="rId3" action="ppaction://hlinksldjump" tooltip="R.Roshan Baig (INC) won by 22.9% (20855 votes) at Shivajinagar"/>
          </p:cNvPr>
          <p:cNvSpPr/>
          <p:nvPr/>
        </p:nvSpPr>
        <p:spPr>
          <a:xfrm>
            <a:off x="6461818" y="5015221"/>
            <a:ext cx="183698" cy="183699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6" name="Oval 195">
            <a:hlinkClick r:id="rId3" action="ppaction://hlinksldjump" tooltip="Raja Venkatappa Nayak (INC) won by 2.8% (4075 votes) at Shorapur (ST)"/>
          </p:cNvPr>
          <p:cNvSpPr/>
          <p:nvPr/>
        </p:nvSpPr>
        <p:spPr>
          <a:xfrm>
            <a:off x="6579549" y="1979894"/>
            <a:ext cx="292151" cy="292151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7" name="Oval 196">
            <a:hlinkClick r:id="rId3" action="ppaction://hlinksldjump" tooltip="C.N.Balakrishna (JD(S)) won by 15.5% (24142 votes) at Shravanabelagola"/>
          </p:cNvPr>
          <p:cNvSpPr/>
          <p:nvPr/>
        </p:nvSpPr>
        <p:spPr>
          <a:xfrm>
            <a:off x="4924394" y="4468732"/>
            <a:ext cx="302819" cy="302820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8" name="Oval 197">
            <a:hlinkClick r:id="rId3" action="ppaction://hlinksldjump" tooltip="A.B. Ramesha Bandisiddegowda (JD(S)) won by 8.6% (13624 votes) at Shrirangapattana"/>
          </p:cNvPr>
          <p:cNvSpPr/>
          <p:nvPr/>
        </p:nvSpPr>
        <p:spPr>
          <a:xfrm>
            <a:off x="5174851" y="5084115"/>
            <a:ext cx="322916" cy="322916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9" name="Oval 198">
            <a:hlinkClick r:id="rId3" action="ppaction://hlinksldjump" tooltip="M. Rajanna (JD(S)) won by 10.1% (15479 votes) at Sidlaghatta"/>
          </p:cNvPr>
          <p:cNvSpPr/>
          <p:nvPr/>
        </p:nvSpPr>
        <p:spPr>
          <a:xfrm>
            <a:off x="7173478" y="5024281"/>
            <a:ext cx="301803" cy="301802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0" name="Oval 199">
            <a:hlinkClick r:id="rId3" action="ppaction://hlinksldjump" tooltip="Bhusanur Ramesh Balappa (BJP) won by 1.1% (1392 votes) at Sindagi"/>
          </p:cNvPr>
          <p:cNvSpPr/>
          <p:nvPr/>
        </p:nvSpPr>
        <p:spPr>
          <a:xfrm>
            <a:off x="6204842" y="1442325"/>
            <a:ext cx="237349" cy="237349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1" name="Oval 200">
            <a:hlinkClick r:id="rId3" action="ppaction://hlinksldjump" tooltip="Badarli Hampanagouda (INC) won by 9.0% (13016 votes) at Sindhanur"/>
          </p:cNvPr>
          <p:cNvSpPr/>
          <p:nvPr/>
        </p:nvSpPr>
        <p:spPr>
          <a:xfrm>
            <a:off x="6372792" y="2600806"/>
            <a:ext cx="258599" cy="258599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2" name="Oval 201">
            <a:hlinkClick r:id="rId3" action="ppaction://hlinksldjump" tooltip="T B Jayachandra (INC) won by 9.2% (14681 votes) at Sira"/>
          </p:cNvPr>
          <p:cNvSpPr/>
          <p:nvPr/>
        </p:nvSpPr>
        <p:spPr>
          <a:xfrm>
            <a:off x="5819811" y="3929033"/>
            <a:ext cx="308663" cy="308663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3" name="Oval 202">
            <a:hlinkClick r:id="rId3" action="ppaction://hlinksldjump" tooltip="Anant Kageri Vishweshwar Hegde (BJP) won by 2.3% (3059 votes) at Sirsi"/>
          </p:cNvPr>
          <p:cNvSpPr/>
          <p:nvPr/>
        </p:nvSpPr>
        <p:spPr>
          <a:xfrm>
            <a:off x="3852579" y="2548353"/>
            <a:ext cx="269067" cy="269067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4" name="Oval 203">
            <a:hlinkClick r:id="rId3" action="ppaction://hlinksldjump" tooltip="B.M. Nagaraja (INC) won by 17.2% (21814 votes) at Siruguppa (ST)"/>
          </p:cNvPr>
          <p:cNvSpPr/>
          <p:nvPr/>
        </p:nvSpPr>
        <p:spPr>
          <a:xfrm>
            <a:off x="6590671" y="2791601"/>
            <a:ext cx="262936" cy="262935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5" name="Oval 204">
            <a:hlinkClick r:id="rId3" action="ppaction://hlinksldjump" tooltip="S.Madhu Bangarappa (JD(S)) won by 15.0% (21225 votes) at Sorab"/>
          </p:cNvPr>
          <p:cNvSpPr/>
          <p:nvPr/>
        </p:nvSpPr>
        <p:spPr>
          <a:xfrm>
            <a:off x="3900922" y="2842453"/>
            <a:ext cx="282340" cy="282340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6" name="Oval 205">
            <a:hlinkClick r:id="rId3" action="ppaction://hlinksldjump" tooltip="D.N. Jeevaraj (BJP) won by 2.9% (3452 votes) at Sringeri"/>
          </p:cNvPr>
          <p:cNvSpPr/>
          <p:nvPr/>
        </p:nvSpPr>
        <p:spPr>
          <a:xfrm>
            <a:off x="3998251" y="3839461"/>
            <a:ext cx="247219" cy="247220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7" name="Oval 206">
            <a:hlinkClick r:id="rId3" action="ppaction://hlinksldjump" tooltip="K.R.Rameshkumar (INC) won by 2.3% (3893 votes) at Srinivaspur"/>
          </p:cNvPr>
          <p:cNvSpPr/>
          <p:nvPr/>
        </p:nvSpPr>
        <p:spPr>
          <a:xfrm>
            <a:off x="7844456" y="5224694"/>
            <a:ext cx="337645" cy="337645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8" name="Oval 207">
            <a:hlinkClick r:id="rId3" action="ppaction://hlinksldjump" tooltip="Angara. S (BJP) won by 0.9% (1373 votes) at Sullia (SC)"/>
          </p:cNvPr>
          <p:cNvSpPr/>
          <p:nvPr/>
        </p:nvSpPr>
        <p:spPr>
          <a:xfrm>
            <a:off x="3872891" y="4663344"/>
            <a:ext cx="282915" cy="282915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9" name="Oval 208">
            <a:hlinkClick r:id="rId3" action="ppaction://hlinksldjump" tooltip="Dr. H.C. Mahadevappa (INC) won by 0.2% (323 votes) at T.Narasipur (SC)"/>
          </p:cNvPr>
          <p:cNvSpPr/>
          <p:nvPr/>
        </p:nvSpPr>
        <p:spPr>
          <a:xfrm>
            <a:off x="5292847" y="5863472"/>
            <a:ext cx="272217" cy="272216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0" name="Oval 209">
            <a:hlinkClick r:id="rId3" action="ppaction://hlinksldjump" tooltip="G.H Srinivasa (INC) won by 0.7% (899 votes) at Tarikere"/>
          </p:cNvPr>
          <p:cNvSpPr/>
          <p:nvPr/>
        </p:nvSpPr>
        <p:spPr>
          <a:xfrm>
            <a:off x="4585992" y="3822888"/>
            <a:ext cx="251679" cy="251680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1" name="Oval 210">
            <a:hlinkClick r:id="rId3" action="ppaction://hlinksldjump" tooltip="Umashree (INC) won by 1.7% (2599 votes) at Terdal"/>
          </p:cNvPr>
          <p:cNvSpPr/>
          <p:nvPr/>
        </p:nvSpPr>
        <p:spPr>
          <a:xfrm>
            <a:off x="4757573" y="1235915"/>
            <a:ext cx="284495" cy="284495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2" name="Oval 211">
            <a:hlinkClick r:id="rId3" action="ppaction://hlinksldjump" tooltip="K.Shadakshari (INC) won by 8.3% (11602 votes) at Tiptur"/>
          </p:cNvPr>
          <p:cNvSpPr/>
          <p:nvPr/>
        </p:nvSpPr>
        <p:spPr>
          <a:xfrm>
            <a:off x="5129106" y="4227843"/>
            <a:ext cx="277595" cy="277596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3" name="Oval 212">
            <a:hlinkClick r:id="rId3" action="ppaction://hlinksldjump" tooltip="Kimmane Ratnakar (INC) won by 1.0% (1343 votes) at Tirthahalli"/>
          </p:cNvPr>
          <p:cNvSpPr/>
          <p:nvPr/>
        </p:nvSpPr>
        <p:spPr>
          <a:xfrm>
            <a:off x="3950530" y="3525815"/>
            <a:ext cx="284098" cy="284097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4" name="Oval 213">
            <a:hlinkClick r:id="rId3" action="ppaction://hlinksldjump" tooltip="Dr. Rafeeq Ahmed S. (INC) won by 2.6% (3608 votes) at Tumkur City"/>
          </p:cNvPr>
          <p:cNvSpPr/>
          <p:nvPr/>
        </p:nvSpPr>
        <p:spPr>
          <a:xfrm>
            <a:off x="5894751" y="4546717"/>
            <a:ext cx="240469" cy="240469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5" name="Oval 214">
            <a:hlinkClick r:id="rId3" action="ppaction://hlinksldjump" tooltip="B.Suresh Gowda (BJP) won by 1.1% (1572 votes) at Tumkur Rural"/>
          </p:cNvPr>
          <p:cNvSpPr/>
          <p:nvPr/>
        </p:nvSpPr>
        <p:spPr>
          <a:xfrm>
            <a:off x="5588021" y="4513288"/>
            <a:ext cx="278017" cy="278016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6" name="Oval 215">
            <a:hlinkClick r:id="rId3" action="ppaction://hlinksldjump" tooltip="M.T.Krishnappa (JD(S)) won by 6.4% (8925 votes) at Turuvekere"/>
          </p:cNvPr>
          <p:cNvSpPr/>
          <p:nvPr/>
        </p:nvSpPr>
        <p:spPr>
          <a:xfrm>
            <a:off x="5434168" y="4230079"/>
            <a:ext cx="291783" cy="291783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7" name="Oval 216">
            <a:hlinkClick r:id="rId3" action="ppaction://hlinksldjump" tooltip="Pramod Madhwaraj (INC) won by 28.6% (39524 votes) at Udupi"/>
          </p:cNvPr>
          <p:cNvSpPr/>
          <p:nvPr/>
        </p:nvSpPr>
        <p:spPr>
          <a:xfrm>
            <a:off x="3372675" y="3521709"/>
            <a:ext cx="269300" cy="269300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8" name="Oval 217">
            <a:hlinkClick r:id="rId3" action="ppaction://hlinksldjump" tooltip="Siddaramaiah (INC) won by 18.4% (29641 votes) at Varuna"/>
          </p:cNvPr>
          <p:cNvSpPr/>
          <p:nvPr/>
        </p:nvSpPr>
        <p:spPr>
          <a:xfrm>
            <a:off x="5023724" y="5617341"/>
            <a:ext cx="327240" cy="327241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9" name="Oval 218">
            <a:hlinkClick r:id="rId3" action="ppaction://hlinksldjump" tooltip="M.Krishnappa (INC) won by 24.5% (32642 votes) at Vijay Nagar"/>
          </p:cNvPr>
          <p:cNvSpPr/>
          <p:nvPr/>
        </p:nvSpPr>
        <p:spPr>
          <a:xfrm>
            <a:off x="6628773" y="5361437"/>
            <a:ext cx="249992" cy="249993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0" name="Oval 219">
            <a:hlinkClick r:id="rId3" action="ppaction://hlinksldjump" tooltip="Anand Singh (BJP) won by 24.6% (30637 votes) at Vijayanagara"/>
          </p:cNvPr>
          <p:cNvSpPr/>
          <p:nvPr/>
        </p:nvSpPr>
        <p:spPr>
          <a:xfrm>
            <a:off x="5891798" y="2834389"/>
            <a:ext cx="247109" cy="247110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1" name="Oval 220">
            <a:hlinkClick r:id="rId3" action="ppaction://hlinksldjump" tooltip="K.G.Bopaiah (BJP) won by 2.4% (3414 votes) at Virajpet"/>
          </p:cNvPr>
          <p:cNvSpPr/>
          <p:nvPr/>
        </p:nvSpPr>
        <p:spPr>
          <a:xfrm>
            <a:off x="3906515" y="4975564"/>
            <a:ext cx="265967" cy="265967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2" name="Oval 221">
            <a:hlinkClick r:id="rId3" action="ppaction://hlinksldjump" tooltip="Dr. Maalakareddy (INC) won by 7.6% (9104 votes) at Yadgir"/>
          </p:cNvPr>
          <p:cNvSpPr/>
          <p:nvPr/>
        </p:nvSpPr>
        <p:spPr>
          <a:xfrm>
            <a:off x="7205823" y="1974901"/>
            <a:ext cx="212964" cy="212964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3" name="Oval 222">
            <a:hlinkClick r:id="rId3" action="ppaction://hlinksldjump" tooltip="Satish Laxmanarao Jarakiholi (INC) won by 19.6% (24350 votes) at Yamkanamardi (ST)"/>
          </p:cNvPr>
          <p:cNvSpPr/>
          <p:nvPr/>
        </p:nvSpPr>
        <p:spPr>
          <a:xfrm>
            <a:off x="3882329" y="1226334"/>
            <a:ext cx="248337" cy="248337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4" name="Oval 223">
            <a:hlinkClick r:id="rId3" action="ppaction://hlinksldjump" tooltip="S.R. Vishwanath (BJP) won by 9.4% (18397 votes) at Yelahanka"/>
          </p:cNvPr>
          <p:cNvSpPr/>
          <p:nvPr/>
        </p:nvSpPr>
        <p:spPr>
          <a:xfrm>
            <a:off x="6981795" y="4449620"/>
            <a:ext cx="337036" cy="337036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5" name="Oval 224">
            <a:hlinkClick r:id="rId3" action="ppaction://hlinksldjump" tooltip="Basavaraj Rayaraddy (INC) won by 12.4% (16900 votes) at Yelburga"/>
          </p:cNvPr>
          <p:cNvSpPr/>
          <p:nvPr/>
        </p:nvSpPr>
        <p:spPr>
          <a:xfrm>
            <a:off x="5477027" y="2472959"/>
            <a:ext cx="242245" cy="242245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6" name="Oval 225">
            <a:hlinkClick r:id="rId3" action="ppaction://hlinksldjump" tooltip="Arbail Shivaram Hebbar (INC) won by 20.3% (24492 votes) at Yellapur"/>
          </p:cNvPr>
          <p:cNvSpPr/>
          <p:nvPr/>
        </p:nvSpPr>
        <p:spPr>
          <a:xfrm>
            <a:off x="3783702" y="2289787"/>
            <a:ext cx="238663" cy="238663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7" name="Oval 226">
            <a:hlinkClick r:id="rId3" action="ppaction://hlinksldjump" tooltip="S.T.Somashekar (INC) won by 12.6% (29100 votes) at Yeshvanthapura"/>
          </p:cNvPr>
          <p:cNvSpPr/>
          <p:nvPr/>
        </p:nvSpPr>
        <p:spPr>
          <a:xfrm>
            <a:off x="6051821" y="4153510"/>
            <a:ext cx="344144" cy="344143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8" name="Oval 227"/>
          <p:cNvSpPr/>
          <p:nvPr/>
        </p:nvSpPr>
        <p:spPr>
          <a:xfrm>
            <a:off x="406400" y="4343400"/>
            <a:ext cx="203200" cy="203200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9" name="TextBox 228"/>
          <p:cNvSpPr txBox="1"/>
          <p:nvPr/>
        </p:nvSpPr>
        <p:spPr>
          <a:xfrm>
            <a:off x="762000" y="4254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BJP</a:t>
            </a:r>
            <a:endParaRPr lang="en-IN"/>
          </a:p>
        </p:txBody>
      </p:sp>
      <p:sp>
        <p:nvSpPr>
          <p:cNvPr id="230" name="Oval 229"/>
          <p:cNvSpPr/>
          <p:nvPr/>
        </p:nvSpPr>
        <p:spPr>
          <a:xfrm>
            <a:off x="406400" y="4851400"/>
            <a:ext cx="203200" cy="203200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1" name="TextBox 230"/>
          <p:cNvSpPr txBox="1"/>
          <p:nvPr/>
        </p:nvSpPr>
        <p:spPr>
          <a:xfrm>
            <a:off x="762000" y="4762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INC</a:t>
            </a:r>
            <a:endParaRPr lang="en-IN"/>
          </a:p>
        </p:txBody>
      </p:sp>
      <p:sp>
        <p:nvSpPr>
          <p:cNvPr id="232" name="Oval 231"/>
          <p:cNvSpPr/>
          <p:nvPr/>
        </p:nvSpPr>
        <p:spPr>
          <a:xfrm>
            <a:off x="406400" y="5359400"/>
            <a:ext cx="203200" cy="203200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3" name="TextBox 232"/>
          <p:cNvSpPr txBox="1"/>
          <p:nvPr/>
        </p:nvSpPr>
        <p:spPr>
          <a:xfrm>
            <a:off x="762000" y="5270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JD(S)</a:t>
            </a:r>
            <a:endParaRPr lang="en-IN"/>
          </a:p>
        </p:txBody>
      </p:sp>
      <p:sp>
        <p:nvSpPr>
          <p:cNvPr id="234" name="Oval 233"/>
          <p:cNvSpPr/>
          <p:nvPr/>
        </p:nvSpPr>
        <p:spPr>
          <a:xfrm>
            <a:off x="406400" y="5867400"/>
            <a:ext cx="203200" cy="203200"/>
          </a:xfrm>
          <a:prstGeom prst="ellipse">
            <a:avLst/>
          </a:prstGeom>
          <a:solidFill>
            <a:srgbClr val="948A5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5" name="TextBox 234"/>
          <p:cNvSpPr txBox="1"/>
          <p:nvPr/>
        </p:nvSpPr>
        <p:spPr>
          <a:xfrm>
            <a:off x="762000" y="5778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KJP</a:t>
            </a:r>
            <a:endParaRPr lang="en-IN"/>
          </a:p>
        </p:txBody>
      </p:sp>
      <p:sp>
        <p:nvSpPr>
          <p:cNvPr id="236" name="Oval 235"/>
          <p:cNvSpPr/>
          <p:nvPr/>
        </p:nvSpPr>
        <p:spPr>
          <a:xfrm>
            <a:off x="406400" y="6375400"/>
            <a:ext cx="203200" cy="203200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7" name="TextBox 236"/>
          <p:cNvSpPr txBox="1"/>
          <p:nvPr/>
        </p:nvSpPr>
        <p:spPr>
          <a:xfrm>
            <a:off x="762000" y="6286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OTHERS</a:t>
            </a:r>
            <a:endParaRPr lang="en-IN"/>
          </a:p>
        </p:txBody>
      </p:sp>
      <p:sp>
        <p:nvSpPr>
          <p:cNvPr id="239" name="TextBox 238"/>
          <p:cNvSpPr txBox="1"/>
          <p:nvPr/>
        </p:nvSpPr>
        <p:spPr>
          <a:xfrm>
            <a:off x="179512" y="908720"/>
            <a:ext cx="216024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dirty="0" smtClean="0"/>
              <a:t>INC Majority</a:t>
            </a:r>
          </a:p>
          <a:p>
            <a:r>
              <a:rPr lang="en-IN" sz="1200" dirty="0" smtClean="0"/>
              <a:t>BJP rule replaced mostly by INC, leading to a drastic decrease in number of BJP ruled constituencies. </a:t>
            </a:r>
          </a:p>
          <a:p>
            <a:endParaRPr lang="en-IN" sz="1600" b="1" dirty="0" smtClean="0"/>
          </a:p>
          <a:p>
            <a:r>
              <a:rPr lang="en-IN" sz="1600" b="1" dirty="0" smtClean="0"/>
              <a:t>IND </a:t>
            </a:r>
            <a:r>
              <a:rPr lang="en-IN" sz="1600" b="1" dirty="0" smtClean="0"/>
              <a:t>Increase</a:t>
            </a:r>
          </a:p>
          <a:p>
            <a:r>
              <a:rPr lang="en-IN" sz="1200" dirty="0" smtClean="0"/>
              <a:t>Number of Individual Candidates in power is higher than it was in 2008. </a:t>
            </a:r>
          </a:p>
          <a:p>
            <a:endParaRPr lang="en-IN" sz="1600" b="1" dirty="0" smtClean="0"/>
          </a:p>
          <a:p>
            <a:r>
              <a:rPr lang="en-IN" sz="1600" b="1" dirty="0" smtClean="0"/>
              <a:t>KJP Performs</a:t>
            </a:r>
          </a:p>
          <a:p>
            <a:r>
              <a:rPr lang="en-IN" sz="1200" dirty="0" smtClean="0"/>
              <a:t>Newly formed KJP wins in 6 constituencies.</a:t>
            </a:r>
            <a:endParaRPr lang="en-IN" sz="1050" dirty="0"/>
          </a:p>
        </p:txBody>
      </p:sp>
    </p:spTree>
    <p:extLst>
      <p:ext uri="{BB962C8B-B14F-4D97-AF65-F5344CB8AC3E}">
        <p14:creationId xmlns:p14="http://schemas.microsoft.com/office/powerpoint/2010/main" xmlns="" val="2115578607"/>
      </p:ext>
    </p:extLst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27000"/>
            <a:ext cx="8890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3200" b="1" dirty="0" smtClean="0">
                <a:solidFill>
                  <a:schemeClr val="tx1"/>
                </a:solidFill>
              </a:rPr>
              <a:t>Deciding </a:t>
            </a:r>
            <a:r>
              <a:rPr lang="en-IN" sz="3200" b="1" dirty="0" smtClean="0">
                <a:solidFill>
                  <a:schemeClr val="tx1"/>
                </a:solidFill>
              </a:rPr>
              <a:t>Factor: Caste </a:t>
            </a:r>
            <a:r>
              <a:rPr lang="en-IN" sz="3200" b="1" dirty="0" smtClean="0">
                <a:solidFill>
                  <a:schemeClr val="tx1"/>
                </a:solidFill>
              </a:rPr>
              <a:t>2008</a:t>
            </a:r>
            <a:endParaRPr lang="en-IN" sz="3200" b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93000" y="6477000"/>
            <a:ext cx="1397000" cy="254000"/>
          </a:xfrm>
          <a:prstGeom prst="rect">
            <a:avLst/>
          </a:prstGeom>
        </p:spPr>
      </p:pic>
      <p:sp>
        <p:nvSpPr>
          <p:cNvPr id="4" name="Oval 3">
            <a:hlinkClick r:id="rId3" action="ppaction://hlinksldjump" tooltip="Malikayya V. Guttedar (INC) from Afzalpur got 31.4 as Caste Very Important score"/>
          </p:cNvPr>
          <p:cNvSpPr/>
          <p:nvPr/>
        </p:nvSpPr>
        <p:spPr>
          <a:xfrm>
            <a:off x="6407197" y="1259447"/>
            <a:ext cx="239372" cy="239371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>
            <a:hlinkClick r:id="rId3" action="ppaction://hlinksldjump" tooltip="Guttedar Subash Rukmayya (JD(S)) from Aland got 37.2 as Caste Very Important score"/>
          </p:cNvPr>
          <p:cNvSpPr/>
          <p:nvPr/>
        </p:nvSpPr>
        <p:spPr>
          <a:xfrm>
            <a:off x="6738980" y="1049477"/>
            <a:ext cx="259025" cy="259024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>
            <a:hlinkClick r:id="rId3" action="ppaction://hlinksldjump" tooltip="A Narayanaswamy (BJP) from Anekal (SC) got 21.2 as Caste Very Important score"/>
          </p:cNvPr>
          <p:cNvSpPr/>
          <p:nvPr/>
        </p:nvSpPr>
        <p:spPr>
          <a:xfrm>
            <a:off x="6556215" y="6234073"/>
            <a:ext cx="318531" cy="318531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>
            <a:hlinkClick r:id="rId3" action="ppaction://hlinksldjump" tooltip="Balachandra Laxmanrao Jarakiholi (JD(S)) from Arabhavi got 1.7 as Caste Very Important score"/>
          </p:cNvPr>
          <p:cNvSpPr/>
          <p:nvPr/>
        </p:nvSpPr>
        <p:spPr>
          <a:xfrm>
            <a:off x="4461776" y="1352962"/>
            <a:ext cx="290898" cy="290898"/>
          </a:xfrm>
          <a:prstGeom prst="ellipse">
            <a:avLst/>
          </a:prstGeom>
          <a:solidFill>
            <a:srgbClr val="F7FCF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>
            <a:hlinkClick r:id="rId3" action="ppaction://hlinksldjump" tooltip="Manju. A (INC) from Arakalgud got 2.3 as Caste Very Important score"/>
          </p:cNvPr>
          <p:cNvSpPr/>
          <p:nvPr/>
        </p:nvSpPr>
        <p:spPr>
          <a:xfrm>
            <a:off x="4346790" y="4668057"/>
            <a:ext cx="332277" cy="332277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>
            <a:hlinkClick r:id="rId3" action="ppaction://hlinksldjump" tooltip="K. M. Shivalingegowda (JD(S)) from Arsikere got 4.5 as Caste Very Important score"/>
          </p:cNvPr>
          <p:cNvSpPr/>
          <p:nvPr/>
        </p:nvSpPr>
        <p:spPr>
          <a:xfrm>
            <a:off x="4789606" y="4149723"/>
            <a:ext cx="318538" cy="318538"/>
          </a:xfrm>
          <a:prstGeom prst="ellipse">
            <a:avLst/>
          </a:prstGeom>
          <a:solidFill>
            <a:srgbClr val="F7FCF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Oval 9">
            <a:hlinkClick r:id="rId3" action="ppaction://hlinksldjump" tooltip="Laxman Sangappa Savadi (BJP) from Athani got 0.0 as Caste Very Important score"/>
          </p:cNvPr>
          <p:cNvSpPr/>
          <p:nvPr/>
        </p:nvSpPr>
        <p:spPr>
          <a:xfrm>
            <a:off x="4894337" y="950033"/>
            <a:ext cx="283075" cy="283075"/>
          </a:xfrm>
          <a:prstGeom prst="ellipse">
            <a:avLst/>
          </a:prstGeom>
          <a:solidFill>
            <a:srgbClr val="FFF5EB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Oval 10">
            <a:hlinkClick r:id="rId3" action="ppaction://hlinksldjump" tooltip="Prabhu Chavhan (BJP) from Aurad (SC) got 62.9 as Caste Very Important score"/>
          </p:cNvPr>
          <p:cNvSpPr/>
          <p:nvPr/>
        </p:nvSpPr>
        <p:spPr>
          <a:xfrm>
            <a:off x="7969654" y="878221"/>
            <a:ext cx="234182" cy="234183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Oval 11">
            <a:hlinkClick r:id="rId3" action="ppaction://hlinksldjump" tooltip="Ramalinga Reddy (INC) from B.T.M. Layout got 51.9 as Caste Very Important score"/>
          </p:cNvPr>
          <p:cNvSpPr/>
          <p:nvPr/>
        </p:nvSpPr>
        <p:spPr>
          <a:xfrm>
            <a:off x="6995585" y="5978403"/>
            <a:ext cx="231276" cy="231276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Oval 12">
            <a:hlinkClick r:id="rId3" action="ppaction://hlinksldjump" tooltip="M.B.Patil (INC) from Babaleshwar got 38.6 as Caste Very Important score"/>
          </p:cNvPr>
          <p:cNvSpPr/>
          <p:nvPr/>
        </p:nvSpPr>
        <p:spPr>
          <a:xfrm>
            <a:off x="5336005" y="1316383"/>
            <a:ext cx="249373" cy="249373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Oval 13">
            <a:hlinkClick r:id="rId3" action="ppaction://hlinksldjump" tooltip="Mahagundappa Kallappa Pattanshetti (BJP) from Badami got 70.3 as Caste Very Important score"/>
          </p:cNvPr>
          <p:cNvSpPr/>
          <p:nvPr/>
        </p:nvSpPr>
        <p:spPr>
          <a:xfrm>
            <a:off x="5204734" y="1923845"/>
            <a:ext cx="272251" cy="272251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Oval 14">
            <a:hlinkClick r:id="rId3" action="ppaction://hlinksldjump" tooltip="Charantimath Viranna Chandrashekharayya. (BJP) from Bagalkot got 26.5 as Caste Very Important score"/>
          </p:cNvPr>
          <p:cNvSpPr/>
          <p:nvPr/>
        </p:nvSpPr>
        <p:spPr>
          <a:xfrm>
            <a:off x="5481017" y="1809069"/>
            <a:ext cx="252717" cy="252717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Oval 15">
            <a:hlinkClick r:id="rId3" action="ppaction://hlinksldjump" tooltip="Sampangi N (INC) from Bagepalli got 12.2 as Caste Very Important score"/>
          </p:cNvPr>
          <p:cNvSpPr/>
          <p:nvPr/>
        </p:nvSpPr>
        <p:spPr>
          <a:xfrm>
            <a:off x="7336650" y="4404046"/>
            <a:ext cx="285085" cy="285084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Oval 16">
            <a:hlinkClick r:id="rId3" action="ppaction://hlinksldjump" tooltip="Metgud Virupaxi (Jagadish) Channappa (BJP) from Bailhongal got 0.0 as Caste Very Important score"/>
          </p:cNvPr>
          <p:cNvSpPr/>
          <p:nvPr/>
        </p:nvSpPr>
        <p:spPr>
          <a:xfrm>
            <a:off x="4535677" y="1671142"/>
            <a:ext cx="239033" cy="239033"/>
          </a:xfrm>
          <a:prstGeom prst="ellipse">
            <a:avLst/>
          </a:prstGeom>
          <a:solidFill>
            <a:srgbClr val="FFF5EB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Oval 17">
            <a:hlinkClick r:id="rId3" action="ppaction://hlinksldjump" tooltip="M Krishnappa (BJP) from Bangalore South got 0.0 as Caste Very Important score"/>
          </p:cNvPr>
          <p:cNvSpPr/>
          <p:nvPr/>
        </p:nvSpPr>
        <p:spPr>
          <a:xfrm>
            <a:off x="6156506" y="6155552"/>
            <a:ext cx="381918" cy="381917"/>
          </a:xfrm>
          <a:prstGeom prst="ellipse">
            <a:avLst/>
          </a:prstGeom>
          <a:solidFill>
            <a:srgbClr val="FFF5EB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Oval 18">
            <a:hlinkClick r:id="rId3" action="ppaction://hlinksldjump" tooltip="M.Narayanaswamy (INC) from Bangarpet (SC) got 12.5 as Caste Very Important score"/>
          </p:cNvPr>
          <p:cNvSpPr/>
          <p:nvPr/>
        </p:nvSpPr>
        <p:spPr>
          <a:xfrm>
            <a:off x="7241348" y="5869181"/>
            <a:ext cx="252354" cy="252354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Oval 19">
            <a:hlinkClick r:id="rId3" action="ppaction://hlinksldjump" tooltip="B.Ramanatha Rai (INC) from Bantval got 24.3 as Caste Very Important score"/>
          </p:cNvPr>
          <p:cNvSpPr/>
          <p:nvPr/>
        </p:nvSpPr>
        <p:spPr>
          <a:xfrm>
            <a:off x="3527182" y="4109459"/>
            <a:ext cx="309145" cy="309145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Oval 20">
            <a:hlinkClick r:id="rId3" action="ppaction://hlinksldjump" tooltip="Basavaraj Patil Attur (BJP) from Basavakalyan got 55.3 as Caste Very Important score"/>
          </p:cNvPr>
          <p:cNvSpPr/>
          <p:nvPr/>
        </p:nvSpPr>
        <p:spPr>
          <a:xfrm>
            <a:off x="7282114" y="970164"/>
            <a:ext cx="244403" cy="244403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Oval 21">
            <a:hlinkClick r:id="rId3" action="ppaction://hlinksldjump" tooltip="Bellubbi Sangappa Kallappa (BJP) from Basavana Bagevadi got 59.5 as Caste Very Important score"/>
          </p:cNvPr>
          <p:cNvSpPr/>
          <p:nvPr/>
        </p:nvSpPr>
        <p:spPr>
          <a:xfrm>
            <a:off x="5751668" y="1619804"/>
            <a:ext cx="238185" cy="238185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Oval 22">
            <a:hlinkClick r:id="rId3" action="ppaction://hlinksldjump" tooltip="Ravisubramanya L.A (BJP) from Basavanagudi got 29.3 as Caste Very Important score"/>
          </p:cNvPr>
          <p:cNvSpPr/>
          <p:nvPr/>
        </p:nvSpPr>
        <p:spPr>
          <a:xfrm>
            <a:off x="6435890" y="5967453"/>
            <a:ext cx="220224" cy="220224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Oval 23">
            <a:hlinkClick r:id="rId3" action="ppaction://hlinksldjump" tooltip="Abhay Patil (BJP) from Belgaum Dakshin got 8.3 as Caste Very Important score"/>
          </p:cNvPr>
          <p:cNvSpPr/>
          <p:nvPr/>
        </p:nvSpPr>
        <p:spPr>
          <a:xfrm>
            <a:off x="3509656" y="1708808"/>
            <a:ext cx="261487" cy="261486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Oval 24">
            <a:hlinkClick r:id="rId3" action="ppaction://hlinksldjump" tooltip="Sanjay B Patil (BJP) from Belgaum Rural got 0.0 as Caste Very Important score"/>
          </p:cNvPr>
          <p:cNvSpPr/>
          <p:nvPr/>
        </p:nvSpPr>
        <p:spPr>
          <a:xfrm>
            <a:off x="3634369" y="1411593"/>
            <a:ext cx="304065" cy="304066"/>
          </a:xfrm>
          <a:prstGeom prst="ellipse">
            <a:avLst/>
          </a:prstGeom>
          <a:solidFill>
            <a:srgbClr val="FFF5EB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Oval 25">
            <a:hlinkClick r:id="rId3" action="ppaction://hlinksldjump" tooltip="Feroz Nuruddin Sait (INC) from Belgaum Uttar got 1.7 as Caste Very Important score"/>
          </p:cNvPr>
          <p:cNvSpPr/>
          <p:nvPr/>
        </p:nvSpPr>
        <p:spPr>
          <a:xfrm>
            <a:off x="3962452" y="1495269"/>
            <a:ext cx="252815" cy="252816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Oval 26">
            <a:hlinkClick r:id="rId3" action="ppaction://hlinksldjump" tooltip="Gali Somashekhara Reddy (BJP) from Bellary City got 22.0 as Caste Very Important score"/>
          </p:cNvPr>
          <p:cNvSpPr/>
          <p:nvPr/>
        </p:nvSpPr>
        <p:spPr>
          <a:xfrm>
            <a:off x="6366843" y="3182816"/>
            <a:ext cx="264333" cy="264332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Oval 27">
            <a:hlinkClick r:id="rId3" action="ppaction://hlinksldjump" tooltip="B.Sreeramulu (IND) from Bellary (ST) got 28.8 as Caste Very Important score"/>
          </p:cNvPr>
          <p:cNvSpPr/>
          <p:nvPr/>
        </p:nvSpPr>
        <p:spPr>
          <a:xfrm>
            <a:off x="6657977" y="3134136"/>
            <a:ext cx="252006" cy="252006"/>
          </a:xfrm>
          <a:prstGeom prst="ellipse">
            <a:avLst/>
          </a:prstGeom>
          <a:solidFill>
            <a:srgbClr val="FFFF4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Oval 28">
            <a:hlinkClick r:id="rId3" action="ppaction://hlinksldjump" tooltip="K.Vasantha Bangera (INC) from Belthangady got 33.3 as Caste Very Important score"/>
          </p:cNvPr>
          <p:cNvSpPr/>
          <p:nvPr/>
        </p:nvSpPr>
        <p:spPr>
          <a:xfrm>
            <a:off x="3862952" y="4096033"/>
            <a:ext cx="294972" cy="294971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Oval 29">
            <a:hlinkClick r:id="rId3" action="ppaction://hlinksldjump" tooltip="Rudresh Gowda. Y. N (INC) from Belur got 4.3 as Caste Very Important score"/>
          </p:cNvPr>
          <p:cNvSpPr/>
          <p:nvPr/>
        </p:nvSpPr>
        <p:spPr>
          <a:xfrm>
            <a:off x="4499367" y="4095873"/>
            <a:ext cx="272109" cy="272110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Oval 30">
            <a:hlinkClick r:id="rId3" action="ppaction://hlinksldjump" tooltip="B.K.Sangameshwara (INC) from Bhadravati got 1.8 as Caste Very Important score"/>
          </p:cNvPr>
          <p:cNvSpPr/>
          <p:nvPr/>
        </p:nvSpPr>
        <p:spPr>
          <a:xfrm>
            <a:off x="4673933" y="3525441"/>
            <a:ext cx="286436" cy="286436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Oval 31">
            <a:hlinkClick r:id="rId3" action="ppaction://hlinksldjump" tooltip="Eshwara Bhimanna Khandre (INC) from Bhalki got 25.0 as Caste Very Important score"/>
          </p:cNvPr>
          <p:cNvSpPr/>
          <p:nvPr/>
        </p:nvSpPr>
        <p:spPr>
          <a:xfrm>
            <a:off x="7645161" y="907385"/>
            <a:ext cx="294773" cy="294773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Oval 32">
            <a:hlinkClick r:id="rId3" action="ppaction://hlinksldjump" tooltip="J D Naik (INC) from Bhatkal got 0.0 as Caste Very Important score"/>
          </p:cNvPr>
          <p:cNvSpPr/>
          <p:nvPr/>
        </p:nvSpPr>
        <p:spPr>
          <a:xfrm>
            <a:off x="3280132" y="2960381"/>
            <a:ext cx="250866" cy="250866"/>
          </a:xfrm>
          <a:prstGeom prst="ellipse">
            <a:avLst/>
          </a:prstGeom>
          <a:solidFill>
            <a:srgbClr val="F7FB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" name="Oval 33">
            <a:hlinkClick r:id="rId3" action="ppaction://hlinksldjump" tooltip="Bandeppa Khashempur (JD(S)) from Bidar South got 63.2 as Caste Very Important score"/>
          </p:cNvPr>
          <p:cNvSpPr/>
          <p:nvPr/>
        </p:nvSpPr>
        <p:spPr>
          <a:xfrm>
            <a:off x="7872206" y="1379879"/>
            <a:ext cx="222499" cy="222499"/>
          </a:xfrm>
          <a:prstGeom prst="ellipse">
            <a:avLst/>
          </a:prstGeom>
          <a:solidFill>
            <a:srgbClr val="00441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Oval 34">
            <a:hlinkClick r:id="rId3" action="ppaction://hlinksldjump" tooltip="Raheem Khan (INC) from Bidar got 48.6 as Caste Very Important score"/>
          </p:cNvPr>
          <p:cNvSpPr/>
          <p:nvPr/>
        </p:nvSpPr>
        <p:spPr>
          <a:xfrm>
            <a:off x="8035002" y="1192170"/>
            <a:ext cx="202768" cy="202768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" name="Oval 35">
            <a:hlinkClick r:id="rId3" action="ppaction://hlinksldjump" tooltip="Appasaheb (Appu) Mallappa Pattanashetti (BJP) from Bijapur City got 60.0 as Caste Very Important score"/>
          </p:cNvPr>
          <p:cNvSpPr/>
          <p:nvPr/>
        </p:nvSpPr>
        <p:spPr>
          <a:xfrm>
            <a:off x="5608979" y="1426680"/>
            <a:ext cx="188728" cy="188727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Oval 36">
            <a:hlinkClick r:id="rId3" action="ppaction://hlinksldjump" tooltip="Murugesh Rudrappa Nirani (BJP) from Bilgi got 31.6 as Caste Very Important score"/>
          </p:cNvPr>
          <p:cNvSpPr/>
          <p:nvPr/>
        </p:nvSpPr>
        <p:spPr>
          <a:xfrm>
            <a:off x="5249833" y="1588776"/>
            <a:ext cx="282198" cy="282198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8" name="Oval 37">
            <a:hlinkClick r:id="rId3" action="ppaction://hlinksldjump" tooltip="Satish Reddy.M (BJP) from Bommanahalli got 61.9 as Caste Very Important score"/>
          </p:cNvPr>
          <p:cNvSpPr/>
          <p:nvPr/>
        </p:nvSpPr>
        <p:spPr>
          <a:xfrm>
            <a:off x="6686151" y="5949150"/>
            <a:ext cx="277506" cy="277506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Oval 38">
            <a:hlinkClick r:id="rId3" action="ppaction://hlinksldjump" tooltip="Patil Sureshgoudra Basalingagoudra (BJP) from Byadgi got 0.0 as Caste Very Important score"/>
          </p:cNvPr>
          <p:cNvSpPr/>
          <p:nvPr/>
        </p:nvSpPr>
        <p:spPr>
          <a:xfrm>
            <a:off x="4773774" y="2714804"/>
            <a:ext cx="275333" cy="275332"/>
          </a:xfrm>
          <a:prstGeom prst="ellipse">
            <a:avLst/>
          </a:prstGeom>
          <a:solidFill>
            <a:srgbClr val="FFF5EB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0" name="Oval 39">
            <a:hlinkClick r:id="rId3" action="ppaction://hlinksldjump" tooltip="Krishna Byregowda (INC) from Byatarayanapura got 22.0 as Caste Very Important score"/>
          </p:cNvPr>
          <p:cNvSpPr/>
          <p:nvPr/>
        </p:nvSpPr>
        <p:spPr>
          <a:xfrm>
            <a:off x="7545926" y="4624268"/>
            <a:ext cx="324114" cy="324113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1" name="Oval 40">
            <a:hlinkClick r:id="rId3" action="ppaction://hlinksldjump" tooltip="K. Laxminarayana (BJP) from Byndoor got 26.0 as Caste Very Important score"/>
          </p:cNvPr>
          <p:cNvSpPr/>
          <p:nvPr/>
        </p:nvSpPr>
        <p:spPr>
          <a:xfrm>
            <a:off x="3560893" y="2960392"/>
            <a:ext cx="292336" cy="292336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2" name="Oval 41">
            <a:hlinkClick r:id="rId3" action="ppaction://hlinksldjump" tooltip="S. Raghu (BJP) from C.V. Raman Nagar (SC) got 46.3 as Caste Very Important score"/>
          </p:cNvPr>
          <p:cNvSpPr/>
          <p:nvPr/>
        </p:nvSpPr>
        <p:spPr>
          <a:xfrm>
            <a:off x="7120606" y="5672951"/>
            <a:ext cx="204203" cy="204204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" name="Oval 42">
            <a:hlinkClick r:id="rId3" action="ppaction://hlinksldjump" tooltip="Thippeswamy (BJP) from Challakere (ST) got 14.3 as Caste Very Important score"/>
          </p:cNvPr>
          <p:cNvSpPr/>
          <p:nvPr/>
        </p:nvSpPr>
        <p:spPr>
          <a:xfrm>
            <a:off x="6027509" y="3692974"/>
            <a:ext cx="270376" cy="270377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4" name="Oval 43">
            <a:hlinkClick r:id="rId3" action="ppaction://hlinksldjump" tooltip="H.S.Shankaralingegowda (BJP) from Chamaraja got 52.4 as Caste Very Important score"/>
          </p:cNvPr>
          <p:cNvSpPr/>
          <p:nvPr/>
        </p:nvSpPr>
        <p:spPr>
          <a:xfrm>
            <a:off x="5008670" y="5355717"/>
            <a:ext cx="241166" cy="241167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5" name="Oval 44">
            <a:hlinkClick r:id="rId3" action="ppaction://hlinksldjump" tooltip="C.Puttarangashetty (INC) from Chamarajanagar got 23.3 as Caste Very Important score"/>
          </p:cNvPr>
          <p:cNvSpPr/>
          <p:nvPr/>
        </p:nvSpPr>
        <p:spPr>
          <a:xfrm>
            <a:off x="5288828" y="6164974"/>
            <a:ext cx="283060" cy="283060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" name="Oval 45">
            <a:hlinkClick r:id="rId3" action="ppaction://hlinksldjump" tooltip="B.Z.Zameer Ahmed Khan (JD(S)) from Chamrajpet got 43.1 as Caste Very Important score"/>
          </p:cNvPr>
          <p:cNvSpPr/>
          <p:nvPr/>
        </p:nvSpPr>
        <p:spPr>
          <a:xfrm>
            <a:off x="6375088" y="5738889"/>
            <a:ext cx="203067" cy="203068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7" name="Oval 46">
            <a:hlinkClick r:id="rId3" action="ppaction://hlinksldjump" tooltip="M.Sathyanarayana (INC) from Chamundeshwari got 63.2 as Caste Very Important score"/>
          </p:cNvPr>
          <p:cNvSpPr/>
          <p:nvPr/>
        </p:nvSpPr>
        <p:spPr>
          <a:xfrm>
            <a:off x="4638370" y="5324300"/>
            <a:ext cx="343140" cy="343140"/>
          </a:xfrm>
          <a:prstGeom prst="ellipse">
            <a:avLst/>
          </a:prstGeom>
          <a:solidFill>
            <a:srgbClr val="08306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Oval 47">
            <a:hlinkClick r:id="rId3" action="ppaction://hlinksldjump" tooltip="K.Madal Virupakshappa (BJP) from Channagiri got 0.0 as Caste Very Important score"/>
          </p:cNvPr>
          <p:cNvSpPr/>
          <p:nvPr/>
        </p:nvSpPr>
        <p:spPr>
          <a:xfrm>
            <a:off x="4987934" y="3577276"/>
            <a:ext cx="259680" cy="259680"/>
          </a:xfrm>
          <a:prstGeom prst="ellipse">
            <a:avLst/>
          </a:prstGeom>
          <a:solidFill>
            <a:srgbClr val="FFF5EB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9" name="Oval 48">
            <a:hlinkClick r:id="rId3" action="ppaction://hlinksldjump" tooltip="C.P.Yogeshwar (BJP) from Channapatna got 8.0 as Caste Very Important score"/>
          </p:cNvPr>
          <p:cNvSpPr/>
          <p:nvPr/>
        </p:nvSpPr>
        <p:spPr>
          <a:xfrm>
            <a:off x="5776164" y="5388954"/>
            <a:ext cx="328179" cy="328178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0" name="Oval 49">
            <a:hlinkClick r:id="rId3" action="ppaction://hlinksldjump" tooltip="Hemachandra Sagar.D (BJP) from Chickpet got 41.4 as Caste Very Important score"/>
          </p:cNvPr>
          <p:cNvSpPr/>
          <p:nvPr/>
        </p:nvSpPr>
        <p:spPr>
          <a:xfrm>
            <a:off x="6872877" y="5746559"/>
            <a:ext cx="228730" cy="228731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Oval 50">
            <a:hlinkClick r:id="rId3" action="ppaction://hlinksldjump" tooltip="K P Bachche Gowda (JD(S)) from Chikkaballapur got 2.0 as Caste Very Important score"/>
          </p:cNvPr>
          <p:cNvSpPr/>
          <p:nvPr/>
        </p:nvSpPr>
        <p:spPr>
          <a:xfrm>
            <a:off x="7240650" y="4715568"/>
            <a:ext cx="288107" cy="288107"/>
          </a:xfrm>
          <a:prstGeom prst="ellipse">
            <a:avLst/>
          </a:prstGeom>
          <a:solidFill>
            <a:srgbClr val="F7FCF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2" name="Oval 51">
            <a:hlinkClick r:id="rId3" action="ppaction://hlinksldjump" tooltip="Hukkeri Prakash Babanna (INC) from Chikkodi-Sadalga got 0.0 as Caste Very Important score"/>
          </p:cNvPr>
          <p:cNvSpPr/>
          <p:nvPr/>
        </p:nvSpPr>
        <p:spPr>
          <a:xfrm>
            <a:off x="4124402" y="949493"/>
            <a:ext cx="285908" cy="285907"/>
          </a:xfrm>
          <a:prstGeom prst="ellipse">
            <a:avLst/>
          </a:prstGeom>
          <a:solidFill>
            <a:srgbClr val="F7FB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Oval 52">
            <a:hlinkClick r:id="rId3" action="ppaction://hlinksldjump" tooltip="C.T Ravi (BJP) from Chikmagalur got 48.3 as Caste Very Important score"/>
          </p:cNvPr>
          <p:cNvSpPr/>
          <p:nvPr/>
        </p:nvSpPr>
        <p:spPr>
          <a:xfrm>
            <a:off x="4289856" y="3878369"/>
            <a:ext cx="272600" cy="272600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4" name="Oval 53">
            <a:hlinkClick r:id="rId3" action="ppaction://hlinksldjump" tooltip="C B Suresh Babu (JD(S)) from Chiknayakanhalli got 9.1 as Caste Very Important score"/>
          </p:cNvPr>
          <p:cNvSpPr/>
          <p:nvPr/>
        </p:nvSpPr>
        <p:spPr>
          <a:xfrm>
            <a:off x="5469946" y="3881705"/>
            <a:ext cx="328244" cy="328245"/>
          </a:xfrm>
          <a:prstGeom prst="ellipse">
            <a:avLst/>
          </a:prstGeom>
          <a:solidFill>
            <a:srgbClr val="F7FCF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5" name="Oval 54">
            <a:hlinkClick r:id="rId3" action="ppaction://hlinksldjump" tooltip="Sunil Vallyapur (BJP) from Chincholi (SC) got 31.6 as Caste Very Important score"/>
          </p:cNvPr>
          <p:cNvSpPr/>
          <p:nvPr/>
        </p:nvSpPr>
        <p:spPr>
          <a:xfrm>
            <a:off x="7733469" y="1586130"/>
            <a:ext cx="192698" cy="192698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6" name="Oval 55">
            <a:hlinkClick r:id="rId3" action="ppaction://hlinksldjump" tooltip="M C Sudhakar (INC) from Chintamani got 16.7 as Caste Very Important score"/>
          </p:cNvPr>
          <p:cNvSpPr/>
          <p:nvPr/>
        </p:nvSpPr>
        <p:spPr>
          <a:xfrm>
            <a:off x="7726347" y="4929733"/>
            <a:ext cx="298803" cy="298803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7" name="Oval 56">
            <a:hlinkClick r:id="rId3" action="ppaction://hlinksldjump" tooltip="Basavarajan (JD(S)) from Chitradurga got 37.5 as Caste Very Important score"/>
          </p:cNvPr>
          <p:cNvSpPr/>
          <p:nvPr/>
        </p:nvSpPr>
        <p:spPr>
          <a:xfrm>
            <a:off x="5484161" y="3351319"/>
            <a:ext cx="315644" cy="315644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8" name="Oval 57">
            <a:hlinkClick r:id="rId3" action="ppaction://hlinksldjump" tooltip="Valmikid Nayak (BJP) from Chittapur got 1.8 as Caste Very Important score"/>
          </p:cNvPr>
          <p:cNvSpPr/>
          <p:nvPr/>
        </p:nvSpPr>
        <p:spPr>
          <a:xfrm>
            <a:off x="7236480" y="1661049"/>
            <a:ext cx="218427" cy="218427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9" name="Oval 58">
            <a:hlinkClick r:id="rId3" action="ppaction://hlinksldjump" tooltip="S.Muniraju (BJP) from Dasarahalli got 13.0 as Caste Very Important score"/>
          </p:cNvPr>
          <p:cNvSpPr/>
          <p:nvPr/>
        </p:nvSpPr>
        <p:spPr>
          <a:xfrm>
            <a:off x="6162853" y="4509021"/>
            <a:ext cx="291344" cy="291344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0" name="Oval 59">
            <a:hlinkClick r:id="rId3" action="ppaction://hlinksldjump" tooltip="S.A Ravindranath (BJP) from Davanagere North got 0.0 as Caste Very Important score"/>
          </p:cNvPr>
          <p:cNvSpPr/>
          <p:nvPr/>
        </p:nvSpPr>
        <p:spPr>
          <a:xfrm>
            <a:off x="5352538" y="3134022"/>
            <a:ext cx="240254" cy="240255"/>
          </a:xfrm>
          <a:prstGeom prst="ellipse">
            <a:avLst/>
          </a:prstGeom>
          <a:solidFill>
            <a:srgbClr val="FFF5EB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1" name="Oval 60">
            <a:hlinkClick r:id="rId3" action="ppaction://hlinksldjump" tooltip="Shamanuru Shivashankarappa (INC) from Davanagere South got 0.0 as Caste Very Important score"/>
          </p:cNvPr>
          <p:cNvSpPr/>
          <p:nvPr/>
        </p:nvSpPr>
        <p:spPr>
          <a:xfrm>
            <a:off x="4911244" y="3328596"/>
            <a:ext cx="229549" cy="229548"/>
          </a:xfrm>
          <a:prstGeom prst="ellipse">
            <a:avLst/>
          </a:prstGeom>
          <a:solidFill>
            <a:srgbClr val="F7FB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2" name="Oval 61">
            <a:hlinkClick r:id="rId3" action="ppaction://hlinksldjump" tooltip="K.Shivana Gouda Naik (JD(S)) from Devadurga (ST) got 29.6 as Caste Very Important score"/>
          </p:cNvPr>
          <p:cNvSpPr/>
          <p:nvPr/>
        </p:nvSpPr>
        <p:spPr>
          <a:xfrm>
            <a:off x="6866480" y="2166508"/>
            <a:ext cx="203488" cy="203489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3" name="Oval 62">
            <a:hlinkClick r:id="rId3" action="ppaction://hlinksldjump" tooltip="Venkataswamy (INC) from Devanahalli (SC) got 0.0 as Caste Very Important score"/>
          </p:cNvPr>
          <p:cNvSpPr/>
          <p:nvPr/>
        </p:nvSpPr>
        <p:spPr>
          <a:xfrm>
            <a:off x="7128153" y="5346836"/>
            <a:ext cx="302662" cy="302662"/>
          </a:xfrm>
          <a:prstGeom prst="ellipse">
            <a:avLst/>
          </a:prstGeom>
          <a:solidFill>
            <a:srgbClr val="F7FB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4" name="Oval 63">
            <a:hlinkClick r:id="rId3" action="ppaction://hlinksldjump" tooltip="A.S.Patil (Nadahalli) (INC) from Devar Hippargi got 67.6 as Caste Very Important score"/>
          </p:cNvPr>
          <p:cNvSpPr/>
          <p:nvPr/>
        </p:nvSpPr>
        <p:spPr>
          <a:xfrm>
            <a:off x="5939322" y="1426386"/>
            <a:ext cx="231370" cy="231371"/>
          </a:xfrm>
          <a:prstGeom prst="ellipse">
            <a:avLst/>
          </a:prstGeom>
          <a:solidFill>
            <a:srgbClr val="08306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5" name="Oval 64">
            <a:hlinkClick r:id="rId3" action="ppaction://hlinksldjump" tooltip="Seema Ashok Masuti (BJP) from Dharwad got 69.0 as Caste Very Important score"/>
          </p:cNvPr>
          <p:cNvSpPr/>
          <p:nvPr/>
        </p:nvSpPr>
        <p:spPr>
          <a:xfrm>
            <a:off x="4359054" y="1887175"/>
            <a:ext cx="255002" cy="255000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6" name="Oval 65">
            <a:hlinkClick r:id="rId3" action="ppaction://hlinksldjump" tooltip="J.Narasimhaswamy (INC) from Doddaballapur got 6.3 as Caste Very Important score"/>
          </p:cNvPr>
          <p:cNvSpPr/>
          <p:nvPr/>
        </p:nvSpPr>
        <p:spPr>
          <a:xfrm>
            <a:off x="6700442" y="4342103"/>
            <a:ext cx="286130" cy="286129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7" name="Oval 66">
            <a:hlinkClick r:id="rId3" action="ppaction://hlinksldjump" tooltip="Bidarur Shrishailappa Veerupakshappa (BJP) from Gadag got 19.0 as Caste Very Important score"/>
          </p:cNvPr>
          <p:cNvSpPr/>
          <p:nvPr/>
        </p:nvSpPr>
        <p:spPr>
          <a:xfrm>
            <a:off x="5197566" y="2460386"/>
            <a:ext cx="245796" cy="245795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8" name="Oval 67">
            <a:hlinkClick r:id="rId3" action="ppaction://hlinksldjump" tooltip="Dinesh Gundu Rao (INC) from Gandhi Nagar got 44.6 as Caste Very Important score"/>
          </p:cNvPr>
          <p:cNvSpPr/>
          <p:nvPr/>
        </p:nvSpPr>
        <p:spPr>
          <a:xfrm>
            <a:off x="6885564" y="5484978"/>
            <a:ext cx="229592" cy="229593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9" name="Oval 68">
            <a:hlinkClick r:id="rId3" action="ppaction://hlinksldjump" tooltip="Paranna Ishwarappa Munavalli (BJP) from Gangawati got 59.2 as Caste Very Important score"/>
          </p:cNvPr>
          <p:cNvSpPr/>
          <p:nvPr/>
        </p:nvSpPr>
        <p:spPr>
          <a:xfrm>
            <a:off x="6119635" y="2682133"/>
            <a:ext cx="227073" cy="227073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0" name="Oval 69">
            <a:hlinkClick r:id="rId3" action="ppaction://hlinksldjump" tooltip="Shivashankara Reddy N H (INC) from Gauribidanur got 19.1 as Caste Very Important score"/>
          </p:cNvPr>
          <p:cNvSpPr/>
          <p:nvPr/>
        </p:nvSpPr>
        <p:spPr>
          <a:xfrm>
            <a:off x="6941652" y="4136287"/>
            <a:ext cx="294120" cy="294119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1" name="Oval 70">
            <a:hlinkClick r:id="rId3" action="ppaction://hlinksldjump" tooltip="Jarkiholi Ramesh Laxmanrao (INC) from Gokak got 1.7 as Caste Very Important score"/>
          </p:cNvPr>
          <p:cNvSpPr/>
          <p:nvPr/>
        </p:nvSpPr>
        <p:spPr>
          <a:xfrm>
            <a:off x="4231776" y="1570237"/>
            <a:ext cx="284888" cy="284888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2" name="Oval 71">
            <a:hlinkClick r:id="rId3" action="ppaction://hlinksldjump" tooltip="Priya Krishna (INC) from Govindaraj Nagar got 45.5 as Caste Very Important score"/>
          </p:cNvPr>
          <p:cNvSpPr/>
          <p:nvPr/>
        </p:nvSpPr>
        <p:spPr>
          <a:xfrm>
            <a:off x="6172784" y="5898204"/>
            <a:ext cx="238853" cy="238853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3" name="Oval 72">
            <a:hlinkClick r:id="rId3" action="ppaction://hlinksldjump" tooltip="S.R.Srinivas [ Vasu ] (JD(S)) from Gubbi got 0.0 as Caste Very Important score"/>
          </p:cNvPr>
          <p:cNvSpPr/>
          <p:nvPr/>
        </p:nvSpPr>
        <p:spPr>
          <a:xfrm>
            <a:off x="5753643" y="4253144"/>
            <a:ext cx="283926" cy="283926"/>
          </a:xfrm>
          <a:prstGeom prst="ellipse">
            <a:avLst/>
          </a:prstGeom>
          <a:solidFill>
            <a:srgbClr val="F7FCF5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4" name="Oval 73">
            <a:hlinkClick r:id="rId3" action="ppaction://hlinksldjump" tooltip="Aruna Revoor (JD(S)) from Gulbarga Dakshin got 42.9 as Caste Very Important score"/>
          </p:cNvPr>
          <p:cNvSpPr/>
          <p:nvPr/>
        </p:nvSpPr>
        <p:spPr>
          <a:xfrm>
            <a:off x="6870036" y="1355987"/>
            <a:ext cx="225478" cy="225478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5" name="Oval 74">
            <a:hlinkClick r:id="rId3" action="ppaction://hlinksldjump" tooltip="Revu Naik Belamgi (BJP) from Gulbarga Rural (SC) got 54.8 as Caste Very Important score"/>
          </p:cNvPr>
          <p:cNvSpPr/>
          <p:nvPr/>
        </p:nvSpPr>
        <p:spPr>
          <a:xfrm>
            <a:off x="7021402" y="1130669"/>
            <a:ext cx="243429" cy="243429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6" name="Oval 75">
            <a:hlinkClick r:id="rId3" action="ppaction://hlinksldjump" tooltip="Qamarul Islam (INC) from Gulbarga Uttar got 11.7 as Caste Very Important score"/>
          </p:cNvPr>
          <p:cNvSpPr/>
          <p:nvPr/>
        </p:nvSpPr>
        <p:spPr>
          <a:xfrm>
            <a:off x="7128806" y="1389799"/>
            <a:ext cx="228033" cy="228034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7" name="Oval 76">
            <a:hlinkClick r:id="rId3" action="ppaction://hlinksldjump" tooltip="H.S.Mahadeva Prasad (INC) from Gundlupet got 42.5 as Caste Very Important score"/>
          </p:cNvPr>
          <p:cNvSpPr/>
          <p:nvPr/>
        </p:nvSpPr>
        <p:spPr>
          <a:xfrm>
            <a:off x="4900678" y="5946570"/>
            <a:ext cx="328183" cy="328182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8" name="Oval 77">
            <a:hlinkClick r:id="rId3" action="ppaction://hlinksldjump" tooltip="Baburao Chinchansur (INC) from Gurumitkal got 24.5 as Caste Very Important score"/>
          </p:cNvPr>
          <p:cNvSpPr/>
          <p:nvPr/>
        </p:nvSpPr>
        <p:spPr>
          <a:xfrm>
            <a:off x="7531042" y="1999334"/>
            <a:ext cx="227870" cy="227871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9" name="Oval 78">
            <a:hlinkClick r:id="rId3" action="ppaction://hlinksldjump" tooltip="B.Chandra Naik (BJP) from Hadagalli (SC) got 8.3 as Caste Very Important score"/>
          </p:cNvPr>
          <p:cNvSpPr/>
          <p:nvPr/>
        </p:nvSpPr>
        <p:spPr>
          <a:xfrm>
            <a:off x="5080196" y="2710900"/>
            <a:ext cx="208328" cy="208328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0" name="Oval 79">
            <a:hlinkClick r:id="rId3" action="ppaction://hlinksldjump" tooltip="K. Nemaraj Naik (BJP) from Hagaribommanahalli (SC) got 25.0 as Caste Very Important score"/>
          </p:cNvPr>
          <p:cNvSpPr/>
          <p:nvPr/>
        </p:nvSpPr>
        <p:spPr>
          <a:xfrm>
            <a:off x="5587228" y="2836508"/>
            <a:ext cx="260768" cy="260768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1" name="Oval 80">
            <a:hlinkClick r:id="rId3" action="ppaction://hlinksldjump" tooltip="Sunil V Hegde (JD(S)) from Haliyal got 10.0 as Caste Very Important score"/>
          </p:cNvPr>
          <p:cNvSpPr/>
          <p:nvPr/>
        </p:nvSpPr>
        <p:spPr>
          <a:xfrm>
            <a:off x="3960518" y="2089326"/>
            <a:ext cx="227208" cy="227207"/>
          </a:xfrm>
          <a:prstGeom prst="ellipse">
            <a:avLst/>
          </a:prstGeom>
          <a:solidFill>
            <a:srgbClr val="F7FCF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2" name="Oval 81">
            <a:hlinkClick r:id="rId3" action="ppaction://hlinksldjump" tooltip="Udasi Channabasappa Mahalingappa (BJP) from Hangal got 20.7 as Caste Very Important score"/>
          </p:cNvPr>
          <p:cNvSpPr/>
          <p:nvPr/>
        </p:nvSpPr>
        <p:spPr>
          <a:xfrm>
            <a:off x="4174372" y="2672722"/>
            <a:ext cx="281732" cy="281731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3" name="Oval 82">
            <a:hlinkClick r:id="rId3" action="ppaction://hlinksldjump" tooltip="R.Narendra (INC) from Hanur got 32.4 as Caste Very Important score"/>
          </p:cNvPr>
          <p:cNvSpPr/>
          <p:nvPr/>
        </p:nvSpPr>
        <p:spPr>
          <a:xfrm>
            <a:off x="5845837" y="6154107"/>
            <a:ext cx="287673" cy="287672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4" name="Oval 83">
            <a:hlinkClick r:id="rId3" action="ppaction://hlinksldjump" tooltip="G Karunakara Reddy (BJP) from Harapanahalli got 0.0 as Caste Very Important score"/>
          </p:cNvPr>
          <p:cNvSpPr/>
          <p:nvPr/>
        </p:nvSpPr>
        <p:spPr>
          <a:xfrm>
            <a:off x="5275587" y="2827264"/>
            <a:ext cx="281482" cy="281482"/>
          </a:xfrm>
          <a:prstGeom prst="ellipse">
            <a:avLst/>
          </a:prstGeom>
          <a:solidFill>
            <a:srgbClr val="FFF5EB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5" name="Oval 84">
            <a:hlinkClick r:id="rId3" action="ppaction://hlinksldjump" tooltip="B.P.Harish (BJP) from Harihar got 4.2 as Caste Very Important score"/>
          </p:cNvPr>
          <p:cNvSpPr/>
          <p:nvPr/>
        </p:nvSpPr>
        <p:spPr>
          <a:xfrm>
            <a:off x="5041622" y="3057154"/>
            <a:ext cx="286530" cy="286529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6" name="Oval 85">
            <a:hlinkClick r:id="rId3" action="ppaction://hlinksldjump" tooltip="H. S. Prakash (JD(S)) from Hassan got 4.5 as Caste Very Important score"/>
          </p:cNvPr>
          <p:cNvSpPr/>
          <p:nvPr/>
        </p:nvSpPr>
        <p:spPr>
          <a:xfrm>
            <a:off x="4643741" y="4447647"/>
            <a:ext cx="256365" cy="256366"/>
          </a:xfrm>
          <a:prstGeom prst="ellipse">
            <a:avLst/>
          </a:prstGeom>
          <a:solidFill>
            <a:srgbClr val="F7FCF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7" name="Oval 86">
            <a:hlinkClick r:id="rId3" action="ppaction://hlinksldjump" tooltip="Neharu Olekar (BJP) from Haveri (SC) got 6.9 as Caste Very Important score"/>
          </p:cNvPr>
          <p:cNvSpPr/>
          <p:nvPr/>
        </p:nvSpPr>
        <p:spPr>
          <a:xfrm>
            <a:off x="4486680" y="2678225"/>
            <a:ext cx="259559" cy="259559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8" name="Oval 87">
            <a:hlinkClick r:id="rId3" action="ppaction://hlinksldjump" tooltip="Katta Subramanya Naidu (BJP) from Hebbal got 61.0 as Caste Very Important score"/>
          </p:cNvPr>
          <p:cNvSpPr/>
          <p:nvPr/>
        </p:nvSpPr>
        <p:spPr>
          <a:xfrm>
            <a:off x="7478173" y="4951963"/>
            <a:ext cx="218391" cy="218391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9" name="Oval 88">
            <a:hlinkClick r:id="rId3" action="ppaction://hlinksldjump" tooltip="Chikkanna (INC) from Heggadadevanakote (ST) got 42.9 as Caste Very Important score"/>
          </p:cNvPr>
          <p:cNvSpPr/>
          <p:nvPr/>
        </p:nvSpPr>
        <p:spPr>
          <a:xfrm>
            <a:off x="4420581" y="5587729"/>
            <a:ext cx="286600" cy="286601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0" name="Oval 89">
            <a:hlinkClick r:id="rId3" action="ppaction://hlinksldjump" tooltip="B.C. Patil (INC) from Hirekerur got 15.8 as Caste Very Important score"/>
          </p:cNvPr>
          <p:cNvSpPr/>
          <p:nvPr/>
        </p:nvSpPr>
        <p:spPr>
          <a:xfrm>
            <a:off x="4446896" y="2965939"/>
            <a:ext cx="260741" cy="260741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1" name="Oval 90">
            <a:hlinkClick r:id="rId3" action="ppaction://hlinksldjump" tooltip="Sudhakara D (IND) from Hiriyur got 0.0 as Caste Very Important score"/>
          </p:cNvPr>
          <p:cNvSpPr/>
          <p:nvPr/>
        </p:nvSpPr>
        <p:spPr>
          <a:xfrm>
            <a:off x="5693058" y="3621210"/>
            <a:ext cx="309909" cy="309909"/>
          </a:xfrm>
          <a:prstGeom prst="ellipse">
            <a:avLst/>
          </a:prstGeom>
          <a:solidFill>
            <a:srgbClr val="FFFFE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2" name="Oval 91">
            <a:hlinkClick r:id="rId3" action="ppaction://hlinksldjump" tooltip="M Chandrappa (BJP) from Holalkere (SC) got 50.0 as Caste Very Important score"/>
          </p:cNvPr>
          <p:cNvSpPr/>
          <p:nvPr/>
        </p:nvSpPr>
        <p:spPr>
          <a:xfrm>
            <a:off x="5271666" y="3611424"/>
            <a:ext cx="305428" cy="305428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3" name="Oval 92">
            <a:hlinkClick r:id="rId3" action="ppaction://hlinksldjump" tooltip="H. D. Revanna (JD(S)) from Holenarasipur got 68.4 as Caste Very Important score"/>
          </p:cNvPr>
          <p:cNvSpPr/>
          <p:nvPr/>
        </p:nvSpPr>
        <p:spPr>
          <a:xfrm>
            <a:off x="4698650" y="4719923"/>
            <a:ext cx="324359" cy="324358"/>
          </a:xfrm>
          <a:prstGeom prst="ellipse">
            <a:avLst/>
          </a:prstGeom>
          <a:solidFill>
            <a:srgbClr val="00441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4" name="Oval 93">
            <a:hlinkClick r:id="rId3" action="ppaction://hlinksldjump" tooltip="Rajshekar Baswaraj Patil (INC) from Homnabad got 54.1 as Caste Very Important score"/>
          </p:cNvPr>
          <p:cNvSpPr/>
          <p:nvPr/>
        </p:nvSpPr>
        <p:spPr>
          <a:xfrm>
            <a:off x="7471148" y="1167216"/>
            <a:ext cx="263909" cy="263910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5" name="Oval 94">
            <a:hlinkClick r:id="rId3" action="ppaction://hlinksldjump" tooltip="M P Renukacharya (BJP) from Honnali got 6.3 as Caste Very Important score"/>
          </p:cNvPr>
          <p:cNvSpPr/>
          <p:nvPr/>
        </p:nvSpPr>
        <p:spPr>
          <a:xfrm>
            <a:off x="4507979" y="3246485"/>
            <a:ext cx="294887" cy="294887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6" name="Oval 95">
            <a:hlinkClick r:id="rId3" action="ppaction://hlinksldjump" tooltip="Goolihatti. D. Shekar (IND) from Hosadurga got 33.3 as Caste Very Important score"/>
          </p:cNvPr>
          <p:cNvSpPr/>
          <p:nvPr/>
        </p:nvSpPr>
        <p:spPr>
          <a:xfrm>
            <a:off x="5162388" y="3920468"/>
            <a:ext cx="281720" cy="281720"/>
          </a:xfrm>
          <a:prstGeom prst="ellipse">
            <a:avLst/>
          </a:prstGeom>
          <a:solidFill>
            <a:srgbClr val="FFFF4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7" name="Oval 96">
            <a:hlinkClick r:id="rId3" action="ppaction://hlinksldjump" tooltip="B.N.Bachhe Gowda (BJP) from Hosakote got 13.0 as Caste Very Important score"/>
          </p:cNvPr>
          <p:cNvSpPr/>
          <p:nvPr/>
        </p:nvSpPr>
        <p:spPr>
          <a:xfrm>
            <a:off x="7432838" y="5213291"/>
            <a:ext cx="324504" cy="324505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8" name="Oval 97">
            <a:hlinkClick r:id="rId3" action="ppaction://hlinksldjump" tooltip="Jagadish Shettar (BJP) from Hubli-Dharwad-Central got 54.3 as Caste Very Important score"/>
          </p:cNvPr>
          <p:cNvSpPr/>
          <p:nvPr/>
        </p:nvSpPr>
        <p:spPr>
          <a:xfrm>
            <a:off x="4753413" y="2179731"/>
            <a:ext cx="245290" cy="245290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9" name="Oval 98">
            <a:hlinkClick r:id="rId3" action="ppaction://hlinksldjump" tooltip="Veerabhadrappa Halaharavi (BJP) from Hubli-Dharwad-East (SC) got 65.8 as Caste Very Important score"/>
          </p:cNvPr>
          <p:cNvSpPr/>
          <p:nvPr/>
        </p:nvSpPr>
        <p:spPr>
          <a:xfrm>
            <a:off x="4230312" y="2130846"/>
            <a:ext cx="211432" cy="211432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0" name="Oval 99">
            <a:hlinkClick r:id="rId3" action="ppaction://hlinksldjump" tooltip="Bellad Chandrakant Gurappa (BJP) from Hubli-Dharwad-West got 64.9 as Caste Very Important score"/>
          </p:cNvPr>
          <p:cNvSpPr/>
          <p:nvPr/>
        </p:nvSpPr>
        <p:spPr>
          <a:xfrm>
            <a:off x="4473635" y="2152232"/>
            <a:ext cx="248319" cy="248319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1" name="Oval 100">
            <a:hlinkClick r:id="rId3" action="ppaction://hlinksldjump" tooltip="Umesh Vishwanath Katti (JD(S)) from Hukkeri got 0.0 as Caste Very Important score"/>
          </p:cNvPr>
          <p:cNvSpPr/>
          <p:nvPr/>
        </p:nvSpPr>
        <p:spPr>
          <a:xfrm>
            <a:off x="4155807" y="1262549"/>
            <a:ext cx="288390" cy="288391"/>
          </a:xfrm>
          <a:prstGeom prst="ellipse">
            <a:avLst/>
          </a:prstGeom>
          <a:solidFill>
            <a:srgbClr val="F7FCF5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2" name="Oval 101">
            <a:hlinkClick r:id="rId3" action="ppaction://hlinksldjump" tooltip="Doddanagouda G Patil (BJP) from Hungund got 0.0 as Caste Very Important score"/>
          </p:cNvPr>
          <p:cNvSpPr/>
          <p:nvPr/>
        </p:nvSpPr>
        <p:spPr>
          <a:xfrm>
            <a:off x="5687904" y="2023325"/>
            <a:ext cx="256866" cy="256866"/>
          </a:xfrm>
          <a:prstGeom prst="ellipse">
            <a:avLst/>
          </a:prstGeom>
          <a:solidFill>
            <a:srgbClr val="FFF5EB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3" name="Oval 102">
            <a:hlinkClick r:id="rId3" action="ppaction://hlinksldjump" tooltip="H.P Manjunatha (INC) from Hunsur got 25.0 as Caste Very Important score"/>
          </p:cNvPr>
          <p:cNvSpPr/>
          <p:nvPr/>
        </p:nvSpPr>
        <p:spPr>
          <a:xfrm>
            <a:off x="4252298" y="5262620"/>
            <a:ext cx="332138" cy="332137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4" name="Oval 103">
            <a:hlinkClick r:id="rId3" action="ppaction://hlinksldjump" tooltip="Dr Bagali Sarvabhoum Satagouda (BJP) from Indi got 62.5 as Caste Very Important score"/>
          </p:cNvPr>
          <p:cNvSpPr/>
          <p:nvPr/>
        </p:nvSpPr>
        <p:spPr>
          <a:xfrm>
            <a:off x="5990080" y="1071229"/>
            <a:ext cx="240910" cy="240910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5" name="Oval 104">
            <a:hlinkClick r:id="rId3" action="ppaction://hlinksldjump" tooltip="S.V.Ramachandra (BJP) from Jagalur (ST) got 14.3 as Caste Very Important score"/>
          </p:cNvPr>
          <p:cNvSpPr/>
          <p:nvPr/>
        </p:nvSpPr>
        <p:spPr>
          <a:xfrm>
            <a:off x="5828819" y="3368899"/>
            <a:ext cx="240226" cy="240227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6" name="Oval 105">
            <a:hlinkClick r:id="rId3" action="ppaction://hlinksldjump" tooltip="Kulkarni Shrikanth Subbrao. (BJP) from Jamkhandi got 19.3 as Caste Very Important score"/>
          </p:cNvPr>
          <p:cNvSpPr/>
          <p:nvPr/>
        </p:nvSpPr>
        <p:spPr>
          <a:xfrm>
            <a:off x="5071181" y="1216919"/>
            <a:ext cx="249734" cy="249734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7" name="Oval 106">
            <a:hlinkClick r:id="rId3" action="ppaction://hlinksldjump" tooltip="B.N.Vijaya Kumar (BJP) from Jayanagar got 45.3 as Caste Very Important score"/>
          </p:cNvPr>
          <p:cNvSpPr/>
          <p:nvPr/>
        </p:nvSpPr>
        <p:spPr>
          <a:xfrm>
            <a:off x="6416630" y="5501076"/>
            <a:ext cx="203735" cy="203735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8" name="Oval 107">
            <a:hlinkClick r:id="rId3" action="ppaction://hlinksldjump" tooltip="Doddappagouda Shivalingappagoud Patil Naribol (BJP) from Jewargi got 0.0 as Caste Very Important score"/>
          </p:cNvPr>
          <p:cNvSpPr/>
          <p:nvPr/>
        </p:nvSpPr>
        <p:spPr>
          <a:xfrm>
            <a:off x="6799667" y="1610266"/>
            <a:ext cx="264054" cy="264054"/>
          </a:xfrm>
          <a:prstGeom prst="ellipse">
            <a:avLst/>
          </a:prstGeom>
          <a:solidFill>
            <a:srgbClr val="FFF5EB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9" name="Oval 108">
            <a:hlinkClick r:id="rId3" action="ppaction://hlinksldjump" tooltip="N.S.Nandiesha Reddy (BJP) from K.R. Pura got 63.8 as Caste Very Important score"/>
          </p:cNvPr>
          <p:cNvSpPr/>
          <p:nvPr/>
        </p:nvSpPr>
        <p:spPr>
          <a:xfrm>
            <a:off x="6918134" y="4801844"/>
            <a:ext cx="311261" cy="311261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0" name="Oval 109">
            <a:hlinkClick r:id="rId3" action="ppaction://hlinksldjump" tooltip="Y C Vishwanath (BJP) from Kadur  got 65.5 as Caste Very Important score"/>
          </p:cNvPr>
          <p:cNvSpPr/>
          <p:nvPr/>
        </p:nvSpPr>
        <p:spPr>
          <a:xfrm>
            <a:off x="4864717" y="3848029"/>
            <a:ext cx="278902" cy="278902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1" name="Oval 110">
            <a:hlinkClick r:id="rId3" action="ppaction://hlinksldjump" tooltip="Bharamgouda Alagouda Kage (BJP) from Kagwad got 0.0 as Caste Very Important score"/>
          </p:cNvPr>
          <p:cNvSpPr/>
          <p:nvPr/>
        </p:nvSpPr>
        <p:spPr>
          <a:xfrm>
            <a:off x="4437020" y="834514"/>
            <a:ext cx="246767" cy="246766"/>
          </a:xfrm>
          <a:prstGeom prst="ellipse">
            <a:avLst/>
          </a:prstGeom>
          <a:solidFill>
            <a:srgbClr val="FFF5EB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2" name="Oval 111">
            <a:hlinkClick r:id="rId3" action="ppaction://hlinksldjump" tooltip="Santosh.S. Lad (INC) from Kalghatgi got 53.7 as Caste Very Important score"/>
          </p:cNvPr>
          <p:cNvSpPr/>
          <p:nvPr/>
        </p:nvSpPr>
        <p:spPr>
          <a:xfrm>
            <a:off x="4050839" y="2328421"/>
            <a:ext cx="261525" cy="261525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3" name="Oval 112">
            <a:hlinkClick r:id="rId3" action="ppaction://hlinksldjump" tooltip="T.H. Suresh Babu (BJP) from Kampli (ST) got 30.0 as Caste Very Important score"/>
          </p:cNvPr>
          <p:cNvSpPr/>
          <p:nvPr/>
        </p:nvSpPr>
        <p:spPr>
          <a:xfrm>
            <a:off x="6209305" y="2917781"/>
            <a:ext cx="275404" cy="275404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4" name="Oval 113">
            <a:hlinkClick r:id="rId3" action="ppaction://hlinksldjump" tooltip="Shivaraj S/O Sangappa Tangadagi (IND) from Kanakagiri (SC) got 29.8 as Caste Very Important score"/>
          </p:cNvPr>
          <p:cNvSpPr/>
          <p:nvPr/>
        </p:nvSpPr>
        <p:spPr>
          <a:xfrm>
            <a:off x="5997003" y="2457770"/>
            <a:ext cx="220942" cy="220942"/>
          </a:xfrm>
          <a:prstGeom prst="ellipse">
            <a:avLst/>
          </a:prstGeom>
          <a:solidFill>
            <a:srgbClr val="FFFF4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5" name="Oval 114">
            <a:hlinkClick r:id="rId3" action="ppaction://hlinksldjump" tooltip="Lalaji R. Mendon (BJP) from Kapu got 16.0 as Caste Very Important score"/>
          </p:cNvPr>
          <p:cNvSpPr/>
          <p:nvPr/>
        </p:nvSpPr>
        <p:spPr>
          <a:xfrm>
            <a:off x="3164596" y="3704158"/>
            <a:ext cx="225521" cy="225520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6" name="Oval 115">
            <a:hlinkClick r:id="rId3" action="ppaction://hlinksldjump" tooltip="H. Gopal Bhandary (INC) from Karkal got 26.0 as Caste Very Important score"/>
          </p:cNvPr>
          <p:cNvSpPr/>
          <p:nvPr/>
        </p:nvSpPr>
        <p:spPr>
          <a:xfrm>
            <a:off x="3668064" y="3583727"/>
            <a:ext cx="254938" cy="254937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7" name="Oval 116">
            <a:hlinkClick r:id="rId3" action="ppaction://hlinksldjump" tooltip="Asnotikar Anand Vasant (BJP) from Karwar got 6.7 as Caste Very Important score"/>
          </p:cNvPr>
          <p:cNvSpPr/>
          <p:nvPr/>
        </p:nvSpPr>
        <p:spPr>
          <a:xfrm>
            <a:off x="3227676" y="2171017"/>
            <a:ext cx="265631" cy="265631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8" name="Oval 117">
            <a:hlinkClick r:id="rId3" action="ppaction://hlinksldjump" tooltip="Pralhad Remani (BJP) from Khanapur got 13.3 as Caste Very Important score"/>
          </p:cNvPr>
          <p:cNvSpPr/>
          <p:nvPr/>
        </p:nvSpPr>
        <p:spPr>
          <a:xfrm>
            <a:off x="3800911" y="1733490"/>
            <a:ext cx="261633" cy="261633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9" name="Oval 118">
            <a:hlinkClick r:id="rId3" action="ppaction://hlinksldjump" tooltip="Marihal Suresh Shivarudrappa (BJP) from Kittur got 10.0 as Caste Very Important score"/>
          </p:cNvPr>
          <p:cNvSpPr/>
          <p:nvPr/>
        </p:nvSpPr>
        <p:spPr>
          <a:xfrm>
            <a:off x="4077410" y="1833748"/>
            <a:ext cx="255403" cy="255404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0" name="Oval 119">
            <a:hlinkClick r:id="rId3" action="ppaction://hlinksldjump" tooltip="D.K.Shivakumar (INC) from Kanakapura got 2.0 as Caste Very Important score"/>
          </p:cNvPr>
          <p:cNvSpPr/>
          <p:nvPr/>
        </p:nvSpPr>
        <p:spPr>
          <a:xfrm>
            <a:off x="5826671" y="5806569"/>
            <a:ext cx="322035" cy="322036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1" name="Oval 120">
            <a:hlinkClick r:id="rId3" action="ppaction://hlinksldjump" tooltip="Y.Sampangi (BJP) from Kolar Gold Field (SC) got 30.6 as Caste Very Important score"/>
          </p:cNvPr>
          <p:cNvSpPr/>
          <p:nvPr/>
        </p:nvSpPr>
        <p:spPr>
          <a:xfrm>
            <a:off x="7526232" y="5851221"/>
            <a:ext cx="238256" cy="238256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2" name="Oval 121">
            <a:hlinkClick r:id="rId3" action="ppaction://hlinksldjump" tooltip="R.Varthur Prakash (IND) from Kolar got 31.9 as Caste Very Important score"/>
          </p:cNvPr>
          <p:cNvSpPr/>
          <p:nvPr/>
        </p:nvSpPr>
        <p:spPr>
          <a:xfrm>
            <a:off x="7643361" y="5501958"/>
            <a:ext cx="289580" cy="289579"/>
          </a:xfrm>
          <a:prstGeom prst="ellipse">
            <a:avLst/>
          </a:prstGeom>
          <a:solidFill>
            <a:srgbClr val="FFFF4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3" name="Oval 122">
            <a:hlinkClick r:id="rId3" action="ppaction://hlinksldjump" tooltip="G. N. Nanjunda Swamy (BJP) from Kollegal (SC) got 34.1 as Caste Very Important score"/>
          </p:cNvPr>
          <p:cNvSpPr/>
          <p:nvPr/>
        </p:nvSpPr>
        <p:spPr>
          <a:xfrm>
            <a:off x="5557193" y="5997405"/>
            <a:ext cx="297568" cy="297569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4" name="Oval 123">
            <a:hlinkClick r:id="rId3" action="ppaction://hlinksldjump" tooltip="Karadi Sanganna Amarappa (JD(S)) from Koppal got 12.1 as Caste Very Important score"/>
          </p:cNvPr>
          <p:cNvSpPr/>
          <p:nvPr/>
        </p:nvSpPr>
        <p:spPr>
          <a:xfrm>
            <a:off x="5728340" y="2571671"/>
            <a:ext cx="272590" cy="272589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5" name="Oval 124">
            <a:hlinkClick r:id="rId3" action="ppaction://hlinksldjump" tooltip="Dr. G. Parameshwara (INC) from Koratagere (SC) got 64.7 as Caste Very Important score"/>
          </p:cNvPr>
          <p:cNvSpPr/>
          <p:nvPr/>
        </p:nvSpPr>
        <p:spPr>
          <a:xfrm>
            <a:off x="6476596" y="4564070"/>
            <a:ext cx="291413" cy="291413"/>
          </a:xfrm>
          <a:prstGeom prst="ellipse">
            <a:avLst/>
          </a:prstGeom>
          <a:solidFill>
            <a:srgbClr val="08306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6" name="Oval 125">
            <a:hlinkClick r:id="rId3" action="ppaction://hlinksldjump" tooltip="S.A.Ramadass (BJP) from Krishnaraja got 43.5 as Caste Very Important score"/>
          </p:cNvPr>
          <p:cNvSpPr/>
          <p:nvPr/>
        </p:nvSpPr>
        <p:spPr>
          <a:xfrm>
            <a:off x="3273473" y="3243309"/>
            <a:ext cx="265272" cy="265273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7" name="Oval 126">
            <a:hlinkClick r:id="rId3" action="ppaction://hlinksldjump" tooltip="S.R Mahesh (JD(S)) from Krishnarajanagara got 22.2 as Caste Very Important score"/>
          </p:cNvPr>
          <p:cNvSpPr/>
          <p:nvPr/>
        </p:nvSpPr>
        <p:spPr>
          <a:xfrm>
            <a:off x="4492082" y="5002476"/>
            <a:ext cx="329309" cy="329310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8" name="Oval 127">
            <a:hlinkClick r:id="rId3" action="ppaction://hlinksldjump" tooltip="K B Chandrashekar (INC) from Krishnarajpet got 6.7 as Caste Very Important score"/>
          </p:cNvPr>
          <p:cNvSpPr/>
          <p:nvPr/>
        </p:nvSpPr>
        <p:spPr>
          <a:xfrm>
            <a:off x="4843223" y="5045177"/>
            <a:ext cx="310789" cy="310789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9" name="Oval 128">
            <a:hlinkClick r:id="rId3" action="ppaction://hlinksldjump" tooltip="Ghatage Shama Bhima (INC) from Kudachi (SC) got 0.0 as Caste Very Important score"/>
          </p:cNvPr>
          <p:cNvSpPr/>
          <p:nvPr/>
        </p:nvSpPr>
        <p:spPr>
          <a:xfrm>
            <a:off x="4651918" y="1028109"/>
            <a:ext cx="212637" cy="212636"/>
          </a:xfrm>
          <a:prstGeom prst="ellipse">
            <a:avLst/>
          </a:prstGeom>
          <a:solidFill>
            <a:srgbClr val="F7FB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0" name="Oval 129">
            <a:hlinkClick r:id="rId3" action="ppaction://hlinksldjump" tooltip="B.Nagendra (BJP) from Kudligi (ST) got 26.7 as Caste Very Important score"/>
          </p:cNvPr>
          <p:cNvSpPr/>
          <p:nvPr/>
        </p:nvSpPr>
        <p:spPr>
          <a:xfrm>
            <a:off x="5696607" y="3108152"/>
            <a:ext cx="256496" cy="256496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1" name="Oval 130">
            <a:hlinkClick r:id="rId3" action="ppaction://hlinksldjump" tooltip="Dinakar Keshav Shetty (JD(S)) from Kumta got 0.0 as Caste Very Important score"/>
          </p:cNvPr>
          <p:cNvSpPr/>
          <p:nvPr/>
        </p:nvSpPr>
        <p:spPr>
          <a:xfrm>
            <a:off x="3415469" y="2598638"/>
            <a:ext cx="244750" cy="244750"/>
          </a:xfrm>
          <a:prstGeom prst="ellipse">
            <a:avLst/>
          </a:prstGeom>
          <a:solidFill>
            <a:srgbClr val="F7FCF5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2" name="Oval 131">
            <a:hlinkClick r:id="rId3" action="ppaction://hlinksldjump" tooltip="Haladi Srinivas Shetty (BJP) from Kundapura got 24.0 as Caste Very Important score"/>
          </p:cNvPr>
          <p:cNvSpPr/>
          <p:nvPr/>
        </p:nvSpPr>
        <p:spPr>
          <a:xfrm>
            <a:off x="3565252" y="3281313"/>
            <a:ext cx="285101" cy="285101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3" name="Oval 132">
            <a:hlinkClick r:id="rId3" action="ppaction://hlinksldjump" tooltip="Chikkangoudra Siddangouda Ishwaragouda (BJP) from Kundgol got 73.8 as Caste Very Important score"/>
          </p:cNvPr>
          <p:cNvSpPr/>
          <p:nvPr/>
        </p:nvSpPr>
        <p:spPr>
          <a:xfrm>
            <a:off x="4642193" y="2436024"/>
            <a:ext cx="253650" cy="253650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4" name="Oval 133">
            <a:hlinkClick r:id="rId3" action="ppaction://hlinksldjump" tooltip="B.B. Ramaswamy Gowda (INC) from Kunigal got 18.2 as Caste Very Important score"/>
          </p:cNvPr>
          <p:cNvSpPr/>
          <p:nvPr/>
        </p:nvSpPr>
        <p:spPr>
          <a:xfrm>
            <a:off x="5716463" y="4785324"/>
            <a:ext cx="275812" cy="275812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5" name="Oval 134">
            <a:hlinkClick r:id="rId3" action="ppaction://hlinksldjump" tooltip="Amaregouda Linganagouda Bayyapur (INC) from Kushtagi got 89.3 as Caste Very Important score"/>
          </p:cNvPr>
          <p:cNvSpPr/>
          <p:nvPr/>
        </p:nvSpPr>
        <p:spPr>
          <a:xfrm>
            <a:off x="5769563" y="2304555"/>
            <a:ext cx="235611" cy="235611"/>
          </a:xfrm>
          <a:prstGeom prst="ellipse">
            <a:avLst/>
          </a:prstGeom>
          <a:solidFill>
            <a:srgbClr val="08306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6" name="Oval 135">
            <a:hlinkClick r:id="rId3" action="ppaction://hlinksldjump" tooltip="Manappa Vajjal (BJP) from Lingsugur (SC) got 43.5 as Caste Very Important score"/>
          </p:cNvPr>
          <p:cNvSpPr/>
          <p:nvPr/>
        </p:nvSpPr>
        <p:spPr>
          <a:xfrm>
            <a:off x="6269773" y="2150601"/>
            <a:ext cx="218861" cy="218862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7" name="Oval 136">
            <a:hlinkClick r:id="rId3" action="ppaction://hlinksldjump" tooltip="Kalpana Siddaraju (JD(S)) from Maddur got 3.3 as Caste Very Important score"/>
          </p:cNvPr>
          <p:cNvSpPr/>
          <p:nvPr/>
        </p:nvSpPr>
        <p:spPr>
          <a:xfrm>
            <a:off x="5384881" y="4819799"/>
            <a:ext cx="309919" cy="309920"/>
          </a:xfrm>
          <a:prstGeom prst="ellipse">
            <a:avLst/>
          </a:prstGeom>
          <a:solidFill>
            <a:srgbClr val="F7FCF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8" name="Oval 137">
            <a:hlinkClick r:id="rId3" action="ppaction://hlinksldjump" tooltip="Anitha Kumaraswamy (JD(S)) from Madhugiri got 1.9 as Caste Very Important score"/>
          </p:cNvPr>
          <p:cNvSpPr/>
          <p:nvPr/>
        </p:nvSpPr>
        <p:spPr>
          <a:xfrm>
            <a:off x="6406511" y="4262549"/>
            <a:ext cx="282808" cy="282808"/>
          </a:xfrm>
          <a:prstGeom prst="ellipse">
            <a:avLst/>
          </a:prstGeom>
          <a:solidFill>
            <a:srgbClr val="F7FCF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9" name="Oval 138">
            <a:hlinkClick r:id="rId3" action="ppaction://hlinksldjump" tooltip="Appachu (Ranjan) (BJP) from Madikeri got 0.0 as Caste Very Important score"/>
          </p:cNvPr>
          <p:cNvSpPr/>
          <p:nvPr/>
        </p:nvSpPr>
        <p:spPr>
          <a:xfrm>
            <a:off x="4017321" y="4379916"/>
            <a:ext cx="291881" cy="291881"/>
          </a:xfrm>
          <a:prstGeom prst="ellipse">
            <a:avLst/>
          </a:prstGeom>
          <a:solidFill>
            <a:srgbClr val="FFF5EB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0" name="Oval 139">
            <a:hlinkClick r:id="rId3" action="ppaction://hlinksldjump" tooltip="H.C.Balakrishna (JD(S)) from Magadi got 5.9 as Caste Very Important score"/>
          </p:cNvPr>
          <p:cNvSpPr/>
          <p:nvPr/>
        </p:nvSpPr>
        <p:spPr>
          <a:xfrm>
            <a:off x="5844814" y="5043225"/>
            <a:ext cx="329291" cy="329291"/>
          </a:xfrm>
          <a:prstGeom prst="ellipse">
            <a:avLst/>
          </a:prstGeom>
          <a:solidFill>
            <a:srgbClr val="F7FCF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1" name="Oval 140">
            <a:hlinkClick r:id="rId3" action="ppaction://hlinksldjump" tooltip="Aravind Limbavali (BJP) from Mahadevapura (SC) got 20.8 as Caste Very Important score"/>
          </p:cNvPr>
          <p:cNvSpPr/>
          <p:nvPr/>
        </p:nvSpPr>
        <p:spPr>
          <a:xfrm>
            <a:off x="6838793" y="5125903"/>
            <a:ext cx="334702" cy="334702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2" name="Oval 141">
            <a:hlinkClick r:id="rId3" action="ppaction://hlinksldjump" tooltip="N.L.Narendra Babu (INC) from Mahalakshmi Layout got 91.2 as Caste Very Important score"/>
          </p:cNvPr>
          <p:cNvSpPr/>
          <p:nvPr/>
        </p:nvSpPr>
        <p:spPr>
          <a:xfrm>
            <a:off x="6598744" y="5638456"/>
            <a:ext cx="259200" cy="259201"/>
          </a:xfrm>
          <a:prstGeom prst="ellipse">
            <a:avLst/>
          </a:prstGeom>
          <a:solidFill>
            <a:srgbClr val="08306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3" name="Oval 142">
            <a:hlinkClick r:id="rId3" action="ppaction://hlinksldjump" tooltip="P M Narendraswamy (IND) from Malavalli (SC) got 12.3 as Caste Very Important score"/>
          </p:cNvPr>
          <p:cNvSpPr/>
          <p:nvPr/>
        </p:nvSpPr>
        <p:spPr>
          <a:xfrm>
            <a:off x="5521693" y="5632355"/>
            <a:ext cx="329712" cy="329712"/>
          </a:xfrm>
          <a:prstGeom prst="ellipse">
            <a:avLst/>
          </a:prstGeom>
          <a:solidFill>
            <a:srgbClr val="FFFF4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4" name="Oval 143">
            <a:hlinkClick r:id="rId3" action="ppaction://hlinksldjump" tooltip="Dr. Ashwath Narayan C.N (BJP) from Malleshwaram got 69.0 as Caste Very Important score"/>
          </p:cNvPr>
          <p:cNvSpPr/>
          <p:nvPr/>
        </p:nvSpPr>
        <p:spPr>
          <a:xfrm>
            <a:off x="6397192" y="5231085"/>
            <a:ext cx="235916" cy="235915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5" name="Oval 144">
            <a:hlinkClick r:id="rId3" action="ppaction://hlinksldjump" tooltip="Es.En.Krishnaiah Shetty (BJP) from Malur got 21.2 as Caste Very Important score"/>
          </p:cNvPr>
          <p:cNvSpPr/>
          <p:nvPr/>
        </p:nvSpPr>
        <p:spPr>
          <a:xfrm>
            <a:off x="7354297" y="5593042"/>
            <a:ext cx="271838" cy="271838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6" name="Oval 145">
            <a:hlinkClick r:id="rId3" action="ppaction://hlinksldjump" tooltip="M.Srinivas (JD(S)) from Mandya got 12.1 as Caste Very Important score"/>
          </p:cNvPr>
          <p:cNvSpPr/>
          <p:nvPr/>
        </p:nvSpPr>
        <p:spPr>
          <a:xfrm>
            <a:off x="5295853" y="5413719"/>
            <a:ext cx="296885" cy="296885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7" name="Oval 146">
            <a:hlinkClick r:id="rId3" action="ppaction://hlinksldjump" tooltip="J.Krishna Palemar (BJP) from Mangalore City North got 3.2 as Caste Very Important score"/>
          </p:cNvPr>
          <p:cNvSpPr/>
          <p:nvPr/>
        </p:nvSpPr>
        <p:spPr>
          <a:xfrm>
            <a:off x="3379116" y="3818768"/>
            <a:ext cx="301613" cy="301613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8" name="Oval 147">
            <a:hlinkClick r:id="rId3" action="ppaction://hlinksldjump" tooltip="N.Yogish Bhat (BJP) from Mangalore City South got 24.3 as Caste Very Important score"/>
          </p:cNvPr>
          <p:cNvSpPr/>
          <p:nvPr/>
        </p:nvSpPr>
        <p:spPr>
          <a:xfrm>
            <a:off x="3236925" y="4207789"/>
            <a:ext cx="272084" cy="272084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9" name="Oval 148">
            <a:hlinkClick r:id="rId3" action="ppaction://hlinksldjump" tooltip="U.T. Khadar (INC) from Mangalore got 2.9 as Caste Very Important score"/>
          </p:cNvPr>
          <p:cNvSpPr/>
          <p:nvPr/>
        </p:nvSpPr>
        <p:spPr>
          <a:xfrm>
            <a:off x="3131358" y="3963192"/>
            <a:ext cx="239349" cy="239349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0" name="Oval 149">
            <a:hlinkClick r:id="rId3" action="ppaction://hlinksldjump" tooltip="G. Hampayya Nayak Ballatgi (INC) from Manvi (ST) got 27.3 as Caste Very Important score"/>
          </p:cNvPr>
          <p:cNvSpPr/>
          <p:nvPr/>
        </p:nvSpPr>
        <p:spPr>
          <a:xfrm>
            <a:off x="6844641" y="2546622"/>
            <a:ext cx="244078" cy="244078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1" name="Oval 150">
            <a:hlinkClick r:id="rId3" action="ppaction://hlinksldjump" tooltip="Pratap Gouda Patil (BJP) from Maski (ST) got 22.7 as Caste Very Important score"/>
          </p:cNvPr>
          <p:cNvSpPr/>
          <p:nvPr/>
        </p:nvSpPr>
        <p:spPr>
          <a:xfrm>
            <a:off x="6409355" y="2371897"/>
            <a:ext cx="193188" cy="193188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2" name="Oval 151">
            <a:hlinkClick r:id="rId3" action="ppaction://hlinksldjump" tooltip="M Basavaraja Naika (BJP) from Mayakonda (SC) got 11.1 as Caste Very Important score"/>
          </p:cNvPr>
          <p:cNvSpPr/>
          <p:nvPr/>
        </p:nvSpPr>
        <p:spPr>
          <a:xfrm>
            <a:off x="5172309" y="3351478"/>
            <a:ext cx="256272" cy="256272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3" name="Oval 152">
            <a:hlinkClick r:id="rId3" action="ppaction://hlinksldjump" tooltip="C S Puttaraju (JD(S)) from Melukote got 26.7 as Caste Very Important score"/>
          </p:cNvPr>
          <p:cNvSpPr/>
          <p:nvPr/>
        </p:nvSpPr>
        <p:spPr>
          <a:xfrm>
            <a:off x="5043536" y="4771601"/>
            <a:ext cx="318636" cy="318636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4" name="Oval 153">
            <a:hlinkClick r:id="rId3" action="ppaction://hlinksldjump" tooltip="N.Y.Gopala Krishna (INC) from Molakalmuru (ST) got 100.0 as Caste Very Important score"/>
          </p:cNvPr>
          <p:cNvSpPr/>
          <p:nvPr/>
        </p:nvSpPr>
        <p:spPr>
          <a:xfrm>
            <a:off x="6096960" y="3362098"/>
            <a:ext cx="316599" cy="316600"/>
          </a:xfrm>
          <a:prstGeom prst="ellipse">
            <a:avLst/>
          </a:prstGeom>
          <a:solidFill>
            <a:srgbClr val="08306B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5" name="Oval 154">
            <a:hlinkClick r:id="rId3" action="ppaction://hlinksldjump" tooltip="K.Abhayachandra (INC) from Moodabidri got 10.3 as Caste Very Important score"/>
          </p:cNvPr>
          <p:cNvSpPr/>
          <p:nvPr/>
        </p:nvSpPr>
        <p:spPr>
          <a:xfrm>
            <a:off x="3709292" y="3867704"/>
            <a:ext cx="253753" cy="253753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6" name="Oval 155">
            <a:hlinkClick r:id="rId3" action="ppaction://hlinksldjump" tooltip="Appaji Channabasavaraj Shankararao Nadagouda (INC) from Muddebihal got 72.7 as Caste Very Important score"/>
          </p:cNvPr>
          <p:cNvSpPr/>
          <p:nvPr/>
        </p:nvSpPr>
        <p:spPr>
          <a:xfrm>
            <a:off x="5905557" y="1855103"/>
            <a:ext cx="220295" cy="220295"/>
          </a:xfrm>
          <a:prstGeom prst="ellipse">
            <a:avLst/>
          </a:prstGeom>
          <a:solidFill>
            <a:srgbClr val="08306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7" name="Oval 156">
            <a:hlinkClick r:id="rId3" action="ppaction://hlinksldjump" tooltip="Govind.M.Karjol (BJP) from Mudhol (SC) got 25.5 as Caste Very Important score"/>
          </p:cNvPr>
          <p:cNvSpPr/>
          <p:nvPr/>
        </p:nvSpPr>
        <p:spPr>
          <a:xfrm>
            <a:off x="4997526" y="1489390"/>
            <a:ext cx="245283" cy="245284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8" name="Oval 157">
            <a:hlinkClick r:id="rId3" action="ppaction://hlinksldjump" tooltip="M.P.Kumara Swamy (BJP) from Mudigere (SC) got 25.0 as Caste Very Important score"/>
          </p:cNvPr>
          <p:cNvSpPr/>
          <p:nvPr/>
        </p:nvSpPr>
        <p:spPr>
          <a:xfrm>
            <a:off x="4188886" y="4155302"/>
            <a:ext cx="228173" cy="228172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9" name="Oval 158">
            <a:hlinkClick r:id="rId3" action="ppaction://hlinksldjump" tooltip="Amaresh (INC) from Mulbagal (SC) got 15.8 as Caste Very Important score"/>
          </p:cNvPr>
          <p:cNvSpPr/>
          <p:nvPr/>
        </p:nvSpPr>
        <p:spPr>
          <a:xfrm>
            <a:off x="7792755" y="5789015"/>
            <a:ext cx="260770" cy="260771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0" name="Oval 159">
            <a:hlinkClick r:id="rId3" action="ppaction://hlinksldjump" tooltip="Suresh Gowda (INC) from Nagamangala got 5.0 as Caste Very Important score"/>
          </p:cNvPr>
          <p:cNvSpPr/>
          <p:nvPr/>
        </p:nvSpPr>
        <p:spPr>
          <a:xfrm>
            <a:off x="5247219" y="4500354"/>
            <a:ext cx="320486" cy="320485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1" name="Oval 160">
            <a:hlinkClick r:id="rId3" action="ppaction://hlinksldjump" tooltip="Katakdhond Vitthal Dhondiba (BJP) from Nagthan (SC) got 51.1 as Caste Very Important score"/>
          </p:cNvPr>
          <p:cNvSpPr/>
          <p:nvPr/>
        </p:nvSpPr>
        <p:spPr>
          <a:xfrm>
            <a:off x="5750964" y="1211082"/>
            <a:ext cx="244156" cy="244157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2" name="Oval 161">
            <a:hlinkClick r:id="rId3" action="ppaction://hlinksldjump" tooltip="V.Srinivasa Prasad (INC) from Nanjangud (SC) got 31.8 as Caste Very Important score"/>
          </p:cNvPr>
          <p:cNvSpPr/>
          <p:nvPr/>
        </p:nvSpPr>
        <p:spPr>
          <a:xfrm>
            <a:off x="4719470" y="5689505"/>
            <a:ext cx="281866" cy="281866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3" name="Oval 162">
            <a:hlinkClick r:id="rId3" action="ppaction://hlinksldjump" tooltip="Tanveer Sait (INC) from Narasimharaja got 29.8 as Caste Very Important score"/>
          </p:cNvPr>
          <p:cNvSpPr/>
          <p:nvPr/>
        </p:nvSpPr>
        <p:spPr>
          <a:xfrm>
            <a:off x="6197281" y="5037892"/>
            <a:ext cx="233126" cy="233127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4" name="Oval 163">
            <a:hlinkClick r:id="rId3" action="ppaction://hlinksldjump" tooltip="C C Patil (BJP) from Nargund got 48.8 as Caste Very Important score"/>
          </p:cNvPr>
          <p:cNvSpPr/>
          <p:nvPr/>
        </p:nvSpPr>
        <p:spPr>
          <a:xfrm>
            <a:off x="4926433" y="1943463"/>
            <a:ext cx="246733" cy="246732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5" name="Oval 164">
            <a:hlinkClick r:id="rId3" action="ppaction://hlinksldjump" tooltip="Shankar Patil Munenkoppa (BJP) from Navalgund got 78.6 as Caste Very Important score"/>
          </p:cNvPr>
          <p:cNvSpPr/>
          <p:nvPr/>
        </p:nvSpPr>
        <p:spPr>
          <a:xfrm>
            <a:off x="5028018" y="2196543"/>
            <a:ext cx="276137" cy="276138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6" name="Oval 165">
            <a:hlinkClick r:id="rId3" action="ppaction://hlinksldjump" tooltip="M.V.Nagaraju (BJP) from Nelamangala (SC) got 10.6 as Caste Very Important score"/>
          </p:cNvPr>
          <p:cNvSpPr/>
          <p:nvPr/>
        </p:nvSpPr>
        <p:spPr>
          <a:xfrm>
            <a:off x="6017999" y="4785642"/>
            <a:ext cx="262822" cy="262822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7" name="Oval 166">
            <a:hlinkClick r:id="rId3" action="ppaction://hlinksldjump" tooltip="Kakaso Pandurang Patil (INC) from Nippani got 0.0 as Caste Very Important score"/>
          </p:cNvPr>
          <p:cNvSpPr/>
          <p:nvPr/>
        </p:nvSpPr>
        <p:spPr>
          <a:xfrm>
            <a:off x="3803441" y="906401"/>
            <a:ext cx="294784" cy="294784"/>
          </a:xfrm>
          <a:prstGeom prst="ellipse">
            <a:avLst/>
          </a:prstGeom>
          <a:solidFill>
            <a:srgbClr val="F7FB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8" name="Oval 167">
            <a:hlinkClick r:id="rId3" action="ppaction://hlinksldjump" tooltip="R.Ashoka (BJP) from Padmanaba Nagar got 40.0 as Caste Very Important score"/>
          </p:cNvPr>
          <p:cNvSpPr/>
          <p:nvPr/>
        </p:nvSpPr>
        <p:spPr>
          <a:xfrm>
            <a:off x="6109331" y="5294067"/>
            <a:ext cx="271291" cy="271291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9" name="Oval 168">
            <a:hlinkClick r:id="rId3" action="ppaction://hlinksldjump" tooltip="Venkataramanappa (IND) from Pavagada (SC) got 20.0 as Caste Very Important score"/>
          </p:cNvPr>
          <p:cNvSpPr/>
          <p:nvPr/>
        </p:nvSpPr>
        <p:spPr>
          <a:xfrm>
            <a:off x="6553226" y="3979656"/>
            <a:ext cx="293408" cy="293408"/>
          </a:xfrm>
          <a:prstGeom prst="ellipse">
            <a:avLst/>
          </a:prstGeom>
          <a:solidFill>
            <a:srgbClr val="FFFF4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0" name="Oval 169">
            <a:hlinkClick r:id="rId3" action="ppaction://hlinksldjump" tooltip="K. Venkatesh (INC) from Piriyapatna got 34.7 as Caste Very Important score"/>
          </p:cNvPr>
          <p:cNvSpPr/>
          <p:nvPr/>
        </p:nvSpPr>
        <p:spPr>
          <a:xfrm>
            <a:off x="4203383" y="4976721"/>
            <a:ext cx="268255" cy="268255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1" name="Oval 170">
            <a:hlinkClick r:id="rId3" action="ppaction://hlinksldjump" tooltip="B. Prasanna Kumar (INC) from Pulakeshinagar (SC) got 29.3 as Caste Very Important score"/>
          </p:cNvPr>
          <p:cNvSpPr/>
          <p:nvPr/>
        </p:nvSpPr>
        <p:spPr>
          <a:xfrm>
            <a:off x="6795934" y="4663812"/>
            <a:ext cx="179483" cy="179483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2" name="Oval 171">
            <a:hlinkClick r:id="rId3" action="ppaction://hlinksldjump" tooltip="Mallika Prasada (BJP) from Puttur got 16.7 as Caste Very Important score"/>
          </p:cNvPr>
          <p:cNvSpPr/>
          <p:nvPr/>
        </p:nvSpPr>
        <p:spPr>
          <a:xfrm>
            <a:off x="3706885" y="4399993"/>
            <a:ext cx="282099" cy="282100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3" name="Oval 172">
            <a:hlinkClick r:id="rId3" action="ppaction://hlinksldjump" tooltip="Raja Rayappa Naik (INC) from Raichur Rural (ST) got 44.4 as Caste Very Important score"/>
          </p:cNvPr>
          <p:cNvSpPr/>
          <p:nvPr/>
        </p:nvSpPr>
        <p:spPr>
          <a:xfrm>
            <a:off x="7115821" y="2635901"/>
            <a:ext cx="239077" cy="239077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4" name="Oval 173">
            <a:hlinkClick r:id="rId3" action="ppaction://hlinksldjump" tooltip="Syed Yasin (INC) from Raichur got 35.3 as Caste Very Important score"/>
          </p:cNvPr>
          <p:cNvSpPr/>
          <p:nvPr/>
        </p:nvSpPr>
        <p:spPr>
          <a:xfrm>
            <a:off x="7339762" y="2510213"/>
            <a:ext cx="184476" cy="184476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5" name="Oval 174">
            <a:hlinkClick r:id="rId3" action="ppaction://hlinksldjump" tooltip="Suresh Kumar S. (BJP) from Rajaji Nagar got 22.4 as Caste Very Important score"/>
          </p:cNvPr>
          <p:cNvSpPr/>
          <p:nvPr/>
        </p:nvSpPr>
        <p:spPr>
          <a:xfrm>
            <a:off x="6310936" y="4802694"/>
            <a:ext cx="220615" cy="220614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6" name="Oval 175">
            <a:hlinkClick r:id="rId3" action="ppaction://hlinksldjump" tooltip="M.Srinivas (BJP) from Rajarajeshwarinagar got 48.3 as Caste Very Important score"/>
          </p:cNvPr>
          <p:cNvSpPr/>
          <p:nvPr/>
        </p:nvSpPr>
        <p:spPr>
          <a:xfrm>
            <a:off x="5514218" y="5152896"/>
            <a:ext cx="328979" cy="328978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7" name="Oval 176">
            <a:hlinkClick r:id="rId3" action="ppaction://hlinksldjump" tooltip="K.Raju (JD(S)) from Ramanagara got 3.5 as Caste Very Important score"/>
          </p:cNvPr>
          <p:cNvSpPr/>
          <p:nvPr/>
        </p:nvSpPr>
        <p:spPr>
          <a:xfrm>
            <a:off x="6075161" y="5585408"/>
            <a:ext cx="292233" cy="292232"/>
          </a:xfrm>
          <a:prstGeom prst="ellipse">
            <a:avLst/>
          </a:prstGeom>
          <a:solidFill>
            <a:srgbClr val="F7FCF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8" name="Oval 177">
            <a:hlinkClick r:id="rId3" action="ppaction://hlinksldjump" tooltip="Ashok Mahadevappa Pattan (INC) from Ramdurg got 11.7 as Caste Very Important score"/>
          </p:cNvPr>
          <p:cNvSpPr/>
          <p:nvPr/>
        </p:nvSpPr>
        <p:spPr>
          <a:xfrm>
            <a:off x="4807554" y="1687800"/>
            <a:ext cx="248577" cy="248578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9" name="Oval 178">
            <a:hlinkClick r:id="rId3" action="ppaction://hlinksldjump" tooltip="G.Shivanna (BJP) from Ranibennur got 0.0 as Caste Very Important score"/>
          </p:cNvPr>
          <p:cNvSpPr/>
          <p:nvPr/>
        </p:nvSpPr>
        <p:spPr>
          <a:xfrm>
            <a:off x="4729331" y="3016898"/>
            <a:ext cx="287128" cy="287129"/>
          </a:xfrm>
          <a:prstGeom prst="ellipse">
            <a:avLst/>
          </a:prstGeom>
          <a:solidFill>
            <a:srgbClr val="FFF5EB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0" name="Oval 179">
            <a:hlinkClick r:id="rId3" action="ppaction://hlinksldjump" tooltip="Aihole Duryodhan Mahalingappa (BJP) from Raibag (SC) got 8.3 as Caste Very Important score"/>
          </p:cNvPr>
          <p:cNvSpPr/>
          <p:nvPr/>
        </p:nvSpPr>
        <p:spPr>
          <a:xfrm>
            <a:off x="4410502" y="1113092"/>
            <a:ext cx="221221" cy="221221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1" name="Oval 180">
            <a:hlinkClick r:id="rId3" action="ppaction://hlinksldjump" tooltip="Kalakappa Gurushantappa Bandi (BJP) from Ron got 84.7 as Caste Very Important score"/>
          </p:cNvPr>
          <p:cNvSpPr/>
          <p:nvPr/>
        </p:nvSpPr>
        <p:spPr>
          <a:xfrm>
            <a:off x="5334474" y="2197175"/>
            <a:ext cx="272895" cy="272895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2" name="Oval 181">
            <a:hlinkClick r:id="rId3" action="ppaction://hlinksldjump" tooltip="Gopalkrishna Beluru (BJP) from Sagar got 0.0 as Caste Very Important score"/>
          </p:cNvPr>
          <p:cNvSpPr/>
          <p:nvPr/>
        </p:nvSpPr>
        <p:spPr>
          <a:xfrm>
            <a:off x="3849936" y="3149985"/>
            <a:ext cx="282994" cy="282993"/>
          </a:xfrm>
          <a:prstGeom prst="ellipse">
            <a:avLst/>
          </a:prstGeom>
          <a:solidFill>
            <a:srgbClr val="FFF5EB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3" name="Oval 182">
            <a:hlinkClick r:id="rId3" action="ppaction://hlinksldjump" tooltip="H. K. Kumaraswamy (JD(S)) from Sakleshpur (SC) got 36.8 as Caste Very Important score"/>
          </p:cNvPr>
          <p:cNvSpPr/>
          <p:nvPr/>
        </p:nvSpPr>
        <p:spPr>
          <a:xfrm>
            <a:off x="4335744" y="4355225"/>
            <a:ext cx="288464" cy="288464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4" name="Oval 183">
            <a:hlinkClick r:id="rId3" action="ppaction://hlinksldjump" tooltip="E. Tukaram (INC) from Sandur (ST) got 18.6 as Caste Very Important score"/>
          </p:cNvPr>
          <p:cNvSpPr/>
          <p:nvPr/>
        </p:nvSpPr>
        <p:spPr>
          <a:xfrm>
            <a:off x="5985886" y="3099465"/>
            <a:ext cx="242853" cy="242853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5" name="Oval 184">
            <a:hlinkClick r:id="rId3" action="ppaction://hlinksldjump" tooltip="K.J.George (INC) from Sarvagnanagar got 38.3 as Caste Very Important score"/>
          </p:cNvPr>
          <p:cNvSpPr/>
          <p:nvPr/>
        </p:nvSpPr>
        <p:spPr>
          <a:xfrm>
            <a:off x="6642950" y="4850035"/>
            <a:ext cx="246753" cy="246753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6" name="Oval 185">
            <a:hlinkClick r:id="rId3" action="ppaction://hlinksldjump" tooltip="Mamani Vishwanath Chandrashekar (BJP) from Saundatti Yellamma got 0.0 as Caste Very Important score"/>
          </p:cNvPr>
          <p:cNvSpPr/>
          <p:nvPr/>
        </p:nvSpPr>
        <p:spPr>
          <a:xfrm>
            <a:off x="4644871" y="1918331"/>
            <a:ext cx="249505" cy="249506"/>
          </a:xfrm>
          <a:prstGeom prst="ellipse">
            <a:avLst/>
          </a:prstGeom>
          <a:solidFill>
            <a:srgbClr val="FFF5EB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7" name="Oval 186">
            <a:hlinkClick r:id="rId3" action="ppaction://hlinksldjump" tooltip="Dr. Sharan Prakash Rudrappa Patil (INC) from Sedam got 59.6 as Caste Very Important score"/>
          </p:cNvPr>
          <p:cNvSpPr/>
          <p:nvPr/>
        </p:nvSpPr>
        <p:spPr>
          <a:xfrm>
            <a:off x="7483938" y="1696964"/>
            <a:ext cx="255988" cy="255988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8" name="Oval 187">
            <a:hlinkClick r:id="rId3" action="ppaction://hlinksldjump" tooltip="Sharanabasappa Darshnapur (INC) from Shahapur got 51.3 as Caste Very Important score"/>
          </p:cNvPr>
          <p:cNvSpPr/>
          <p:nvPr/>
        </p:nvSpPr>
        <p:spPr>
          <a:xfrm>
            <a:off x="6881835" y="1899741"/>
            <a:ext cx="231702" cy="231702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9" name="Oval 188">
            <a:hlinkClick r:id="rId3" action="ppaction://hlinksldjump" tooltip="N.A Haris (INC) from Shanti Nagar got 35.1 as Caste Very Important score"/>
          </p:cNvPr>
          <p:cNvSpPr/>
          <p:nvPr/>
        </p:nvSpPr>
        <p:spPr>
          <a:xfrm>
            <a:off x="6641610" y="5141081"/>
            <a:ext cx="185255" cy="185255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0" name="Oval 189">
            <a:hlinkClick r:id="rId3" action="ppaction://hlinksldjump" tooltip="Basavaraj Bommai (BJP) from Shiggaon got 9.1 as Caste Very Important score"/>
          </p:cNvPr>
          <p:cNvSpPr/>
          <p:nvPr/>
        </p:nvSpPr>
        <p:spPr>
          <a:xfrm>
            <a:off x="4330331" y="2403328"/>
            <a:ext cx="281701" cy="281702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1" name="Oval 190">
            <a:hlinkClick r:id="rId3" action="ppaction://hlinksldjump" tooltip="B.S.Yeddyurappa (BJP) from Shikaripura got 38.6 as Caste Very Important score"/>
          </p:cNvPr>
          <p:cNvSpPr/>
          <p:nvPr/>
        </p:nvSpPr>
        <p:spPr>
          <a:xfrm>
            <a:off x="4141286" y="3036856"/>
            <a:ext cx="288212" cy="288212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2" name="Oval 191">
            <a:hlinkClick r:id="rId3" action="ppaction://hlinksldjump" tooltip="K.G.Kumarswamy (BJP) from Shimoga Rural (SC) got 0.0 as Caste Very Important score"/>
          </p:cNvPr>
          <p:cNvSpPr/>
          <p:nvPr/>
        </p:nvSpPr>
        <p:spPr>
          <a:xfrm>
            <a:off x="4208160" y="3346348"/>
            <a:ext cx="287046" cy="287046"/>
          </a:xfrm>
          <a:prstGeom prst="ellipse">
            <a:avLst/>
          </a:prstGeom>
          <a:solidFill>
            <a:srgbClr val="FFF5EB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3" name="Oval 192">
            <a:hlinkClick r:id="rId3" action="ppaction://hlinksldjump" tooltip="K.S.Eshwarappa (BJP) from Shimoga got 1.7 as Caste Very Important score"/>
          </p:cNvPr>
          <p:cNvSpPr/>
          <p:nvPr/>
        </p:nvSpPr>
        <p:spPr>
          <a:xfrm>
            <a:off x="4398921" y="3608803"/>
            <a:ext cx="251657" cy="251657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4" name="Oval 193">
            <a:hlinkClick r:id="rId3" action="ppaction://hlinksldjump" tooltip="Ramanna S Lamani (BJP) from Shirahatti (SC) got 10.7 as Caste Very Important score"/>
          </p:cNvPr>
          <p:cNvSpPr/>
          <p:nvPr/>
        </p:nvSpPr>
        <p:spPr>
          <a:xfrm>
            <a:off x="4926825" y="2478365"/>
            <a:ext cx="237238" cy="237239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5" name="Oval 194">
            <a:hlinkClick r:id="rId3" action="ppaction://hlinksldjump" tooltip="R.Roshan Baig (INC) from Shivajinagar got 35.3 as Caste Very Important score"/>
          </p:cNvPr>
          <p:cNvSpPr/>
          <p:nvPr/>
        </p:nvSpPr>
        <p:spPr>
          <a:xfrm>
            <a:off x="6461818" y="5015221"/>
            <a:ext cx="183698" cy="183699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6" name="Oval 195">
            <a:hlinkClick r:id="rId3" action="ppaction://hlinksldjump" tooltip="Narasimha Nayak (Raju Gouda) (BJP) from Shorapur (ST) got 9.8 as Caste Very Important score"/>
          </p:cNvPr>
          <p:cNvSpPr/>
          <p:nvPr/>
        </p:nvSpPr>
        <p:spPr>
          <a:xfrm>
            <a:off x="6579549" y="1979894"/>
            <a:ext cx="292151" cy="292151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7" name="Oval 196">
            <a:hlinkClick r:id="rId3" action="ppaction://hlinksldjump" tooltip="C. S. Putte Gowda (JD(S)) from Shravanabelagola got 8.3 as Caste Very Important score"/>
          </p:cNvPr>
          <p:cNvSpPr/>
          <p:nvPr/>
        </p:nvSpPr>
        <p:spPr>
          <a:xfrm>
            <a:off x="4924394" y="4468732"/>
            <a:ext cx="302819" cy="302820"/>
          </a:xfrm>
          <a:prstGeom prst="ellipse">
            <a:avLst/>
          </a:prstGeom>
          <a:solidFill>
            <a:srgbClr val="F7FCF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8" name="Oval 197">
            <a:hlinkClick r:id="rId3" action="ppaction://hlinksldjump" tooltip="A.B.Ramesha Bandisiddegowda (JD(S)) from Shrirangapattana got 12.1 as Caste Very Important score"/>
          </p:cNvPr>
          <p:cNvSpPr/>
          <p:nvPr/>
        </p:nvSpPr>
        <p:spPr>
          <a:xfrm>
            <a:off x="5174851" y="5084115"/>
            <a:ext cx="322916" cy="322916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9" name="Oval 198">
            <a:hlinkClick r:id="rId3" action="ppaction://hlinksldjump" tooltip="V Muniyappa (INC) from Sidlaghatta got 12.8 as Caste Very Important score"/>
          </p:cNvPr>
          <p:cNvSpPr/>
          <p:nvPr/>
        </p:nvSpPr>
        <p:spPr>
          <a:xfrm>
            <a:off x="7173478" y="5024281"/>
            <a:ext cx="301803" cy="301802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0" name="Oval 199">
            <a:hlinkClick r:id="rId3" action="ppaction://hlinksldjump" tooltip="Bhusanur Ramesh Balappa (BJP) from Sindagi got 55.3 as Caste Very Important score"/>
          </p:cNvPr>
          <p:cNvSpPr/>
          <p:nvPr/>
        </p:nvSpPr>
        <p:spPr>
          <a:xfrm>
            <a:off x="6204842" y="1442325"/>
            <a:ext cx="237349" cy="237349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1" name="Oval 200">
            <a:hlinkClick r:id="rId3" action="ppaction://hlinksldjump" tooltip="Nadagouda Venkatarao (JD(S)) from Sindhanur got 21.4 as Caste Very Important score"/>
          </p:cNvPr>
          <p:cNvSpPr/>
          <p:nvPr/>
        </p:nvSpPr>
        <p:spPr>
          <a:xfrm>
            <a:off x="6372792" y="2600806"/>
            <a:ext cx="258599" cy="258599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2" name="Oval 201">
            <a:hlinkClick r:id="rId3" action="ppaction://hlinksldjump" tooltip="T.B.Jayachandra (INC) from Sira got 5.6 as Caste Very Important score"/>
          </p:cNvPr>
          <p:cNvSpPr/>
          <p:nvPr/>
        </p:nvSpPr>
        <p:spPr>
          <a:xfrm>
            <a:off x="5819811" y="3929033"/>
            <a:ext cx="308663" cy="308663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3" name="Oval 202">
            <a:hlinkClick r:id="rId3" action="ppaction://hlinksldjump" tooltip="Kageri Vishweshwar Hegde (BJP) from Sirsi got 3.2 as Caste Very Important score"/>
          </p:cNvPr>
          <p:cNvSpPr/>
          <p:nvPr/>
        </p:nvSpPr>
        <p:spPr>
          <a:xfrm>
            <a:off x="3852579" y="2548353"/>
            <a:ext cx="269067" cy="269067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4" name="Oval 203">
            <a:hlinkClick r:id="rId3" action="ppaction://hlinksldjump" tooltip="Somalingappa M.S (BJP) from Siruguppa (ST) got 23.3 as Caste Very Important score"/>
          </p:cNvPr>
          <p:cNvSpPr/>
          <p:nvPr/>
        </p:nvSpPr>
        <p:spPr>
          <a:xfrm>
            <a:off x="6590671" y="2791601"/>
            <a:ext cx="262936" cy="262935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5" name="Oval 204">
            <a:hlinkClick r:id="rId3" action="ppaction://hlinksldjump" tooltip="H. Halappa (BJP) from Sorab got 38.9 as Caste Very Important score"/>
          </p:cNvPr>
          <p:cNvSpPr/>
          <p:nvPr/>
        </p:nvSpPr>
        <p:spPr>
          <a:xfrm>
            <a:off x="3900922" y="2842453"/>
            <a:ext cx="282340" cy="282340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6" name="Oval 205">
            <a:hlinkClick r:id="rId3" action="ppaction://hlinksldjump" tooltip="D.N .Jeevaraja (BJP) from Sringeri got 36.2 as Caste Very Important score"/>
          </p:cNvPr>
          <p:cNvSpPr/>
          <p:nvPr/>
        </p:nvSpPr>
        <p:spPr>
          <a:xfrm>
            <a:off x="3998251" y="3839461"/>
            <a:ext cx="247219" cy="247220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7" name="Oval 206">
            <a:hlinkClick r:id="rId3" action="ppaction://hlinksldjump" tooltip="G.K.Venkata Shiva Reddy (JD(S)) from Srinivaspur got 18.4 as Caste Very Important score"/>
          </p:cNvPr>
          <p:cNvSpPr/>
          <p:nvPr/>
        </p:nvSpPr>
        <p:spPr>
          <a:xfrm>
            <a:off x="7844456" y="5224694"/>
            <a:ext cx="337645" cy="337645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8" name="Oval 207">
            <a:hlinkClick r:id="rId3" action="ppaction://hlinksldjump" tooltip="Angara S (BJP) from Sullia (SC) got 0.0 as Caste Very Important score"/>
          </p:cNvPr>
          <p:cNvSpPr/>
          <p:nvPr/>
        </p:nvSpPr>
        <p:spPr>
          <a:xfrm>
            <a:off x="3872891" y="4663344"/>
            <a:ext cx="282915" cy="282915"/>
          </a:xfrm>
          <a:prstGeom prst="ellipse">
            <a:avLst/>
          </a:prstGeom>
          <a:solidFill>
            <a:srgbClr val="FFF5EB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9" name="Oval 208">
            <a:hlinkClick r:id="rId3" action="ppaction://hlinksldjump" tooltip="Dr. H.C. Mahadevappa (INC) from T.Narasipur (SC) got 40.4 as Caste Very Important score"/>
          </p:cNvPr>
          <p:cNvSpPr/>
          <p:nvPr/>
        </p:nvSpPr>
        <p:spPr>
          <a:xfrm>
            <a:off x="5292847" y="5863472"/>
            <a:ext cx="272217" cy="272216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0" name="Oval 209">
            <a:hlinkClick r:id="rId3" action="ppaction://hlinksldjump" tooltip="Suresh .D.S (BJP) from Tarikere got 68.3 as Caste Very Important score"/>
          </p:cNvPr>
          <p:cNvSpPr/>
          <p:nvPr/>
        </p:nvSpPr>
        <p:spPr>
          <a:xfrm>
            <a:off x="4585992" y="3822888"/>
            <a:ext cx="251679" cy="251680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1" name="Oval 210">
            <a:hlinkClick r:id="rId3" action="ppaction://hlinksldjump" tooltip="Siddu. Savadi (BJP) from Terdal got 19.0 as Caste Very Important score"/>
          </p:cNvPr>
          <p:cNvSpPr/>
          <p:nvPr/>
        </p:nvSpPr>
        <p:spPr>
          <a:xfrm>
            <a:off x="4757573" y="1235915"/>
            <a:ext cx="284495" cy="284495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2" name="Oval 211">
            <a:hlinkClick r:id="rId3" action="ppaction://hlinksldjump" tooltip="B.C. Nagesh (BJP) from Tiptur got 1.8 as Caste Very Important score"/>
          </p:cNvPr>
          <p:cNvSpPr/>
          <p:nvPr/>
        </p:nvSpPr>
        <p:spPr>
          <a:xfrm>
            <a:off x="5129106" y="4227843"/>
            <a:ext cx="277595" cy="277596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3" name="Oval 212">
            <a:hlinkClick r:id="rId3" action="ppaction://hlinksldjump" tooltip="Kimmane Rathnakar (INC) from Tirthahalli got 31.7 as Caste Very Important score"/>
          </p:cNvPr>
          <p:cNvSpPr/>
          <p:nvPr/>
        </p:nvSpPr>
        <p:spPr>
          <a:xfrm>
            <a:off x="3950530" y="3525815"/>
            <a:ext cx="284098" cy="284097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4" name="Oval 213">
            <a:hlinkClick r:id="rId3" action="ppaction://hlinksldjump" tooltip="S. Shivanna Sogadu (BJP) from Tumkur City got 7.3 as Caste Very Important score"/>
          </p:cNvPr>
          <p:cNvSpPr/>
          <p:nvPr/>
        </p:nvSpPr>
        <p:spPr>
          <a:xfrm>
            <a:off x="5894751" y="4546717"/>
            <a:ext cx="240469" cy="240469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5" name="Oval 214">
            <a:hlinkClick r:id="rId3" action="ppaction://hlinksldjump" tooltip="B. Suresh Gowda (BJP) from Tumkur Rural got 15.7 as Caste Very Important score"/>
          </p:cNvPr>
          <p:cNvSpPr/>
          <p:nvPr/>
        </p:nvSpPr>
        <p:spPr>
          <a:xfrm>
            <a:off x="5588021" y="4513288"/>
            <a:ext cx="278017" cy="278016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6" name="Oval 215">
            <a:hlinkClick r:id="rId3" action="ppaction://hlinksldjump" tooltip="M T Krishnappa (JD(S)) from Turuvekere got 32.7 as Caste Very Important score"/>
          </p:cNvPr>
          <p:cNvSpPr/>
          <p:nvPr/>
        </p:nvSpPr>
        <p:spPr>
          <a:xfrm>
            <a:off x="5434168" y="4230079"/>
            <a:ext cx="291783" cy="291783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7" name="Oval 216">
            <a:hlinkClick r:id="rId3" action="ppaction://hlinksldjump" tooltip="K. Raghupathy Bhat (BJP) from Udupi got 31.0 as Caste Very Important score"/>
          </p:cNvPr>
          <p:cNvSpPr/>
          <p:nvPr/>
        </p:nvSpPr>
        <p:spPr>
          <a:xfrm>
            <a:off x="3372675" y="3521709"/>
            <a:ext cx="269300" cy="269300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8" name="Oval 217">
            <a:hlinkClick r:id="rId3" action="ppaction://hlinksldjump" tooltip="Siddaramaiah (INC) from Varuna got 45.2 as Caste Very Important score"/>
          </p:cNvPr>
          <p:cNvSpPr/>
          <p:nvPr/>
        </p:nvSpPr>
        <p:spPr>
          <a:xfrm>
            <a:off x="5023724" y="5617341"/>
            <a:ext cx="327240" cy="327241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9" name="Oval 218">
            <a:hlinkClick r:id="rId3" action="ppaction://hlinksldjump" tooltip="M.Krishnappa (INC) from Vijay Nagar got 22.0 as Caste Very Important score"/>
          </p:cNvPr>
          <p:cNvSpPr/>
          <p:nvPr/>
        </p:nvSpPr>
        <p:spPr>
          <a:xfrm>
            <a:off x="6628773" y="5361437"/>
            <a:ext cx="249992" cy="249993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0" name="Oval 219">
            <a:hlinkClick r:id="rId3" action="ppaction://hlinksldjump" tooltip="Anand Singh (BJP) from Vijayanagara got 30.0 as Caste Very Important score"/>
          </p:cNvPr>
          <p:cNvSpPr/>
          <p:nvPr/>
        </p:nvSpPr>
        <p:spPr>
          <a:xfrm>
            <a:off x="5891798" y="2834389"/>
            <a:ext cx="247109" cy="247110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1" name="Oval 220">
            <a:hlinkClick r:id="rId3" action="ppaction://hlinksldjump" tooltip="Bopaiah. K.G. (BJP) from Virajpet got 0.0 as Caste Very Important score"/>
          </p:cNvPr>
          <p:cNvSpPr/>
          <p:nvPr/>
        </p:nvSpPr>
        <p:spPr>
          <a:xfrm>
            <a:off x="3906515" y="4975564"/>
            <a:ext cx="265967" cy="265967"/>
          </a:xfrm>
          <a:prstGeom prst="ellipse">
            <a:avLst/>
          </a:prstGeom>
          <a:solidFill>
            <a:srgbClr val="FFF5EB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2" name="Oval 221">
            <a:hlinkClick r:id="rId3" action="ppaction://hlinksldjump" tooltip="A.B. Maalakraddy (INC) from Yadgir got 29.3 as Caste Very Important score"/>
          </p:cNvPr>
          <p:cNvSpPr/>
          <p:nvPr/>
        </p:nvSpPr>
        <p:spPr>
          <a:xfrm>
            <a:off x="7205823" y="1974901"/>
            <a:ext cx="212964" cy="212964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3" name="Oval 222">
            <a:hlinkClick r:id="rId3" action="ppaction://hlinksldjump" tooltip="S.R.Vishwanath (BJP) from Yelahanka got 51.7 as Caste Very Important score"/>
          </p:cNvPr>
          <p:cNvSpPr/>
          <p:nvPr/>
        </p:nvSpPr>
        <p:spPr>
          <a:xfrm>
            <a:off x="6981795" y="4449620"/>
            <a:ext cx="337036" cy="337036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4" name="Oval 223">
            <a:hlinkClick r:id="rId3" action="ppaction://hlinksldjump" tooltip="Eshanna Gulagannavar (BJP) from Yelburga got 9.4 as Caste Very Important score"/>
          </p:cNvPr>
          <p:cNvSpPr/>
          <p:nvPr/>
        </p:nvSpPr>
        <p:spPr>
          <a:xfrm>
            <a:off x="5477027" y="2472959"/>
            <a:ext cx="242245" cy="242245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5" name="Oval 224">
            <a:hlinkClick r:id="rId3" action="ppaction://hlinksldjump" tooltip="V S Patil (BJP) from Yellapur got 10.7 as Caste Very Important score"/>
          </p:cNvPr>
          <p:cNvSpPr/>
          <p:nvPr/>
        </p:nvSpPr>
        <p:spPr>
          <a:xfrm>
            <a:off x="3783702" y="2289787"/>
            <a:ext cx="238663" cy="238663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6" name="Oval 225">
            <a:hlinkClick r:id="rId3" action="ppaction://hlinksldjump" tooltip="Jarakiholi Satish Laxmanarao (INC) from Yamkanamardi (ST) got 14.8 as Caste Very Important score"/>
          </p:cNvPr>
          <p:cNvSpPr/>
          <p:nvPr/>
        </p:nvSpPr>
        <p:spPr>
          <a:xfrm>
            <a:off x="3882329" y="1226334"/>
            <a:ext cx="248337" cy="248337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7" name="Oval 226">
            <a:hlinkClick r:id="rId3" action="ppaction://hlinksldjump" tooltip="Shobha Karandlaje (BJP) from Yeshvanthapura got 37.3 as Caste Very Important score"/>
          </p:cNvPr>
          <p:cNvSpPr/>
          <p:nvPr/>
        </p:nvSpPr>
        <p:spPr>
          <a:xfrm>
            <a:off x="6051821" y="4153510"/>
            <a:ext cx="344144" cy="344143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4" name="TextBox 263"/>
          <p:cNvSpPr txBox="1"/>
          <p:nvPr/>
        </p:nvSpPr>
        <p:spPr>
          <a:xfrm>
            <a:off x="179512" y="908720"/>
            <a:ext cx="21602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dirty="0" smtClean="0"/>
              <a:t>Caste</a:t>
            </a:r>
          </a:p>
          <a:p>
            <a:r>
              <a:rPr lang="en-IN" sz="1200" dirty="0" smtClean="0"/>
              <a:t>Caste has been a deciding factor in many areas having a majority of </a:t>
            </a:r>
            <a:r>
              <a:rPr lang="en-IN" sz="1200" dirty="0" err="1" smtClean="0"/>
              <a:t>Vakaligarus</a:t>
            </a:r>
            <a:r>
              <a:rPr lang="en-IN" sz="1200" dirty="0" smtClean="0"/>
              <a:t>, </a:t>
            </a:r>
            <a:r>
              <a:rPr lang="en-IN" sz="1200" dirty="0" err="1" smtClean="0"/>
              <a:t>Lingayats</a:t>
            </a:r>
            <a:r>
              <a:rPr lang="en-IN" sz="1200" dirty="0" smtClean="0"/>
              <a:t> and  </a:t>
            </a:r>
            <a:r>
              <a:rPr lang="en-IN" sz="1200" dirty="0" err="1" smtClean="0"/>
              <a:t>Parishishtarus</a:t>
            </a:r>
            <a:r>
              <a:rPr lang="en-IN" sz="1200" dirty="0" smtClean="0"/>
              <a:t>.</a:t>
            </a:r>
            <a:endParaRPr lang="en-IN" sz="1600" b="1" dirty="0" smtClean="0"/>
          </a:p>
        </p:txBody>
      </p:sp>
      <p:sp>
        <p:nvSpPr>
          <p:cNvPr id="265" name="Oval 264"/>
          <p:cNvSpPr/>
          <p:nvPr/>
        </p:nvSpPr>
        <p:spPr>
          <a:xfrm>
            <a:off x="914400" y="4343400"/>
            <a:ext cx="203200" cy="203200"/>
          </a:xfrm>
          <a:prstGeom prst="ellipse">
            <a:avLst/>
          </a:prstGeom>
          <a:solidFill>
            <a:srgbClr val="7F2704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6" name="Oval 265"/>
          <p:cNvSpPr/>
          <p:nvPr/>
        </p:nvSpPr>
        <p:spPr>
          <a:xfrm>
            <a:off x="1295400" y="4343400"/>
            <a:ext cx="203200" cy="203200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7" name="Oval 266"/>
          <p:cNvSpPr/>
          <p:nvPr/>
        </p:nvSpPr>
        <p:spPr>
          <a:xfrm>
            <a:off x="1676400" y="4343400"/>
            <a:ext cx="203200" cy="203200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8" name="Oval 267"/>
          <p:cNvSpPr/>
          <p:nvPr/>
        </p:nvSpPr>
        <p:spPr>
          <a:xfrm>
            <a:off x="2057400" y="4343400"/>
            <a:ext cx="203200" cy="203200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9" name="Oval 268"/>
          <p:cNvSpPr/>
          <p:nvPr/>
        </p:nvSpPr>
        <p:spPr>
          <a:xfrm>
            <a:off x="2438400" y="4343400"/>
            <a:ext cx="203200" cy="203200"/>
          </a:xfrm>
          <a:prstGeom prst="ellipse">
            <a:avLst/>
          </a:prstGeom>
          <a:solidFill>
            <a:srgbClr val="FFF5EB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0" name="TextBox 269"/>
          <p:cNvSpPr txBox="1"/>
          <p:nvPr/>
        </p:nvSpPr>
        <p:spPr>
          <a:xfrm>
            <a:off x="254000" y="4254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BJP</a:t>
            </a:r>
            <a:endParaRPr lang="en-IN"/>
          </a:p>
        </p:txBody>
      </p:sp>
      <p:sp>
        <p:nvSpPr>
          <p:cNvPr id="271" name="Oval 270"/>
          <p:cNvSpPr/>
          <p:nvPr/>
        </p:nvSpPr>
        <p:spPr>
          <a:xfrm>
            <a:off x="914400" y="4851400"/>
            <a:ext cx="203200" cy="203200"/>
          </a:xfrm>
          <a:prstGeom prst="ellipse">
            <a:avLst/>
          </a:prstGeom>
          <a:solidFill>
            <a:srgbClr val="08306B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2" name="Oval 271"/>
          <p:cNvSpPr/>
          <p:nvPr/>
        </p:nvSpPr>
        <p:spPr>
          <a:xfrm>
            <a:off x="1295400" y="4851400"/>
            <a:ext cx="203200" cy="203200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3" name="Oval 272"/>
          <p:cNvSpPr/>
          <p:nvPr/>
        </p:nvSpPr>
        <p:spPr>
          <a:xfrm>
            <a:off x="1676400" y="4851400"/>
            <a:ext cx="203200" cy="203200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4" name="Oval 273"/>
          <p:cNvSpPr/>
          <p:nvPr/>
        </p:nvSpPr>
        <p:spPr>
          <a:xfrm>
            <a:off x="2057400" y="4851400"/>
            <a:ext cx="203200" cy="203200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5" name="Oval 274"/>
          <p:cNvSpPr/>
          <p:nvPr/>
        </p:nvSpPr>
        <p:spPr>
          <a:xfrm>
            <a:off x="2438400" y="4851400"/>
            <a:ext cx="203200" cy="203200"/>
          </a:xfrm>
          <a:prstGeom prst="ellipse">
            <a:avLst/>
          </a:prstGeom>
          <a:solidFill>
            <a:srgbClr val="F7FB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6" name="TextBox 275"/>
          <p:cNvSpPr txBox="1"/>
          <p:nvPr/>
        </p:nvSpPr>
        <p:spPr>
          <a:xfrm>
            <a:off x="254000" y="4762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INC</a:t>
            </a:r>
            <a:endParaRPr lang="en-IN"/>
          </a:p>
        </p:txBody>
      </p:sp>
      <p:sp>
        <p:nvSpPr>
          <p:cNvPr id="277" name="Oval 276"/>
          <p:cNvSpPr/>
          <p:nvPr/>
        </p:nvSpPr>
        <p:spPr>
          <a:xfrm>
            <a:off x="914400" y="5359400"/>
            <a:ext cx="203200" cy="203200"/>
          </a:xfrm>
          <a:prstGeom prst="ellipse">
            <a:avLst/>
          </a:prstGeom>
          <a:solidFill>
            <a:srgbClr val="00441B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8" name="Oval 277"/>
          <p:cNvSpPr/>
          <p:nvPr/>
        </p:nvSpPr>
        <p:spPr>
          <a:xfrm>
            <a:off x="1295400" y="5359400"/>
            <a:ext cx="203200" cy="203200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9" name="Oval 278"/>
          <p:cNvSpPr/>
          <p:nvPr/>
        </p:nvSpPr>
        <p:spPr>
          <a:xfrm>
            <a:off x="1676400" y="5359400"/>
            <a:ext cx="203200" cy="203200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0" name="Oval 279"/>
          <p:cNvSpPr/>
          <p:nvPr/>
        </p:nvSpPr>
        <p:spPr>
          <a:xfrm>
            <a:off x="2057400" y="5359400"/>
            <a:ext cx="203200" cy="203200"/>
          </a:xfrm>
          <a:prstGeom prst="ellipse">
            <a:avLst/>
          </a:prstGeom>
          <a:solidFill>
            <a:srgbClr val="F7FCF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1" name="Oval 280"/>
          <p:cNvSpPr/>
          <p:nvPr/>
        </p:nvSpPr>
        <p:spPr>
          <a:xfrm>
            <a:off x="2438400" y="5359400"/>
            <a:ext cx="203200" cy="203200"/>
          </a:xfrm>
          <a:prstGeom prst="ellipse">
            <a:avLst/>
          </a:prstGeom>
          <a:solidFill>
            <a:srgbClr val="F7FCF5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2" name="TextBox 281"/>
          <p:cNvSpPr txBox="1"/>
          <p:nvPr/>
        </p:nvSpPr>
        <p:spPr>
          <a:xfrm>
            <a:off x="254000" y="5270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JD(S)</a:t>
            </a:r>
            <a:endParaRPr lang="en-IN"/>
          </a:p>
        </p:txBody>
      </p:sp>
      <p:sp>
        <p:nvSpPr>
          <p:cNvPr id="283" name="Oval 282"/>
          <p:cNvSpPr/>
          <p:nvPr/>
        </p:nvSpPr>
        <p:spPr>
          <a:xfrm>
            <a:off x="914400" y="5812864"/>
            <a:ext cx="203200" cy="203200"/>
          </a:xfrm>
          <a:prstGeom prst="ellipse">
            <a:avLst/>
          </a:prstGeom>
          <a:solidFill>
            <a:srgbClr val="C0AE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4" name="Oval 283"/>
          <p:cNvSpPr/>
          <p:nvPr/>
        </p:nvSpPr>
        <p:spPr>
          <a:xfrm>
            <a:off x="1295400" y="5812864"/>
            <a:ext cx="203200" cy="203200"/>
          </a:xfrm>
          <a:prstGeom prst="ellipse">
            <a:avLst/>
          </a:prstGeom>
          <a:solidFill>
            <a:srgbClr val="E9E3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5" name="Oval 284"/>
          <p:cNvSpPr/>
          <p:nvPr/>
        </p:nvSpPr>
        <p:spPr>
          <a:xfrm>
            <a:off x="1676400" y="5812864"/>
            <a:ext cx="203200" cy="203200"/>
          </a:xfrm>
          <a:prstGeom prst="ellipse">
            <a:avLst/>
          </a:prstGeom>
          <a:solidFill>
            <a:srgbClr val="E9E3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6" name="Oval 285"/>
          <p:cNvSpPr/>
          <p:nvPr/>
        </p:nvSpPr>
        <p:spPr>
          <a:xfrm>
            <a:off x="2057400" y="5812864"/>
            <a:ext cx="203200" cy="203200"/>
          </a:xfrm>
          <a:prstGeom prst="ellipse">
            <a:avLst/>
          </a:prstGeom>
          <a:solidFill>
            <a:srgbClr val="FFFFE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7" name="Oval 286"/>
          <p:cNvSpPr/>
          <p:nvPr/>
        </p:nvSpPr>
        <p:spPr>
          <a:xfrm>
            <a:off x="2438400" y="5812864"/>
            <a:ext cx="203200" cy="203200"/>
          </a:xfrm>
          <a:prstGeom prst="ellipse">
            <a:avLst/>
          </a:prstGeom>
          <a:solidFill>
            <a:srgbClr val="FFFFE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8" name="TextBox 287"/>
          <p:cNvSpPr txBox="1"/>
          <p:nvPr/>
        </p:nvSpPr>
        <p:spPr>
          <a:xfrm>
            <a:off x="254000" y="5723964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IND</a:t>
            </a:r>
            <a:endParaRPr lang="en-IN"/>
          </a:p>
        </p:txBody>
      </p:sp>
      <p:sp>
        <p:nvSpPr>
          <p:cNvPr id="289" name="TextBox 288"/>
          <p:cNvSpPr txBox="1"/>
          <p:nvPr/>
        </p:nvSpPr>
        <p:spPr>
          <a:xfrm>
            <a:off x="762000" y="3429000"/>
            <a:ext cx="461665" cy="1524000"/>
          </a:xfrm>
          <a:prstGeom prst="rect">
            <a:avLst/>
          </a:prstGeom>
          <a:noFill/>
        </p:spPr>
        <p:txBody>
          <a:bodyPr vert="mongolianVert" rtlCol="0">
            <a:spAutoFit/>
          </a:bodyPr>
          <a:lstStyle/>
          <a:p>
            <a:r>
              <a:rPr lang="en-IN" smtClean="0"/>
              <a:t>&lt;= 100</a:t>
            </a:r>
            <a:endParaRPr lang="en-IN"/>
          </a:p>
        </p:txBody>
      </p:sp>
      <p:sp>
        <p:nvSpPr>
          <p:cNvPr id="290" name="TextBox 289"/>
          <p:cNvSpPr txBox="1"/>
          <p:nvPr/>
        </p:nvSpPr>
        <p:spPr>
          <a:xfrm>
            <a:off x="1143000" y="3429000"/>
            <a:ext cx="461665" cy="1524000"/>
          </a:xfrm>
          <a:prstGeom prst="rect">
            <a:avLst/>
          </a:prstGeom>
          <a:noFill/>
        </p:spPr>
        <p:txBody>
          <a:bodyPr vert="mongolianVert" rtlCol="0">
            <a:spAutoFit/>
          </a:bodyPr>
          <a:lstStyle/>
          <a:p>
            <a:r>
              <a:rPr lang="en-IN" smtClean="0"/>
              <a:t>&lt;= 60</a:t>
            </a:r>
            <a:endParaRPr lang="en-IN"/>
          </a:p>
        </p:txBody>
      </p:sp>
      <p:sp>
        <p:nvSpPr>
          <p:cNvPr id="291" name="TextBox 290"/>
          <p:cNvSpPr txBox="1"/>
          <p:nvPr/>
        </p:nvSpPr>
        <p:spPr>
          <a:xfrm>
            <a:off x="1524000" y="3429000"/>
            <a:ext cx="461665" cy="1524000"/>
          </a:xfrm>
          <a:prstGeom prst="rect">
            <a:avLst/>
          </a:prstGeom>
          <a:noFill/>
        </p:spPr>
        <p:txBody>
          <a:bodyPr vert="mongolianVert" rtlCol="0">
            <a:spAutoFit/>
          </a:bodyPr>
          <a:lstStyle/>
          <a:p>
            <a:r>
              <a:rPr lang="en-IN" smtClean="0"/>
              <a:t>&lt;= 35</a:t>
            </a:r>
            <a:endParaRPr lang="en-IN"/>
          </a:p>
        </p:txBody>
      </p:sp>
      <p:sp>
        <p:nvSpPr>
          <p:cNvPr id="292" name="TextBox 291"/>
          <p:cNvSpPr txBox="1"/>
          <p:nvPr/>
        </p:nvSpPr>
        <p:spPr>
          <a:xfrm>
            <a:off x="1905000" y="3429000"/>
            <a:ext cx="461665" cy="1524000"/>
          </a:xfrm>
          <a:prstGeom prst="rect">
            <a:avLst/>
          </a:prstGeom>
          <a:noFill/>
        </p:spPr>
        <p:txBody>
          <a:bodyPr vert="mongolianVert" rtlCol="0">
            <a:spAutoFit/>
          </a:bodyPr>
          <a:lstStyle/>
          <a:p>
            <a:r>
              <a:rPr lang="en-IN" smtClean="0"/>
              <a:t>&lt;= 10</a:t>
            </a:r>
            <a:endParaRPr lang="en-IN"/>
          </a:p>
        </p:txBody>
      </p:sp>
      <p:sp>
        <p:nvSpPr>
          <p:cNvPr id="293" name="TextBox 292"/>
          <p:cNvSpPr txBox="1"/>
          <p:nvPr/>
        </p:nvSpPr>
        <p:spPr>
          <a:xfrm>
            <a:off x="2286000" y="3429000"/>
            <a:ext cx="461665" cy="1524000"/>
          </a:xfrm>
          <a:prstGeom prst="rect">
            <a:avLst/>
          </a:prstGeom>
          <a:noFill/>
        </p:spPr>
        <p:txBody>
          <a:bodyPr vert="mongolianVert" rtlCol="0">
            <a:spAutoFit/>
          </a:bodyPr>
          <a:lstStyle/>
          <a:p>
            <a:r>
              <a:rPr lang="en-IN" dirty="0" smtClean="0"/>
              <a:t> </a:t>
            </a:r>
            <a:r>
              <a:rPr lang="en-IN" dirty="0" smtClean="0"/>
              <a:t> </a:t>
            </a:r>
            <a:r>
              <a:rPr lang="en-IN" dirty="0" smtClean="0"/>
              <a:t>= 0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614593949"/>
      </p:ext>
    </p:extLst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27000"/>
            <a:ext cx="8890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3200" b="1" dirty="0" smtClean="0">
                <a:solidFill>
                  <a:schemeClr val="tx1"/>
                </a:solidFill>
              </a:rPr>
              <a:t>Majority Caste</a:t>
            </a:r>
            <a:endParaRPr lang="en-IN" sz="3200" b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93000" y="6477000"/>
            <a:ext cx="1397000" cy="254000"/>
          </a:xfrm>
          <a:prstGeom prst="rect">
            <a:avLst/>
          </a:prstGeom>
        </p:spPr>
      </p:pic>
      <p:sp>
        <p:nvSpPr>
          <p:cNvPr id="4" name="Oval 3">
            <a:hlinkClick r:id="rId3" action="ppaction://hlinksldjump" tooltip="Afzalpur: Lingayat: 50000.0: 35.0%"/>
          </p:cNvPr>
          <p:cNvSpPr/>
          <p:nvPr/>
        </p:nvSpPr>
        <p:spPr>
          <a:xfrm>
            <a:off x="6407197" y="1259447"/>
            <a:ext cx="239372" cy="239371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>
            <a:hlinkClick r:id="rId3" action="ppaction://hlinksldjump" tooltip="Aland: Lingayat: 50000.0: 35.7%"/>
          </p:cNvPr>
          <p:cNvSpPr/>
          <p:nvPr/>
        </p:nvSpPr>
        <p:spPr>
          <a:xfrm>
            <a:off x="6738980" y="1049477"/>
            <a:ext cx="259025" cy="259024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>
            <a:hlinkClick r:id="rId3" action="ppaction://hlinksldjump" tooltip="Anekal (SC): Parishishtaru: 70000.0: 41.7%"/>
          </p:cNvPr>
          <p:cNvSpPr/>
          <p:nvPr/>
        </p:nvSpPr>
        <p:spPr>
          <a:xfrm>
            <a:off x="6556215" y="6234073"/>
            <a:ext cx="318531" cy="318531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>
            <a:hlinkClick r:id="rId3" action="ppaction://hlinksldjump" tooltip="Arabhavi: Lingayat: 55000.0: 30.6%"/>
          </p:cNvPr>
          <p:cNvSpPr/>
          <p:nvPr/>
        </p:nvSpPr>
        <p:spPr>
          <a:xfrm>
            <a:off x="4461776" y="1352962"/>
            <a:ext cx="290898" cy="290898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>
            <a:hlinkClick r:id="rId3" action="ppaction://hlinksldjump" tooltip="Arakalgud: Vakaligaru: 65000.0: 34.8%"/>
          </p:cNvPr>
          <p:cNvSpPr/>
          <p:nvPr/>
        </p:nvSpPr>
        <p:spPr>
          <a:xfrm>
            <a:off x="4346790" y="4668057"/>
            <a:ext cx="332277" cy="332277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>
            <a:hlinkClick r:id="rId3" action="ppaction://hlinksldjump" tooltip="Arsikere: Lingayat: 65000.0: 29.8%"/>
          </p:cNvPr>
          <p:cNvSpPr/>
          <p:nvPr/>
        </p:nvSpPr>
        <p:spPr>
          <a:xfrm>
            <a:off x="4789606" y="4149723"/>
            <a:ext cx="318538" cy="318538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Oval 9">
            <a:hlinkClick r:id="rId3" action="ppaction://hlinksldjump" tooltip="Athani: Lingayat: 52000.0: 30.1%"/>
          </p:cNvPr>
          <p:cNvSpPr/>
          <p:nvPr/>
        </p:nvSpPr>
        <p:spPr>
          <a:xfrm>
            <a:off x="4894337" y="950033"/>
            <a:ext cx="283075" cy="283075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Oval 10">
            <a:hlinkClick r:id="rId3" action="ppaction://hlinksldjump" tooltip="Aurad (SC): Lamani: 35000.0: 26.9%"/>
          </p:cNvPr>
          <p:cNvSpPr/>
          <p:nvPr/>
        </p:nvSpPr>
        <p:spPr>
          <a:xfrm>
            <a:off x="7969654" y="878221"/>
            <a:ext cx="234182" cy="234183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Oval 11">
            <a:hlinkClick r:id="rId3" action="ppaction://hlinksldjump" tooltip="B.T.M. Layout: Others: 75000.0: 39.5%"/>
          </p:cNvPr>
          <p:cNvSpPr/>
          <p:nvPr/>
        </p:nvSpPr>
        <p:spPr>
          <a:xfrm>
            <a:off x="6995585" y="5978403"/>
            <a:ext cx="231276" cy="231276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Oval 12">
            <a:hlinkClick r:id="rId3" action="ppaction://hlinksldjump" tooltip="Babaleshwar: Lingayat: 200000.0: 73.8%"/>
          </p:cNvPr>
          <p:cNvSpPr/>
          <p:nvPr/>
        </p:nvSpPr>
        <p:spPr>
          <a:xfrm>
            <a:off x="5336005" y="1316383"/>
            <a:ext cx="249373" cy="249373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Oval 13">
            <a:hlinkClick r:id="rId3" action="ppaction://hlinksldjump" tooltip="Badami: Kurubaru: 60000.0: 35.3%"/>
          </p:cNvPr>
          <p:cNvSpPr/>
          <p:nvPr/>
        </p:nvSpPr>
        <p:spPr>
          <a:xfrm>
            <a:off x="5204734" y="1923845"/>
            <a:ext cx="272251" cy="272251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Oval 14">
            <a:hlinkClick r:id="rId3" action="ppaction://hlinksldjump" tooltip="Bagalkot: Lingayat: 80000.0: 45.2%"/>
          </p:cNvPr>
          <p:cNvSpPr/>
          <p:nvPr/>
        </p:nvSpPr>
        <p:spPr>
          <a:xfrm>
            <a:off x="5481017" y="1809069"/>
            <a:ext cx="252717" cy="252717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Oval 15">
            <a:hlinkClick r:id="rId3" action="ppaction://hlinksldjump" tooltip="Bagepalli: Parishishtaru: 54000.0: 31.8%"/>
          </p:cNvPr>
          <p:cNvSpPr/>
          <p:nvPr/>
        </p:nvSpPr>
        <p:spPr>
          <a:xfrm>
            <a:off x="7336650" y="4404046"/>
            <a:ext cx="285085" cy="285084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Oval 16">
            <a:hlinkClick r:id="rId3" action="ppaction://hlinksldjump" tooltip="Bailhongal: Lingayat: 55000.0: 34.8%"/>
          </p:cNvPr>
          <p:cNvSpPr/>
          <p:nvPr/>
        </p:nvSpPr>
        <p:spPr>
          <a:xfrm>
            <a:off x="4535677" y="1671142"/>
            <a:ext cx="239033" cy="239033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Oval 17">
            <a:hlinkClick r:id="rId3" action="ppaction://hlinksldjump" tooltip="Bangalore South: Vakaligaru: 200000.0: 52.6%"/>
          </p:cNvPr>
          <p:cNvSpPr/>
          <p:nvPr/>
        </p:nvSpPr>
        <p:spPr>
          <a:xfrm>
            <a:off x="6156506" y="6155552"/>
            <a:ext cx="381918" cy="381917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Oval 18">
            <a:hlinkClick r:id="rId3" action="ppaction://hlinksldjump" tooltip="Bangarpet (SC): Parishishtaru: 70000.0: 42.9%"/>
          </p:cNvPr>
          <p:cNvSpPr/>
          <p:nvPr/>
        </p:nvSpPr>
        <p:spPr>
          <a:xfrm>
            <a:off x="7241348" y="5869181"/>
            <a:ext cx="252354" cy="252354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Oval 19">
            <a:hlinkClick r:id="rId3" action="ppaction://hlinksldjump" tooltip="Bantval: Muslim: 46000.0: 25.3%"/>
          </p:cNvPr>
          <p:cNvSpPr/>
          <p:nvPr/>
        </p:nvSpPr>
        <p:spPr>
          <a:xfrm>
            <a:off x="3527182" y="4109459"/>
            <a:ext cx="309145" cy="309145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Oval 20">
            <a:hlinkClick r:id="rId3" action="ppaction://hlinksldjump" tooltip="Basavakalyan: Lingayat: 50000.0: 34.2%"/>
          </p:cNvPr>
          <p:cNvSpPr/>
          <p:nvPr/>
        </p:nvSpPr>
        <p:spPr>
          <a:xfrm>
            <a:off x="7282114" y="970164"/>
            <a:ext cx="244403" cy="244403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Oval 21">
            <a:hlinkClick r:id="rId3" action="ppaction://hlinksldjump" tooltip="Basavana Bagevadi: Lingayat: 52000.0: 33.5%"/>
          </p:cNvPr>
          <p:cNvSpPr/>
          <p:nvPr/>
        </p:nvSpPr>
        <p:spPr>
          <a:xfrm>
            <a:off x="5751668" y="1619804"/>
            <a:ext cx="238185" cy="238185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Oval 22">
            <a:hlinkClick r:id="rId3" action="ppaction://hlinksldjump" tooltip="Basavanagudi: Brahmin: 70000.0: 36.8%"/>
          </p:cNvPr>
          <p:cNvSpPr/>
          <p:nvPr/>
        </p:nvSpPr>
        <p:spPr>
          <a:xfrm>
            <a:off x="6435890" y="5967453"/>
            <a:ext cx="220224" cy="220224"/>
          </a:xfrm>
          <a:prstGeom prst="ellipse">
            <a:avLst/>
          </a:prstGeom>
          <a:solidFill>
            <a:srgbClr val="FF8C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Oval 23">
            <a:hlinkClick r:id="rId3" action="ppaction://hlinksldjump" tooltip="Belgaum Dakshin: Others: 39000.0: 20.4%"/>
          </p:cNvPr>
          <p:cNvSpPr/>
          <p:nvPr/>
        </p:nvSpPr>
        <p:spPr>
          <a:xfrm>
            <a:off x="3509656" y="1708808"/>
            <a:ext cx="261487" cy="261486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Oval 24">
            <a:hlinkClick r:id="rId3" action="ppaction://hlinksldjump" tooltip="Belgaum Rural: Maratha: 65000.0: 34.4%"/>
          </p:cNvPr>
          <p:cNvSpPr/>
          <p:nvPr/>
        </p:nvSpPr>
        <p:spPr>
          <a:xfrm>
            <a:off x="3634369" y="1411593"/>
            <a:ext cx="304065" cy="304066"/>
          </a:xfrm>
          <a:prstGeom prst="ellipse">
            <a:avLst/>
          </a:prstGeom>
          <a:solidFill>
            <a:srgbClr val="BC8F8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Oval 25">
            <a:hlinkClick r:id="rId3" action="ppaction://hlinksldjump" tooltip="Belgaum Uttar: Lingayat: 70000.0: 37.6%"/>
          </p:cNvPr>
          <p:cNvSpPr/>
          <p:nvPr/>
        </p:nvSpPr>
        <p:spPr>
          <a:xfrm>
            <a:off x="3962452" y="1495269"/>
            <a:ext cx="252815" cy="252816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Oval 26">
            <a:hlinkClick r:id="rId3" action="ppaction://hlinksldjump" tooltip="Bellary (ST): Parishishtaru: 61000.0: 44.5%"/>
          </p:cNvPr>
          <p:cNvSpPr/>
          <p:nvPr/>
        </p:nvSpPr>
        <p:spPr>
          <a:xfrm>
            <a:off x="6657977" y="3134136"/>
            <a:ext cx="252006" cy="252006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Oval 27">
            <a:hlinkClick r:id="rId3" action="ppaction://hlinksldjump" tooltip="Bellary City: Parishishtaru: 45000.0: 25.0%"/>
          </p:cNvPr>
          <p:cNvSpPr/>
          <p:nvPr/>
        </p:nvSpPr>
        <p:spPr>
          <a:xfrm>
            <a:off x="6366843" y="3182816"/>
            <a:ext cx="264333" cy="264332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Oval 28">
            <a:hlinkClick r:id="rId3" action="ppaction://hlinksldjump" tooltip="Belthangady: Bilvaru: 57000.0: 31.8%"/>
          </p:cNvPr>
          <p:cNvSpPr/>
          <p:nvPr/>
        </p:nvSpPr>
        <p:spPr>
          <a:xfrm>
            <a:off x="3862952" y="4096033"/>
            <a:ext cx="294972" cy="294971"/>
          </a:xfrm>
          <a:prstGeom prst="ellipse">
            <a:avLst/>
          </a:prstGeom>
          <a:solidFill>
            <a:srgbClr val="2F4F4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Oval 29">
            <a:hlinkClick r:id="rId3" action="ppaction://hlinksldjump" tooltip="Belur: Parishishtaru: 50000.0: 35.0%"/>
          </p:cNvPr>
          <p:cNvSpPr/>
          <p:nvPr/>
        </p:nvSpPr>
        <p:spPr>
          <a:xfrm>
            <a:off x="4499367" y="4095873"/>
            <a:ext cx="272109" cy="272110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Oval 30">
            <a:hlinkClick r:id="rId3" action="ppaction://hlinksldjump" tooltip="Bhadravati: Parishishtaru: 48000.0: 26.4%"/>
          </p:cNvPr>
          <p:cNvSpPr/>
          <p:nvPr/>
        </p:nvSpPr>
        <p:spPr>
          <a:xfrm>
            <a:off x="4673933" y="3525441"/>
            <a:ext cx="286436" cy="286436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Oval 31">
            <a:hlinkClick r:id="rId3" action="ppaction://hlinksldjump" tooltip="Bhalki: Lingayat: 48000.0: 36.1%"/>
          </p:cNvPr>
          <p:cNvSpPr/>
          <p:nvPr/>
        </p:nvSpPr>
        <p:spPr>
          <a:xfrm>
            <a:off x="7645161" y="907385"/>
            <a:ext cx="294773" cy="294773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Oval 32">
            <a:hlinkClick r:id="rId3" action="ppaction://hlinksldjump" tooltip="Bhatkal: Namdharigalu: 40000.0: 26.5%"/>
          </p:cNvPr>
          <p:cNvSpPr/>
          <p:nvPr/>
        </p:nvSpPr>
        <p:spPr>
          <a:xfrm>
            <a:off x="3280132" y="2960381"/>
            <a:ext cx="250866" cy="250866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" name="Oval 33">
            <a:hlinkClick r:id="rId3" action="ppaction://hlinksldjump" tooltip="Bidar: Lingayat: 42000.0: 30.9%"/>
          </p:cNvPr>
          <p:cNvSpPr/>
          <p:nvPr/>
        </p:nvSpPr>
        <p:spPr>
          <a:xfrm>
            <a:off x="8035002" y="1192170"/>
            <a:ext cx="202768" cy="202768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Oval 34">
            <a:hlinkClick r:id="rId3" action="ppaction://hlinksldjump" tooltip="Bidar South: Lingayat: 36000.0: 30.0%"/>
          </p:cNvPr>
          <p:cNvSpPr/>
          <p:nvPr/>
        </p:nvSpPr>
        <p:spPr>
          <a:xfrm>
            <a:off x="7872206" y="1379879"/>
            <a:ext cx="222499" cy="222499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" name="Oval 35">
            <a:hlinkClick r:id="rId3" action="ppaction://hlinksldjump" tooltip="Bijapur City: Lingayat: 72000.0: 33.0%"/>
          </p:cNvPr>
          <p:cNvSpPr/>
          <p:nvPr/>
        </p:nvSpPr>
        <p:spPr>
          <a:xfrm>
            <a:off x="5608979" y="1426680"/>
            <a:ext cx="188728" cy="188727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Oval 36">
            <a:hlinkClick r:id="rId3" action="ppaction://hlinksldjump" tooltip="Bilgi: Lingayat: 42000.0: 22.2%"/>
          </p:cNvPr>
          <p:cNvSpPr/>
          <p:nvPr/>
        </p:nvSpPr>
        <p:spPr>
          <a:xfrm>
            <a:off x="5249833" y="1588776"/>
            <a:ext cx="282198" cy="282198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8" name="Oval 37">
            <a:hlinkClick r:id="rId3" action="ppaction://hlinksldjump" tooltip="Bommanahalli: Vakaligaru: 140000.0: 51.9%"/>
          </p:cNvPr>
          <p:cNvSpPr/>
          <p:nvPr/>
        </p:nvSpPr>
        <p:spPr>
          <a:xfrm>
            <a:off x="6686151" y="5949150"/>
            <a:ext cx="277506" cy="277506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Oval 38">
            <a:hlinkClick r:id="rId3" action="ppaction://hlinksldjump" tooltip="Byadgi: Lingayat: 47000.0: 28.5%"/>
          </p:cNvPr>
          <p:cNvSpPr/>
          <p:nvPr/>
        </p:nvSpPr>
        <p:spPr>
          <a:xfrm>
            <a:off x="4773774" y="2714804"/>
            <a:ext cx="275333" cy="275332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0" name="Oval 39">
            <a:hlinkClick r:id="rId3" action="ppaction://hlinksldjump" tooltip="Byatarayanapura: Parishishtaru: 92000.0: 35.4%"/>
          </p:cNvPr>
          <p:cNvSpPr/>
          <p:nvPr/>
        </p:nvSpPr>
        <p:spPr>
          <a:xfrm>
            <a:off x="7545926" y="4624268"/>
            <a:ext cx="324114" cy="324113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1" name="Oval 40">
            <a:hlinkClick r:id="rId3" action="ppaction://hlinksldjump" tooltip="Byndoor: Buntaru: 50000.0: 23.8%"/>
          </p:cNvPr>
          <p:cNvSpPr/>
          <p:nvPr/>
        </p:nvSpPr>
        <p:spPr>
          <a:xfrm>
            <a:off x="3560893" y="2960392"/>
            <a:ext cx="292336" cy="292336"/>
          </a:xfrm>
          <a:prstGeom prst="ellipse">
            <a:avLst/>
          </a:prstGeom>
          <a:solidFill>
            <a:srgbClr val="FF6347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2" name="Oval 41">
            <a:hlinkClick r:id="rId3" action="ppaction://hlinksldjump" tooltip="C.V. Raman Nagar (SC): Parishishtaru: 70000.0: 38.9%"/>
          </p:cNvPr>
          <p:cNvSpPr/>
          <p:nvPr/>
        </p:nvSpPr>
        <p:spPr>
          <a:xfrm>
            <a:off x="7120606" y="5672951"/>
            <a:ext cx="204203" cy="204204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" name="Oval 42">
            <a:hlinkClick r:id="rId3" action="ppaction://hlinksldjump" tooltip="Challakere (ST): Nayak: 60000.0: 30.0%"/>
          </p:cNvPr>
          <p:cNvSpPr/>
          <p:nvPr/>
        </p:nvSpPr>
        <p:spPr>
          <a:xfrm>
            <a:off x="6027509" y="3692974"/>
            <a:ext cx="270376" cy="270377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4" name="Oval 43">
            <a:hlinkClick r:id="rId3" action="ppaction://hlinksldjump" tooltip="Chamaraja: Vakaligaru: 50000.0: 27.3%"/>
          </p:cNvPr>
          <p:cNvSpPr/>
          <p:nvPr/>
        </p:nvSpPr>
        <p:spPr>
          <a:xfrm>
            <a:off x="5008670" y="5355717"/>
            <a:ext cx="241166" cy="241167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5" name="Oval 44">
            <a:hlinkClick r:id="rId3" action="ppaction://hlinksldjump" tooltip="Chamarajanagar: Parishishtaru: 48000.0: 25.3%"/>
          </p:cNvPr>
          <p:cNvSpPr/>
          <p:nvPr/>
        </p:nvSpPr>
        <p:spPr>
          <a:xfrm>
            <a:off x="5288828" y="6164974"/>
            <a:ext cx="283060" cy="283060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" name="Oval 45">
            <a:hlinkClick r:id="rId3" action="ppaction://hlinksldjump" tooltip="Chamrajpet: Muslim: 60000.0: 34.5%"/>
          </p:cNvPr>
          <p:cNvSpPr/>
          <p:nvPr/>
        </p:nvSpPr>
        <p:spPr>
          <a:xfrm>
            <a:off x="6375088" y="5738889"/>
            <a:ext cx="203067" cy="203068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7" name="Oval 46">
            <a:hlinkClick r:id="rId3" action="ppaction://hlinksldjump" tooltip="Chamundeshwari: Vakaligaru: 45000.0: 21.7%"/>
          </p:cNvPr>
          <p:cNvSpPr/>
          <p:nvPr/>
        </p:nvSpPr>
        <p:spPr>
          <a:xfrm>
            <a:off x="4638370" y="5324300"/>
            <a:ext cx="343140" cy="343140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Oval 47">
            <a:hlinkClick r:id="rId3" action="ppaction://hlinksldjump" tooltip="Channagiri: Lingayat: 60000.0: 35.5%"/>
          </p:cNvPr>
          <p:cNvSpPr/>
          <p:nvPr/>
        </p:nvSpPr>
        <p:spPr>
          <a:xfrm>
            <a:off x="4987934" y="3577276"/>
            <a:ext cx="259680" cy="259680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9" name="Oval 48">
            <a:hlinkClick r:id="rId3" action="ppaction://hlinksldjump" tooltip="Channapatna: Vakaligaru: 84000.0: 44.2%"/>
          </p:cNvPr>
          <p:cNvSpPr/>
          <p:nvPr/>
        </p:nvSpPr>
        <p:spPr>
          <a:xfrm>
            <a:off x="5776164" y="5388954"/>
            <a:ext cx="328179" cy="328178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0" name="Oval 49">
            <a:hlinkClick r:id="rId3" action="ppaction://hlinksldjump" tooltip="Chickpet: Vakaligaru: 45000.0: 26.2%"/>
          </p:cNvPr>
          <p:cNvSpPr/>
          <p:nvPr/>
        </p:nvSpPr>
        <p:spPr>
          <a:xfrm>
            <a:off x="6872877" y="5746559"/>
            <a:ext cx="228730" cy="228731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Oval 50">
            <a:hlinkClick r:id="rId3" action="ppaction://hlinksldjump" tooltip="Chikkaballapur: Parishishtaru: 45000.0: 27.8%"/>
          </p:cNvPr>
          <p:cNvSpPr/>
          <p:nvPr/>
        </p:nvSpPr>
        <p:spPr>
          <a:xfrm>
            <a:off x="7240650" y="4715568"/>
            <a:ext cx="288107" cy="288107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2" name="Oval 51">
            <a:hlinkClick r:id="rId3" action="ppaction://hlinksldjump" tooltip="Chikkodi-Sadalga: Lingayat: 41000.0: 23.3%"/>
          </p:cNvPr>
          <p:cNvSpPr/>
          <p:nvPr/>
        </p:nvSpPr>
        <p:spPr>
          <a:xfrm>
            <a:off x="4124402" y="949493"/>
            <a:ext cx="285908" cy="285907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Oval 52">
            <a:hlinkClick r:id="rId3" action="ppaction://hlinksldjump" tooltip="Chikmagalur: Parishishtaru: 60000.0: 42.5%"/>
          </p:cNvPr>
          <p:cNvSpPr/>
          <p:nvPr/>
        </p:nvSpPr>
        <p:spPr>
          <a:xfrm>
            <a:off x="4289856" y="3878369"/>
            <a:ext cx="272600" cy="272600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4" name="Oval 53">
            <a:hlinkClick r:id="rId3" action="ppaction://hlinksldjump" tooltip="Chiknayakanhalli: Parishishtaru: 45000.0: 21.7%"/>
          </p:cNvPr>
          <p:cNvSpPr/>
          <p:nvPr/>
        </p:nvSpPr>
        <p:spPr>
          <a:xfrm>
            <a:off x="5469946" y="3881705"/>
            <a:ext cx="328244" cy="328245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5" name="Oval 54">
            <a:hlinkClick r:id="rId3" action="ppaction://hlinksldjump" tooltip="Chincholi (SC): Lamani: 45000.0: 29.4%"/>
          </p:cNvPr>
          <p:cNvSpPr/>
          <p:nvPr/>
        </p:nvSpPr>
        <p:spPr>
          <a:xfrm>
            <a:off x="7733469" y="1586130"/>
            <a:ext cx="192698" cy="192698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6" name="Oval 55">
            <a:hlinkClick r:id="rId3" action="ppaction://hlinksldjump" tooltip="Chintamani: Vakaligaru: 69000.0: 39.4%"/>
          </p:cNvPr>
          <p:cNvSpPr/>
          <p:nvPr/>
        </p:nvSpPr>
        <p:spPr>
          <a:xfrm>
            <a:off x="7726347" y="4929733"/>
            <a:ext cx="298803" cy="298803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7" name="Oval 56">
            <a:hlinkClick r:id="rId3" action="ppaction://hlinksldjump" tooltip="Chitradurga: Lingayat: 45000.0: 28.1%"/>
          </p:cNvPr>
          <p:cNvSpPr/>
          <p:nvPr/>
        </p:nvSpPr>
        <p:spPr>
          <a:xfrm>
            <a:off x="5484161" y="3351319"/>
            <a:ext cx="315644" cy="315644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8" name="Oval 57">
            <a:hlinkClick r:id="rId3" action="ppaction://hlinksldjump" tooltip="Chittapur: Lingayat: 40000.0: 28.6%"/>
          </p:cNvPr>
          <p:cNvSpPr/>
          <p:nvPr/>
        </p:nvSpPr>
        <p:spPr>
          <a:xfrm>
            <a:off x="7236480" y="1661049"/>
            <a:ext cx="218427" cy="218427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9" name="Oval 58">
            <a:hlinkClick r:id="rId3" action="ppaction://hlinksldjump" tooltip="Dasarahalli: Vakaligaru: 140000.0: 43.3%"/>
          </p:cNvPr>
          <p:cNvSpPr/>
          <p:nvPr/>
        </p:nvSpPr>
        <p:spPr>
          <a:xfrm>
            <a:off x="6162853" y="4509021"/>
            <a:ext cx="291344" cy="291344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0" name="Oval 59">
            <a:hlinkClick r:id="rId3" action="ppaction://hlinksldjump" tooltip="Davanagere North: Lingayat: 65000.0: 34.6%"/>
          </p:cNvPr>
          <p:cNvSpPr/>
          <p:nvPr/>
        </p:nvSpPr>
        <p:spPr>
          <a:xfrm>
            <a:off x="5352538" y="3134022"/>
            <a:ext cx="240254" cy="240255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1" name="Oval 60">
            <a:hlinkClick r:id="rId3" action="ppaction://hlinksldjump" tooltip="Davanagere South: Lingayat: 50000.0: 29.9%"/>
          </p:cNvPr>
          <p:cNvSpPr/>
          <p:nvPr/>
        </p:nvSpPr>
        <p:spPr>
          <a:xfrm>
            <a:off x="4911244" y="3328596"/>
            <a:ext cx="229549" cy="229548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2" name="Oval 61">
            <a:hlinkClick r:id="rId3" action="ppaction://hlinksldjump" tooltip="Devadurga (ST): Parishishtaru: 95000.0: 54.3%"/>
          </p:cNvPr>
          <p:cNvSpPr/>
          <p:nvPr/>
        </p:nvSpPr>
        <p:spPr>
          <a:xfrm>
            <a:off x="6866480" y="2166508"/>
            <a:ext cx="203488" cy="203489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3" name="Oval 62">
            <a:hlinkClick r:id="rId3" action="ppaction://hlinksldjump" tooltip="Devanahalli (SC): Parishishtaru: 60000.0: 35.3%"/>
          </p:cNvPr>
          <p:cNvSpPr/>
          <p:nvPr/>
        </p:nvSpPr>
        <p:spPr>
          <a:xfrm>
            <a:off x="7128153" y="5346836"/>
            <a:ext cx="302662" cy="302662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4" name="Oval 63">
            <a:hlinkClick r:id="rId3" action="ppaction://hlinksldjump" tooltip="Devar Hippargi: Lingayat: 63000.0: 39.1%"/>
          </p:cNvPr>
          <p:cNvSpPr/>
          <p:nvPr/>
        </p:nvSpPr>
        <p:spPr>
          <a:xfrm>
            <a:off x="5939322" y="1426386"/>
            <a:ext cx="231370" cy="231371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5" name="Oval 64">
            <a:hlinkClick r:id="rId3" action="ppaction://hlinksldjump" tooltip="Dharwad: Lingayat: 60000.0: 40.8%"/>
          </p:cNvPr>
          <p:cNvSpPr/>
          <p:nvPr/>
        </p:nvSpPr>
        <p:spPr>
          <a:xfrm>
            <a:off x="4359054" y="1887175"/>
            <a:ext cx="255002" cy="255000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6" name="Oval 65">
            <a:hlinkClick r:id="rId3" action="ppaction://hlinksldjump" tooltip="Doddaballapur: Parishishtaru: 60849.0: 38.4%"/>
          </p:cNvPr>
          <p:cNvSpPr/>
          <p:nvPr/>
        </p:nvSpPr>
        <p:spPr>
          <a:xfrm>
            <a:off x="6700442" y="4342103"/>
            <a:ext cx="286130" cy="286129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7" name="Oval 66">
            <a:hlinkClick r:id="rId3" action="ppaction://hlinksldjump" tooltip="Gadag: Lingayat: 64000.0: 35.6%"/>
          </p:cNvPr>
          <p:cNvSpPr/>
          <p:nvPr/>
        </p:nvSpPr>
        <p:spPr>
          <a:xfrm>
            <a:off x="5197566" y="2460386"/>
            <a:ext cx="245796" cy="245795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8" name="Oval 67">
            <a:hlinkClick r:id="rId3" action="ppaction://hlinksldjump" tooltip="Gandhi Nagar: tamiliyans: 90000.0: 40.9%"/>
          </p:cNvPr>
          <p:cNvSpPr/>
          <p:nvPr/>
        </p:nvSpPr>
        <p:spPr>
          <a:xfrm>
            <a:off x="6885564" y="5484978"/>
            <a:ext cx="229592" cy="229593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9" name="Oval 68">
            <a:hlinkClick r:id="rId3" action="ppaction://hlinksldjump" tooltip="Gangawati: Lingayat: 43000.0: 36.8%"/>
          </p:cNvPr>
          <p:cNvSpPr/>
          <p:nvPr/>
        </p:nvSpPr>
        <p:spPr>
          <a:xfrm>
            <a:off x="6119635" y="2682133"/>
            <a:ext cx="227073" cy="227073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0" name="Oval 69">
            <a:hlinkClick r:id="rId3" action="ppaction://hlinksldjump" tooltip="Gauribidanur: Parishishtaru: 45000.0: 24.6%"/>
          </p:cNvPr>
          <p:cNvSpPr/>
          <p:nvPr/>
        </p:nvSpPr>
        <p:spPr>
          <a:xfrm>
            <a:off x="6941652" y="4136287"/>
            <a:ext cx="294120" cy="294119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1" name="Oval 70">
            <a:hlinkClick r:id="rId3" action="ppaction://hlinksldjump" tooltip="Gokak: Parishishtaru: 47000.0: 31.3%"/>
          </p:cNvPr>
          <p:cNvSpPr/>
          <p:nvPr/>
        </p:nvSpPr>
        <p:spPr>
          <a:xfrm>
            <a:off x="4231776" y="1570237"/>
            <a:ext cx="284888" cy="284888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2" name="Oval 71">
            <a:hlinkClick r:id="rId3" action="ppaction://hlinksldjump" tooltip="Govindaraj Nagar: Vakaligaru: 70000.0: 39.3%"/>
          </p:cNvPr>
          <p:cNvSpPr/>
          <p:nvPr/>
        </p:nvSpPr>
        <p:spPr>
          <a:xfrm>
            <a:off x="6172784" y="5898204"/>
            <a:ext cx="238853" cy="238853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3" name="Oval 72">
            <a:hlinkClick r:id="rId3" action="ppaction://hlinksldjump" tooltip="Gubbi: Lingayat: 35000.0: 27.8%"/>
          </p:cNvPr>
          <p:cNvSpPr/>
          <p:nvPr/>
        </p:nvSpPr>
        <p:spPr>
          <a:xfrm>
            <a:off x="5753643" y="4253144"/>
            <a:ext cx="283926" cy="283926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4" name="Oval 73">
            <a:hlinkClick r:id="rId3" action="ppaction://hlinksldjump" tooltip="Gulbarga Dakshin: Lingayat: 50000.0: 38.8%"/>
          </p:cNvPr>
          <p:cNvSpPr/>
          <p:nvPr/>
        </p:nvSpPr>
        <p:spPr>
          <a:xfrm>
            <a:off x="6870036" y="1355987"/>
            <a:ext cx="225478" cy="225478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5" name="Oval 74">
            <a:hlinkClick r:id="rId3" action="ppaction://hlinksldjump" tooltip="Gulbarga Rural (SC): Lingayat: 50000.0: 37.6%"/>
          </p:cNvPr>
          <p:cNvSpPr/>
          <p:nvPr/>
        </p:nvSpPr>
        <p:spPr>
          <a:xfrm>
            <a:off x="7021402" y="1130669"/>
            <a:ext cx="243429" cy="243429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6" name="Oval 75">
            <a:hlinkClick r:id="rId3" action="ppaction://hlinksldjump" tooltip="Gulbarga Uttar: Muslim: 115000.0: 36.7%"/>
          </p:cNvPr>
          <p:cNvSpPr/>
          <p:nvPr/>
        </p:nvSpPr>
        <p:spPr>
          <a:xfrm>
            <a:off x="7128806" y="1389799"/>
            <a:ext cx="228033" cy="228034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7" name="Oval 76">
            <a:hlinkClick r:id="rId3" action="ppaction://hlinksldjump" tooltip="Gundlupet: Lingayat: 68000.0: 33.5%"/>
          </p:cNvPr>
          <p:cNvSpPr/>
          <p:nvPr/>
        </p:nvSpPr>
        <p:spPr>
          <a:xfrm>
            <a:off x="4900678" y="5946570"/>
            <a:ext cx="328183" cy="328182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8" name="Oval 77">
            <a:hlinkClick r:id="rId3" action="ppaction://hlinksldjump" tooltip="Gurumitkal: Kabhaligaru: 40000.0: 27.0%"/>
          </p:cNvPr>
          <p:cNvSpPr/>
          <p:nvPr/>
        </p:nvSpPr>
        <p:spPr>
          <a:xfrm>
            <a:off x="7531042" y="1999334"/>
            <a:ext cx="227870" cy="227871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9" name="Oval 78">
            <a:hlinkClick r:id="rId3" action="ppaction://hlinksldjump" tooltip="Hadagalli (SC): Lingayat: 55000.0: 40.1%"/>
          </p:cNvPr>
          <p:cNvSpPr/>
          <p:nvPr/>
        </p:nvSpPr>
        <p:spPr>
          <a:xfrm>
            <a:off x="5080196" y="2710900"/>
            <a:ext cx="208328" cy="208328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0" name="Oval 79">
            <a:hlinkClick r:id="rId3" action="ppaction://hlinksldjump" tooltip="Hagaribommanahalli (SC): Parishishtaru: 56000.0: 41.2%"/>
          </p:cNvPr>
          <p:cNvSpPr/>
          <p:nvPr/>
        </p:nvSpPr>
        <p:spPr>
          <a:xfrm>
            <a:off x="5587228" y="2836508"/>
            <a:ext cx="260768" cy="260768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1" name="Oval 80">
            <a:hlinkClick r:id="rId3" action="ppaction://hlinksldjump" tooltip="Haliyal: Maratha: 40500.0: 37.3%"/>
          </p:cNvPr>
          <p:cNvSpPr/>
          <p:nvPr/>
        </p:nvSpPr>
        <p:spPr>
          <a:xfrm>
            <a:off x="3960518" y="2089326"/>
            <a:ext cx="227208" cy="227207"/>
          </a:xfrm>
          <a:prstGeom prst="ellipse">
            <a:avLst/>
          </a:prstGeom>
          <a:solidFill>
            <a:srgbClr val="BC8F8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2" name="Oval 81">
            <a:hlinkClick r:id="rId3" action="ppaction://hlinksldjump" tooltip="Hangal: Lingayat: 56000.0: 35.9%"/>
          </p:cNvPr>
          <p:cNvSpPr/>
          <p:nvPr/>
        </p:nvSpPr>
        <p:spPr>
          <a:xfrm>
            <a:off x="4174372" y="2672722"/>
            <a:ext cx="281732" cy="281731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3" name="Oval 82">
            <a:hlinkClick r:id="rId3" action="ppaction://hlinksldjump" tooltip="Hanur: Parishishtaru: 50000.0: 30.1%"/>
          </p:cNvPr>
          <p:cNvSpPr/>
          <p:nvPr/>
        </p:nvSpPr>
        <p:spPr>
          <a:xfrm>
            <a:off x="5845837" y="6154107"/>
            <a:ext cx="287673" cy="287672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4" name="Oval 83">
            <a:hlinkClick r:id="rId3" action="ppaction://hlinksldjump" tooltip="Harapanahalli: Parishishtaru: 65000.0: 34.8%"/>
          </p:cNvPr>
          <p:cNvSpPr/>
          <p:nvPr/>
        </p:nvSpPr>
        <p:spPr>
          <a:xfrm>
            <a:off x="5275587" y="2827264"/>
            <a:ext cx="281482" cy="281482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5" name="Oval 84">
            <a:hlinkClick r:id="rId3" action="ppaction://hlinksldjump" tooltip="Harihar: Lingayat: 60000.0: 33.1%"/>
          </p:cNvPr>
          <p:cNvSpPr/>
          <p:nvPr/>
        </p:nvSpPr>
        <p:spPr>
          <a:xfrm>
            <a:off x="5041622" y="3057154"/>
            <a:ext cx="286530" cy="286529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6" name="Oval 85">
            <a:hlinkClick r:id="rId3" action="ppaction://hlinksldjump" tooltip="Hassan: Vakaligaru: 90000.0: 45.0%"/>
          </p:cNvPr>
          <p:cNvSpPr/>
          <p:nvPr/>
        </p:nvSpPr>
        <p:spPr>
          <a:xfrm>
            <a:off x="4643741" y="4447647"/>
            <a:ext cx="256365" cy="256366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7" name="Oval 86">
            <a:hlinkClick r:id="rId3" action="ppaction://hlinksldjump" tooltip="Haveri (SC): Lingayat: 68000.0: 36.0%"/>
          </p:cNvPr>
          <p:cNvSpPr/>
          <p:nvPr/>
        </p:nvSpPr>
        <p:spPr>
          <a:xfrm>
            <a:off x="4486680" y="2678225"/>
            <a:ext cx="259559" cy="259559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8" name="Oval 87">
            <a:hlinkClick r:id="rId3" action="ppaction://hlinksldjump" tooltip="Hebbal: Others: 75000.0: 37.5%"/>
          </p:cNvPr>
          <p:cNvSpPr/>
          <p:nvPr/>
        </p:nvSpPr>
        <p:spPr>
          <a:xfrm>
            <a:off x="7478173" y="4951963"/>
            <a:ext cx="218391" cy="218391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9" name="Oval 88">
            <a:hlinkClick r:id="rId3" action="ppaction://hlinksldjump" tooltip="Heggadadevanakote (ST): Parishishtaru: 48000.0: 24.4%"/>
          </p:cNvPr>
          <p:cNvSpPr/>
          <p:nvPr/>
        </p:nvSpPr>
        <p:spPr>
          <a:xfrm>
            <a:off x="4420581" y="5587729"/>
            <a:ext cx="286600" cy="286601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0" name="Oval 89">
            <a:hlinkClick r:id="rId3" action="ppaction://hlinksldjump" tooltip="Hirekerur: Lingayat: 75000.0: 48.1%"/>
          </p:cNvPr>
          <p:cNvSpPr/>
          <p:nvPr/>
        </p:nvSpPr>
        <p:spPr>
          <a:xfrm>
            <a:off x="4446896" y="2965939"/>
            <a:ext cx="260741" cy="260741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1" name="Oval 90">
            <a:hlinkClick r:id="rId3" action="ppaction://hlinksldjump" tooltip="Hiriyur: Parishishtaru: 55000.0: 25.6%"/>
          </p:cNvPr>
          <p:cNvSpPr/>
          <p:nvPr/>
        </p:nvSpPr>
        <p:spPr>
          <a:xfrm>
            <a:off x="5693058" y="3621210"/>
            <a:ext cx="309909" cy="309909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2" name="Oval 91">
            <a:hlinkClick r:id="rId3" action="ppaction://hlinksldjump" tooltip="Holalkere (SC): Lingayat: 75000.0: 34.4%"/>
          </p:cNvPr>
          <p:cNvSpPr/>
          <p:nvPr/>
        </p:nvSpPr>
        <p:spPr>
          <a:xfrm>
            <a:off x="5271666" y="3611424"/>
            <a:ext cx="305428" cy="305428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3" name="Oval 92">
            <a:hlinkClick r:id="rId3" action="ppaction://hlinksldjump" tooltip="Holenarasipur: Vakaligaru: 78000.0: 43.1%"/>
          </p:cNvPr>
          <p:cNvSpPr/>
          <p:nvPr/>
        </p:nvSpPr>
        <p:spPr>
          <a:xfrm>
            <a:off x="4698650" y="4719923"/>
            <a:ext cx="324359" cy="324358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4" name="Oval 93">
            <a:hlinkClick r:id="rId3" action="ppaction://hlinksldjump" tooltip="Homnabad: Lingayat: 55000.0: 36.7%"/>
          </p:cNvPr>
          <p:cNvSpPr/>
          <p:nvPr/>
        </p:nvSpPr>
        <p:spPr>
          <a:xfrm>
            <a:off x="7471148" y="1167216"/>
            <a:ext cx="263909" cy="263910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5" name="Oval 94">
            <a:hlinkClick r:id="rId3" action="ppaction://hlinksldjump" tooltip="Honnali: Lingayat: 60000.0: 35.7%"/>
          </p:cNvPr>
          <p:cNvSpPr/>
          <p:nvPr/>
        </p:nvSpPr>
        <p:spPr>
          <a:xfrm>
            <a:off x="4507979" y="3246485"/>
            <a:ext cx="294887" cy="294887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6" name="Oval 95">
            <a:hlinkClick r:id="rId3" action="ppaction://hlinksldjump" tooltip="Hosadurga: Lingayat: 60000.0: 34.3%"/>
          </p:cNvPr>
          <p:cNvSpPr/>
          <p:nvPr/>
        </p:nvSpPr>
        <p:spPr>
          <a:xfrm>
            <a:off x="5162388" y="3920468"/>
            <a:ext cx="281720" cy="281720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7" name="Oval 96">
            <a:hlinkClick r:id="rId3" action="ppaction://hlinksldjump" tooltip="Hosakote: Parishishtaru: 72549.0: 30.8%"/>
          </p:cNvPr>
          <p:cNvSpPr/>
          <p:nvPr/>
        </p:nvSpPr>
        <p:spPr>
          <a:xfrm>
            <a:off x="7432838" y="5213291"/>
            <a:ext cx="324504" cy="324505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8" name="Oval 97">
            <a:hlinkClick r:id="rId3" action="ppaction://hlinksldjump" tooltip="Hubli-Dharwad-Central: Lingayat: 79000.0: 42.2%"/>
          </p:cNvPr>
          <p:cNvSpPr/>
          <p:nvPr/>
        </p:nvSpPr>
        <p:spPr>
          <a:xfrm>
            <a:off x="4753413" y="2179731"/>
            <a:ext cx="245290" cy="245290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9" name="Oval 98">
            <a:hlinkClick r:id="rId3" action="ppaction://hlinksldjump" tooltip="Hubli-Dharwad-East (SC): Muslim: 56500.0: 36.6%"/>
          </p:cNvPr>
          <p:cNvSpPr/>
          <p:nvPr/>
        </p:nvSpPr>
        <p:spPr>
          <a:xfrm>
            <a:off x="4230312" y="2130846"/>
            <a:ext cx="211432" cy="211432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0" name="Oval 99">
            <a:hlinkClick r:id="rId3" action="ppaction://hlinksldjump" tooltip="Hubli-Dharwad-West: Lingayat: 65000.0: 40.9%"/>
          </p:cNvPr>
          <p:cNvSpPr/>
          <p:nvPr/>
        </p:nvSpPr>
        <p:spPr>
          <a:xfrm>
            <a:off x="4473635" y="2152232"/>
            <a:ext cx="248319" cy="248319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1" name="Oval 100">
            <a:hlinkClick r:id="rId3" action="ppaction://hlinksldjump" tooltip="Hukkeri: Lingayat: 55000.0: 32.7%"/>
          </p:cNvPr>
          <p:cNvSpPr/>
          <p:nvPr/>
        </p:nvSpPr>
        <p:spPr>
          <a:xfrm>
            <a:off x="4155807" y="1262549"/>
            <a:ext cx="288390" cy="288391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2" name="Oval 101">
            <a:hlinkClick r:id="rId3" action="ppaction://hlinksldjump" tooltip="Hungund: Lingayat: 50000.0: 43.5%"/>
          </p:cNvPr>
          <p:cNvSpPr/>
          <p:nvPr/>
        </p:nvSpPr>
        <p:spPr>
          <a:xfrm>
            <a:off x="5687904" y="2023325"/>
            <a:ext cx="256866" cy="256866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3" name="Oval 102">
            <a:hlinkClick r:id="rId3" action="ppaction://hlinksldjump" tooltip="Hunsur: Parishishtaru: 40000.0: 19.1%"/>
          </p:cNvPr>
          <p:cNvSpPr/>
          <p:nvPr/>
        </p:nvSpPr>
        <p:spPr>
          <a:xfrm>
            <a:off x="4252298" y="5262620"/>
            <a:ext cx="332138" cy="332137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4" name="Oval 103">
            <a:hlinkClick r:id="rId3" action="ppaction://hlinksldjump" tooltip="Indi: Lingayat: 67000.0: 36.2%"/>
          </p:cNvPr>
          <p:cNvSpPr/>
          <p:nvPr/>
        </p:nvSpPr>
        <p:spPr>
          <a:xfrm>
            <a:off x="5990080" y="1071229"/>
            <a:ext cx="240910" cy="240910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5" name="Oval 104">
            <a:hlinkClick r:id="rId3" action="ppaction://hlinksldjump" tooltip="Jagalur (ST): Parishishtaru: 78000.0: 46.4%"/>
          </p:cNvPr>
          <p:cNvSpPr/>
          <p:nvPr/>
        </p:nvSpPr>
        <p:spPr>
          <a:xfrm>
            <a:off x="5828819" y="3368899"/>
            <a:ext cx="240226" cy="240227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6" name="Oval 105">
            <a:hlinkClick r:id="rId3" action="ppaction://hlinksldjump" tooltip="Jamkhandi: Lingayat: 66000.0: 54.5%"/>
          </p:cNvPr>
          <p:cNvSpPr/>
          <p:nvPr/>
        </p:nvSpPr>
        <p:spPr>
          <a:xfrm>
            <a:off x="5071181" y="1216919"/>
            <a:ext cx="249734" cy="249734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7" name="Oval 106">
            <a:hlinkClick r:id="rId3" action="ppaction://hlinksldjump" tooltip="Jayanagar: Muslim: 40000.0: 23.5%"/>
          </p:cNvPr>
          <p:cNvSpPr/>
          <p:nvPr/>
        </p:nvSpPr>
        <p:spPr>
          <a:xfrm>
            <a:off x="6416630" y="5501076"/>
            <a:ext cx="203735" cy="203735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8" name="Oval 107">
            <a:hlinkClick r:id="rId3" action="ppaction://hlinksldjump" tooltip="Jewargi: Lingayat: 70000.0: 39.3%"/>
          </p:cNvPr>
          <p:cNvSpPr/>
          <p:nvPr/>
        </p:nvSpPr>
        <p:spPr>
          <a:xfrm>
            <a:off x="6799667" y="1610266"/>
            <a:ext cx="264054" cy="264054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9" name="Oval 108">
            <a:hlinkClick r:id="rId3" action="ppaction://hlinksldjump" tooltip="K.R. Pura: Vakaligaru: 65000.0: 23.1%"/>
          </p:cNvPr>
          <p:cNvSpPr/>
          <p:nvPr/>
        </p:nvSpPr>
        <p:spPr>
          <a:xfrm>
            <a:off x="6918134" y="4801844"/>
            <a:ext cx="311261" cy="311261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0" name="Oval 109">
            <a:hlinkClick r:id="rId3" action="ppaction://hlinksldjump" tooltip="Kadur : Lingayat: 46000.0: 33.1%"/>
          </p:cNvPr>
          <p:cNvSpPr/>
          <p:nvPr/>
        </p:nvSpPr>
        <p:spPr>
          <a:xfrm>
            <a:off x="4864717" y="3848029"/>
            <a:ext cx="278902" cy="278902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1" name="Oval 110">
            <a:hlinkClick r:id="rId3" action="ppaction://hlinksldjump" tooltip="Kagwad: Lingayat: 34000.0: 21.7%"/>
          </p:cNvPr>
          <p:cNvSpPr/>
          <p:nvPr/>
        </p:nvSpPr>
        <p:spPr>
          <a:xfrm>
            <a:off x="4437020" y="834514"/>
            <a:ext cx="246767" cy="246766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2" name="Oval 111">
            <a:hlinkClick r:id="rId3" action="ppaction://hlinksldjump" tooltip="Kalghatgi: Lingayat: 50000.0: 35.5%"/>
          </p:cNvPr>
          <p:cNvSpPr/>
          <p:nvPr/>
        </p:nvSpPr>
        <p:spPr>
          <a:xfrm>
            <a:off x="4050839" y="2328421"/>
            <a:ext cx="261525" cy="261525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3" name="Oval 112">
            <a:hlinkClick r:id="rId3" action="ppaction://hlinksldjump" tooltip="Kampli (ST): Parishishtaru: 70000.0: 43.8%"/>
          </p:cNvPr>
          <p:cNvSpPr/>
          <p:nvPr/>
        </p:nvSpPr>
        <p:spPr>
          <a:xfrm>
            <a:off x="6209305" y="2917781"/>
            <a:ext cx="275404" cy="275404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4" name="Oval 113">
            <a:hlinkClick r:id="rId3" action="ppaction://hlinksldjump" tooltip="Kanakagiri (SC): Parishishtaru: 86000.0: 40.2%"/>
          </p:cNvPr>
          <p:cNvSpPr/>
          <p:nvPr/>
        </p:nvSpPr>
        <p:spPr>
          <a:xfrm>
            <a:off x="5997003" y="2457770"/>
            <a:ext cx="220942" cy="220942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5" name="Oval 114">
            <a:hlinkClick r:id="rId3" action="ppaction://hlinksldjump" tooltip="Kanakapura: Vakaligaru: 75000.0: 35.4%"/>
          </p:cNvPr>
          <p:cNvSpPr/>
          <p:nvPr/>
        </p:nvSpPr>
        <p:spPr>
          <a:xfrm>
            <a:off x="5826671" y="5806569"/>
            <a:ext cx="322035" cy="322036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6" name="Oval 115">
            <a:hlinkClick r:id="rId3" action="ppaction://hlinksldjump" tooltip="Kapu: Bilvaru: 40000.0: 26.9%"/>
          </p:cNvPr>
          <p:cNvSpPr/>
          <p:nvPr/>
        </p:nvSpPr>
        <p:spPr>
          <a:xfrm>
            <a:off x="3164596" y="3704158"/>
            <a:ext cx="225521" cy="225520"/>
          </a:xfrm>
          <a:prstGeom prst="ellipse">
            <a:avLst/>
          </a:prstGeom>
          <a:solidFill>
            <a:srgbClr val="2F4F4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7" name="Oval 116">
            <a:hlinkClick r:id="rId3" action="ppaction://hlinksldjump" tooltip="Karkal: Bilvaru: 35000.0: 22.4%"/>
          </p:cNvPr>
          <p:cNvSpPr/>
          <p:nvPr/>
        </p:nvSpPr>
        <p:spPr>
          <a:xfrm>
            <a:off x="3668064" y="3583727"/>
            <a:ext cx="254938" cy="254937"/>
          </a:xfrm>
          <a:prstGeom prst="ellipse">
            <a:avLst/>
          </a:prstGeom>
          <a:solidFill>
            <a:srgbClr val="2F4F4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8" name="Oval 117">
            <a:hlinkClick r:id="rId3" action="ppaction://hlinksldjump" tooltip="Karwar: Komarpanth: 23000.0: 20.1%"/>
          </p:cNvPr>
          <p:cNvSpPr/>
          <p:nvPr/>
        </p:nvSpPr>
        <p:spPr>
          <a:xfrm>
            <a:off x="3227676" y="2171017"/>
            <a:ext cx="265631" cy="265631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9" name="Oval 118">
            <a:hlinkClick r:id="rId3" action="ppaction://hlinksldjump" tooltip="Khanapur: Maratha: 80000.0: 48.5%"/>
          </p:cNvPr>
          <p:cNvSpPr/>
          <p:nvPr/>
        </p:nvSpPr>
        <p:spPr>
          <a:xfrm>
            <a:off x="3800911" y="1733490"/>
            <a:ext cx="261633" cy="261633"/>
          </a:xfrm>
          <a:prstGeom prst="ellipse">
            <a:avLst/>
          </a:prstGeom>
          <a:solidFill>
            <a:srgbClr val="BC8F8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0" name="Oval 119">
            <a:hlinkClick r:id="rId3" action="ppaction://hlinksldjump" tooltip="Kittur: Lingayat: 65000.0: 40.4%"/>
          </p:cNvPr>
          <p:cNvSpPr/>
          <p:nvPr/>
        </p:nvSpPr>
        <p:spPr>
          <a:xfrm>
            <a:off x="4077410" y="1833748"/>
            <a:ext cx="255403" cy="255404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1" name="Oval 120">
            <a:hlinkClick r:id="rId3" action="ppaction://hlinksldjump" tooltip="Kolar: Parishishtaru: 51000.0: 28.0%"/>
          </p:cNvPr>
          <p:cNvSpPr/>
          <p:nvPr/>
        </p:nvSpPr>
        <p:spPr>
          <a:xfrm>
            <a:off x="7643361" y="5501958"/>
            <a:ext cx="289580" cy="289579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2" name="Oval 121">
            <a:hlinkClick r:id="rId3" action="ppaction://hlinksldjump" tooltip="Kolar Gold Field (SC): Parishishtaru: 65000.0: 39.6%"/>
          </p:cNvPr>
          <p:cNvSpPr/>
          <p:nvPr/>
        </p:nvSpPr>
        <p:spPr>
          <a:xfrm>
            <a:off x="7526232" y="5851221"/>
            <a:ext cx="238256" cy="238256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3" name="Oval 122">
            <a:hlinkClick r:id="rId3" action="ppaction://hlinksldjump" tooltip="Kollegal (SC): Parishishtaru: 60000.0: 30.0%"/>
          </p:cNvPr>
          <p:cNvSpPr/>
          <p:nvPr/>
        </p:nvSpPr>
        <p:spPr>
          <a:xfrm>
            <a:off x="5557193" y="5997405"/>
            <a:ext cx="297568" cy="297569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4" name="Oval 123">
            <a:hlinkClick r:id="rId3" action="ppaction://hlinksldjump" tooltip="Koppal: Lingayat: 50000.0: 34.5%"/>
          </p:cNvPr>
          <p:cNvSpPr/>
          <p:nvPr/>
        </p:nvSpPr>
        <p:spPr>
          <a:xfrm>
            <a:off x="5728340" y="2571671"/>
            <a:ext cx="272590" cy="272589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5" name="Oval 124">
            <a:hlinkClick r:id="rId3" action="ppaction://hlinksldjump" tooltip="Koratagere (SC): Parishishtaru: 52000.0: 31.5%"/>
          </p:cNvPr>
          <p:cNvSpPr/>
          <p:nvPr/>
        </p:nvSpPr>
        <p:spPr>
          <a:xfrm>
            <a:off x="6476596" y="4564070"/>
            <a:ext cx="291413" cy="291413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6" name="Oval 125">
            <a:hlinkClick r:id="rId3" action="ppaction://hlinksldjump" tooltip="Krishnaraja: Brahmin: 60000.0: 29.3%"/>
          </p:cNvPr>
          <p:cNvSpPr/>
          <p:nvPr/>
        </p:nvSpPr>
        <p:spPr>
          <a:xfrm>
            <a:off x="3273473" y="3243309"/>
            <a:ext cx="265272" cy="265273"/>
          </a:xfrm>
          <a:prstGeom prst="ellipse">
            <a:avLst/>
          </a:prstGeom>
          <a:solidFill>
            <a:srgbClr val="FF8C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7" name="Oval 126">
            <a:hlinkClick r:id="rId3" action="ppaction://hlinksldjump" tooltip="Krishnarajanagara: Vakaligaru: 55000.0: 25.0%"/>
          </p:cNvPr>
          <p:cNvSpPr/>
          <p:nvPr/>
        </p:nvSpPr>
        <p:spPr>
          <a:xfrm>
            <a:off x="4492082" y="5002476"/>
            <a:ext cx="329309" cy="329310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8" name="Oval 127">
            <a:hlinkClick r:id="rId3" action="ppaction://hlinksldjump" tooltip="Krishnarajpet: Vakaligaru: 65000.0: 36.1%"/>
          </p:cNvPr>
          <p:cNvSpPr/>
          <p:nvPr/>
        </p:nvSpPr>
        <p:spPr>
          <a:xfrm>
            <a:off x="4843223" y="5045177"/>
            <a:ext cx="310789" cy="310789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9" name="Oval 128">
            <a:hlinkClick r:id="rId3" action="ppaction://hlinksldjump" tooltip="Kudachi (SC): Parishishtaru: 56000.0: 48.7%"/>
          </p:cNvPr>
          <p:cNvSpPr/>
          <p:nvPr/>
        </p:nvSpPr>
        <p:spPr>
          <a:xfrm>
            <a:off x="4651918" y="1028109"/>
            <a:ext cx="212637" cy="212636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0" name="Oval 129">
            <a:hlinkClick r:id="rId3" action="ppaction://hlinksldjump" tooltip="Kudligi (ST): Parishishtaru: 55000.0: 40.7%"/>
          </p:cNvPr>
          <p:cNvSpPr/>
          <p:nvPr/>
        </p:nvSpPr>
        <p:spPr>
          <a:xfrm>
            <a:off x="5696607" y="3108152"/>
            <a:ext cx="256496" cy="256496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1" name="Oval 130">
            <a:hlinkClick r:id="rId3" action="ppaction://hlinksldjump" tooltip="Kumta: Namdharigalu: 34000.0: 25.2%"/>
          </p:cNvPr>
          <p:cNvSpPr/>
          <p:nvPr/>
        </p:nvSpPr>
        <p:spPr>
          <a:xfrm>
            <a:off x="3415469" y="2598638"/>
            <a:ext cx="244750" cy="244750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2" name="Oval 131">
            <a:hlinkClick r:id="rId3" action="ppaction://hlinksldjump" tooltip="Kundapura: Bilvaru: 45000.0: 22.2%"/>
          </p:cNvPr>
          <p:cNvSpPr/>
          <p:nvPr/>
        </p:nvSpPr>
        <p:spPr>
          <a:xfrm>
            <a:off x="3565252" y="3281313"/>
            <a:ext cx="285101" cy="285101"/>
          </a:xfrm>
          <a:prstGeom prst="ellipse">
            <a:avLst/>
          </a:prstGeom>
          <a:solidFill>
            <a:srgbClr val="2F4F4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3" name="Oval 132">
            <a:hlinkClick r:id="rId3" action="ppaction://hlinksldjump" tooltip="Kundgol: Lingayat: 45000.0: 31.5%"/>
          </p:cNvPr>
          <p:cNvSpPr/>
          <p:nvPr/>
        </p:nvSpPr>
        <p:spPr>
          <a:xfrm>
            <a:off x="4642193" y="2436024"/>
            <a:ext cx="253650" cy="253650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4" name="Oval 133">
            <a:hlinkClick r:id="rId3" action="ppaction://hlinksldjump" tooltip="Kunigal: Vakaligaru: 70000.0: 44.6%"/>
          </p:cNvPr>
          <p:cNvSpPr/>
          <p:nvPr/>
        </p:nvSpPr>
        <p:spPr>
          <a:xfrm>
            <a:off x="5716463" y="4785324"/>
            <a:ext cx="275812" cy="275812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5" name="Oval 134">
            <a:hlinkClick r:id="rId3" action="ppaction://hlinksldjump" tooltip="Kushtagi: Lingayat: 50000.0: 34.5%"/>
          </p:cNvPr>
          <p:cNvSpPr/>
          <p:nvPr/>
        </p:nvSpPr>
        <p:spPr>
          <a:xfrm>
            <a:off x="5769563" y="2304555"/>
            <a:ext cx="235611" cy="235611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6" name="Oval 135">
            <a:hlinkClick r:id="rId3" action="ppaction://hlinksldjump" tooltip="Lingsugur (SC): Parishishtaru: 98838.0: 67.3%"/>
          </p:cNvPr>
          <p:cNvSpPr/>
          <p:nvPr/>
        </p:nvSpPr>
        <p:spPr>
          <a:xfrm>
            <a:off x="6269773" y="2150601"/>
            <a:ext cx="218861" cy="218862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7" name="Oval 136">
            <a:hlinkClick r:id="rId3" action="ppaction://hlinksldjump" tooltip="Maddur: Vakaligaru: 100000.0: 50.8%"/>
          </p:cNvPr>
          <p:cNvSpPr/>
          <p:nvPr/>
        </p:nvSpPr>
        <p:spPr>
          <a:xfrm>
            <a:off x="5384881" y="4819799"/>
            <a:ext cx="309919" cy="309920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8" name="Oval 137">
            <a:hlinkClick r:id="rId3" action="ppaction://hlinksldjump" tooltip="Madhugiri: Parishishtaru: 52000.0: 34.4%"/>
          </p:cNvPr>
          <p:cNvSpPr/>
          <p:nvPr/>
        </p:nvSpPr>
        <p:spPr>
          <a:xfrm>
            <a:off x="6406511" y="4262549"/>
            <a:ext cx="282808" cy="282808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9" name="Oval 138">
            <a:hlinkClick r:id="rId3" action="ppaction://hlinksldjump" tooltip="Madikeri: Vakaligaru: 46000.0: 24.1%"/>
          </p:cNvPr>
          <p:cNvSpPr/>
          <p:nvPr/>
        </p:nvSpPr>
        <p:spPr>
          <a:xfrm>
            <a:off x="4017321" y="4379916"/>
            <a:ext cx="291881" cy="291881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0" name="Oval 139">
            <a:hlinkClick r:id="rId3" action="ppaction://hlinksldjump" tooltip="Magadi: Vakaligaru: 80000.0: 39.6%"/>
          </p:cNvPr>
          <p:cNvSpPr/>
          <p:nvPr/>
        </p:nvSpPr>
        <p:spPr>
          <a:xfrm>
            <a:off x="5844814" y="5043225"/>
            <a:ext cx="329291" cy="329291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1" name="Oval 140">
            <a:hlinkClick r:id="rId3" action="ppaction://hlinksldjump" tooltip="Mahadevapura (SC): Parishishtaru: 100000.0: 41.7%"/>
          </p:cNvPr>
          <p:cNvSpPr/>
          <p:nvPr/>
        </p:nvSpPr>
        <p:spPr>
          <a:xfrm>
            <a:off x="6838793" y="5125903"/>
            <a:ext cx="334702" cy="334702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2" name="Oval 141">
            <a:hlinkClick r:id="rId3" action="ppaction://hlinksldjump" tooltip="Mahalakshmi Layout: Vakaligaru: 50000.0: 31.2%"/>
          </p:cNvPr>
          <p:cNvSpPr/>
          <p:nvPr/>
        </p:nvSpPr>
        <p:spPr>
          <a:xfrm>
            <a:off x="6598744" y="5638456"/>
            <a:ext cx="259200" cy="259201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3" name="Oval 142">
            <a:hlinkClick r:id="rId3" action="ppaction://hlinksldjump" tooltip="Malavalli (SC): Parishishtaru: 62000.0: 26.3%"/>
          </p:cNvPr>
          <p:cNvSpPr/>
          <p:nvPr/>
        </p:nvSpPr>
        <p:spPr>
          <a:xfrm>
            <a:off x="5521693" y="5632355"/>
            <a:ext cx="329712" cy="329712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4" name="Oval 143">
            <a:hlinkClick r:id="rId3" action="ppaction://hlinksldjump" tooltip="Malleshwaram: Brahmin: 55000.0: 33.1%"/>
          </p:cNvPr>
          <p:cNvSpPr/>
          <p:nvPr/>
        </p:nvSpPr>
        <p:spPr>
          <a:xfrm>
            <a:off x="6397192" y="5231085"/>
            <a:ext cx="235916" cy="235915"/>
          </a:xfrm>
          <a:prstGeom prst="ellipse">
            <a:avLst/>
          </a:prstGeom>
          <a:solidFill>
            <a:srgbClr val="FF8C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5" name="Oval 144">
            <a:hlinkClick r:id="rId3" action="ppaction://hlinksldjump" tooltip="Malur: Vakaligaru: 59000.0: 36.8%"/>
          </p:cNvPr>
          <p:cNvSpPr/>
          <p:nvPr/>
        </p:nvSpPr>
        <p:spPr>
          <a:xfrm>
            <a:off x="7354297" y="5593042"/>
            <a:ext cx="271838" cy="271838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6" name="Oval 145">
            <a:hlinkClick r:id="rId3" action="ppaction://hlinksldjump" tooltip="Mandya: Vakaligaru: 84000.0: 38.4%"/>
          </p:cNvPr>
          <p:cNvSpPr/>
          <p:nvPr/>
        </p:nvSpPr>
        <p:spPr>
          <a:xfrm>
            <a:off x="5295853" y="5413719"/>
            <a:ext cx="296885" cy="296885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7" name="Oval 146">
            <a:hlinkClick r:id="rId3" action="ppaction://hlinksldjump" tooltip="Mangalore: Muslim: 70000.0: 40.0%"/>
          </p:cNvPr>
          <p:cNvSpPr/>
          <p:nvPr/>
        </p:nvSpPr>
        <p:spPr>
          <a:xfrm>
            <a:off x="3131358" y="3963192"/>
            <a:ext cx="239349" cy="239349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8" name="Oval 147">
            <a:hlinkClick r:id="rId3" action="ppaction://hlinksldjump" tooltip="Mangalore City North: Muslim: 65000.0: 25.8%"/>
          </p:cNvPr>
          <p:cNvSpPr/>
          <p:nvPr/>
        </p:nvSpPr>
        <p:spPr>
          <a:xfrm>
            <a:off x="3379116" y="3818768"/>
            <a:ext cx="301613" cy="301613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9" name="Oval 148">
            <a:hlinkClick r:id="rId3" action="ppaction://hlinksldjump" tooltip="Mangalore City South: Bilvaru: 49000.0: 24.9%"/>
          </p:cNvPr>
          <p:cNvSpPr/>
          <p:nvPr/>
        </p:nvSpPr>
        <p:spPr>
          <a:xfrm>
            <a:off x="3236925" y="4207789"/>
            <a:ext cx="272084" cy="272084"/>
          </a:xfrm>
          <a:prstGeom prst="ellipse">
            <a:avLst/>
          </a:prstGeom>
          <a:solidFill>
            <a:srgbClr val="2F4F4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0" name="Oval 149">
            <a:hlinkClick r:id="rId3" action="ppaction://hlinksldjump" tooltip="Manvi (ST): Parishishtaru: 65831.0: 40.9%"/>
          </p:cNvPr>
          <p:cNvSpPr/>
          <p:nvPr/>
        </p:nvSpPr>
        <p:spPr>
          <a:xfrm>
            <a:off x="6844641" y="2546622"/>
            <a:ext cx="244078" cy="244078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1" name="Oval 150">
            <a:hlinkClick r:id="rId3" action="ppaction://hlinksldjump" tooltip="Maski (ST): Parishishtaru: 44000.0: 45.4%"/>
          </p:cNvPr>
          <p:cNvSpPr/>
          <p:nvPr/>
        </p:nvSpPr>
        <p:spPr>
          <a:xfrm>
            <a:off x="6409355" y="2371897"/>
            <a:ext cx="193188" cy="193188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2" name="Oval 151">
            <a:hlinkClick r:id="rId3" action="ppaction://hlinksldjump" tooltip="Mayakonda (SC): Parishishtaru: 75000.0: 44.1%"/>
          </p:cNvPr>
          <p:cNvSpPr/>
          <p:nvPr/>
        </p:nvSpPr>
        <p:spPr>
          <a:xfrm>
            <a:off x="5172309" y="3351478"/>
            <a:ext cx="256272" cy="256272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3" name="Oval 152">
            <a:hlinkClick r:id="rId3" action="ppaction://hlinksldjump" tooltip="Melukote: Vakaligaru: 80000.0: 43.0%"/>
          </p:cNvPr>
          <p:cNvSpPr/>
          <p:nvPr/>
        </p:nvSpPr>
        <p:spPr>
          <a:xfrm>
            <a:off x="5043536" y="4771601"/>
            <a:ext cx="318636" cy="318636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4" name="Oval 153">
            <a:hlinkClick r:id="rId3" action="ppaction://hlinksldjump" tooltip="Molakalmuru (ST): Parishishtaru: 100000.0: 54.0%"/>
          </p:cNvPr>
          <p:cNvSpPr/>
          <p:nvPr/>
        </p:nvSpPr>
        <p:spPr>
          <a:xfrm>
            <a:off x="6096960" y="3362098"/>
            <a:ext cx="316599" cy="316600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5" name="Oval 154">
            <a:hlinkClick r:id="rId3" action="ppaction://hlinksldjump" tooltip="Moodabidri: Bilvaru: 45000.0: 27.9%"/>
          </p:cNvPr>
          <p:cNvSpPr/>
          <p:nvPr/>
        </p:nvSpPr>
        <p:spPr>
          <a:xfrm>
            <a:off x="3709292" y="3867704"/>
            <a:ext cx="253753" cy="253753"/>
          </a:xfrm>
          <a:prstGeom prst="ellipse">
            <a:avLst/>
          </a:prstGeom>
          <a:solidFill>
            <a:srgbClr val="2F4F4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6" name="Oval 155">
            <a:hlinkClick r:id="rId3" action="ppaction://hlinksldjump" tooltip="Muddebihal: Lingayat: 60000.0: 36.4%"/>
          </p:cNvPr>
          <p:cNvSpPr/>
          <p:nvPr/>
        </p:nvSpPr>
        <p:spPr>
          <a:xfrm>
            <a:off x="5905557" y="1855103"/>
            <a:ext cx="220295" cy="220295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7" name="Oval 156">
            <a:hlinkClick r:id="rId3" action="ppaction://hlinksldjump" tooltip="Mudhol (SC): Parishishtaru: 30000.0: 29.1%"/>
          </p:cNvPr>
          <p:cNvSpPr/>
          <p:nvPr/>
        </p:nvSpPr>
        <p:spPr>
          <a:xfrm>
            <a:off x="4997526" y="1489390"/>
            <a:ext cx="245283" cy="245284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8" name="Oval 157">
            <a:hlinkClick r:id="rId3" action="ppaction://hlinksldjump" tooltip="Mudigere (SC): Parishishtaru: 52000.0: 40.9%"/>
          </p:cNvPr>
          <p:cNvSpPr/>
          <p:nvPr/>
        </p:nvSpPr>
        <p:spPr>
          <a:xfrm>
            <a:off x="4188886" y="4155302"/>
            <a:ext cx="228173" cy="228172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9" name="Oval 158">
            <a:hlinkClick r:id="rId3" action="ppaction://hlinksldjump" tooltip="Mulbagal (SC): Parishishtaru: 60000.0: 33.9%"/>
          </p:cNvPr>
          <p:cNvSpPr/>
          <p:nvPr/>
        </p:nvSpPr>
        <p:spPr>
          <a:xfrm>
            <a:off x="7792755" y="5789015"/>
            <a:ext cx="260770" cy="260771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0" name="Oval 159">
            <a:hlinkClick r:id="rId3" action="ppaction://hlinksldjump" tooltip="Nagamangala: Vakaligaru: 100000.0: 51.3%"/>
          </p:cNvPr>
          <p:cNvSpPr/>
          <p:nvPr/>
        </p:nvSpPr>
        <p:spPr>
          <a:xfrm>
            <a:off x="5247219" y="4500354"/>
            <a:ext cx="320486" cy="320485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1" name="Oval 160">
            <a:hlinkClick r:id="rId3" action="ppaction://hlinksldjump" tooltip="Nagthan (SC): Lingayat: 68000.0: 42.0%"/>
          </p:cNvPr>
          <p:cNvSpPr/>
          <p:nvPr/>
        </p:nvSpPr>
        <p:spPr>
          <a:xfrm>
            <a:off x="5750964" y="1211082"/>
            <a:ext cx="244156" cy="244157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2" name="Oval 161">
            <a:hlinkClick r:id="rId3" action="ppaction://hlinksldjump" tooltip="Nanjangud (SC): Parishishtaru: 66000.0: 36.7%"/>
          </p:cNvPr>
          <p:cNvSpPr/>
          <p:nvPr/>
        </p:nvSpPr>
        <p:spPr>
          <a:xfrm>
            <a:off x="4719470" y="5689505"/>
            <a:ext cx="281866" cy="281866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3" name="Oval 162">
            <a:hlinkClick r:id="rId3" action="ppaction://hlinksldjump" tooltip="Narasimharaja: Muslim: 90000.0: 41.1%"/>
          </p:cNvPr>
          <p:cNvSpPr/>
          <p:nvPr/>
        </p:nvSpPr>
        <p:spPr>
          <a:xfrm>
            <a:off x="6197281" y="5037892"/>
            <a:ext cx="233126" cy="233127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4" name="Oval 163">
            <a:hlinkClick r:id="rId3" action="ppaction://hlinksldjump" tooltip="Nargund: Lingayat: 52000.0: 34.4%"/>
          </p:cNvPr>
          <p:cNvSpPr/>
          <p:nvPr/>
        </p:nvSpPr>
        <p:spPr>
          <a:xfrm>
            <a:off x="4926433" y="1943463"/>
            <a:ext cx="246733" cy="246732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5" name="Oval 164">
            <a:hlinkClick r:id="rId3" action="ppaction://hlinksldjump" tooltip="Navalgund: Lingayat: 62000.0: 41.3%"/>
          </p:cNvPr>
          <p:cNvSpPr/>
          <p:nvPr/>
        </p:nvSpPr>
        <p:spPr>
          <a:xfrm>
            <a:off x="5028018" y="2196543"/>
            <a:ext cx="276137" cy="276138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6" name="Oval 165">
            <a:hlinkClick r:id="rId3" action="ppaction://hlinksldjump" tooltip="Nelamangala (SC): Parishishtaru: 75000.0: 47.8%"/>
          </p:cNvPr>
          <p:cNvSpPr/>
          <p:nvPr/>
        </p:nvSpPr>
        <p:spPr>
          <a:xfrm>
            <a:off x="6017999" y="4785642"/>
            <a:ext cx="262822" cy="262822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7" name="Oval 166">
            <a:hlinkClick r:id="rId3" action="ppaction://hlinksldjump" tooltip="Nippani: Maratha: 42000.0: 23.6%"/>
          </p:cNvPr>
          <p:cNvSpPr/>
          <p:nvPr/>
        </p:nvSpPr>
        <p:spPr>
          <a:xfrm>
            <a:off x="3803441" y="906401"/>
            <a:ext cx="294784" cy="294784"/>
          </a:xfrm>
          <a:prstGeom prst="ellipse">
            <a:avLst/>
          </a:prstGeom>
          <a:solidFill>
            <a:srgbClr val="BC8F8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8" name="Oval 167">
            <a:hlinkClick r:id="rId3" action="ppaction://hlinksldjump" tooltip="Padmanaba Nagar: Others: 70000.0: 31.4%"/>
          </p:cNvPr>
          <p:cNvSpPr/>
          <p:nvPr/>
        </p:nvSpPr>
        <p:spPr>
          <a:xfrm>
            <a:off x="6109331" y="5294067"/>
            <a:ext cx="271291" cy="271291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9" name="Oval 168">
            <a:hlinkClick r:id="rId3" action="ppaction://hlinksldjump" tooltip="Pavagada (SC): Parishishtaru: 48500.0: 27.3%"/>
          </p:cNvPr>
          <p:cNvSpPr/>
          <p:nvPr/>
        </p:nvSpPr>
        <p:spPr>
          <a:xfrm>
            <a:off x="6553226" y="3979656"/>
            <a:ext cx="293408" cy="293408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0" name="Oval 169">
            <a:hlinkClick r:id="rId3" action="ppaction://hlinksldjump" tooltip="Piriyapatna: Vakaligaru: 35000.0: 21.2%"/>
          </p:cNvPr>
          <p:cNvSpPr/>
          <p:nvPr/>
        </p:nvSpPr>
        <p:spPr>
          <a:xfrm>
            <a:off x="4203383" y="4976721"/>
            <a:ext cx="268255" cy="268255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1" name="Oval 170">
            <a:hlinkClick r:id="rId3" action="ppaction://hlinksldjump" tooltip="Pulakeshinagar (SC): Muslim: 80000.0: 44.4%"/>
          </p:cNvPr>
          <p:cNvSpPr/>
          <p:nvPr/>
        </p:nvSpPr>
        <p:spPr>
          <a:xfrm>
            <a:off x="6795934" y="4663812"/>
            <a:ext cx="179483" cy="179483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2" name="Oval 171">
            <a:hlinkClick r:id="rId3" action="ppaction://hlinksldjump" tooltip="Puttur: Brahmin: 40000.0: 23.1%"/>
          </p:cNvPr>
          <p:cNvSpPr/>
          <p:nvPr/>
        </p:nvSpPr>
        <p:spPr>
          <a:xfrm>
            <a:off x="3706885" y="4399993"/>
            <a:ext cx="282099" cy="282100"/>
          </a:xfrm>
          <a:prstGeom prst="ellipse">
            <a:avLst/>
          </a:prstGeom>
          <a:solidFill>
            <a:srgbClr val="FF8C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3" name="Oval 172">
            <a:hlinkClick r:id="rId3" action="ppaction://hlinksldjump" tooltip="Raibag (SC): Parishishtaru: 60000.0: 39.7%"/>
          </p:cNvPr>
          <p:cNvSpPr/>
          <p:nvPr/>
        </p:nvSpPr>
        <p:spPr>
          <a:xfrm>
            <a:off x="4410502" y="1113092"/>
            <a:ext cx="221221" cy="221221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4" name="Oval 173">
            <a:hlinkClick r:id="rId3" action="ppaction://hlinksldjump" tooltip="Raichur: Muslim: 38386.0: 37.4%"/>
          </p:cNvPr>
          <p:cNvSpPr/>
          <p:nvPr/>
        </p:nvSpPr>
        <p:spPr>
          <a:xfrm>
            <a:off x="7339762" y="2510213"/>
            <a:ext cx="184476" cy="184476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5" name="Oval 174">
            <a:hlinkClick r:id="rId3" action="ppaction://hlinksldjump" tooltip="Raichur Rural (ST): Parishishtaru: 53300.0: 38.7%"/>
          </p:cNvPr>
          <p:cNvSpPr/>
          <p:nvPr/>
        </p:nvSpPr>
        <p:spPr>
          <a:xfrm>
            <a:off x="7115821" y="2635901"/>
            <a:ext cx="239077" cy="239077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6" name="Oval 175">
            <a:hlinkClick r:id="rId3" action="ppaction://hlinksldjump" tooltip="Rajaji Nagar: Vakaligaru: 69000.0: 41.6%"/>
          </p:cNvPr>
          <p:cNvSpPr/>
          <p:nvPr/>
        </p:nvSpPr>
        <p:spPr>
          <a:xfrm>
            <a:off x="6310936" y="4802694"/>
            <a:ext cx="220615" cy="220614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7" name="Oval 176">
            <a:hlinkClick r:id="rId3" action="ppaction://hlinksldjump" tooltip="Rajarajeshwarinagar: Parishishtaru: 60000.0: 39.2%"/>
          </p:cNvPr>
          <p:cNvSpPr/>
          <p:nvPr/>
        </p:nvSpPr>
        <p:spPr>
          <a:xfrm>
            <a:off x="5514218" y="5152896"/>
            <a:ext cx="328979" cy="328978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8" name="Oval 177">
            <a:hlinkClick r:id="rId3" action="ppaction://hlinksldjump" tooltip="Ramanagara: Vakaligaru: 80000.0: 39.2%"/>
          </p:cNvPr>
          <p:cNvSpPr/>
          <p:nvPr/>
        </p:nvSpPr>
        <p:spPr>
          <a:xfrm>
            <a:off x="6075161" y="5585408"/>
            <a:ext cx="292233" cy="292232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9" name="Oval 178">
            <a:hlinkClick r:id="rId3" action="ppaction://hlinksldjump" tooltip="Ramdurg: Lingayat: 45000.0: 25.7%"/>
          </p:cNvPr>
          <p:cNvSpPr/>
          <p:nvPr/>
        </p:nvSpPr>
        <p:spPr>
          <a:xfrm>
            <a:off x="4807554" y="1687800"/>
            <a:ext cx="248577" cy="248578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0" name="Oval 179">
            <a:hlinkClick r:id="rId3" action="ppaction://hlinksldjump" tooltip="Ranibennur: Lingayat: 60000.0: 32.1%"/>
          </p:cNvPr>
          <p:cNvSpPr/>
          <p:nvPr/>
        </p:nvSpPr>
        <p:spPr>
          <a:xfrm>
            <a:off x="4729331" y="3016898"/>
            <a:ext cx="287128" cy="287129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1" name="Oval 180">
            <a:hlinkClick r:id="rId3" action="ppaction://hlinksldjump" tooltip="Ron: Lingayat: 58000.0: 32.6%"/>
          </p:cNvPr>
          <p:cNvSpPr/>
          <p:nvPr/>
        </p:nvSpPr>
        <p:spPr>
          <a:xfrm>
            <a:off x="5334474" y="2197175"/>
            <a:ext cx="272895" cy="272895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2" name="Oval 181">
            <a:hlinkClick r:id="rId3" action="ppaction://hlinksldjump" tooltip="Sagar: Idigaru: 60000.0: 37.5%"/>
          </p:cNvPr>
          <p:cNvSpPr/>
          <p:nvPr/>
        </p:nvSpPr>
        <p:spPr>
          <a:xfrm>
            <a:off x="3849936" y="3149985"/>
            <a:ext cx="282994" cy="282993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3" name="Oval 182">
            <a:hlinkClick r:id="rId3" action="ppaction://hlinksldjump" tooltip="Sakleshpur (SC): Vakaligaru: 54000.0: 30.9%"/>
          </p:cNvPr>
          <p:cNvSpPr/>
          <p:nvPr/>
        </p:nvSpPr>
        <p:spPr>
          <a:xfrm>
            <a:off x="4335744" y="4355225"/>
            <a:ext cx="288464" cy="288464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4" name="Oval 183">
            <a:hlinkClick r:id="rId3" action="ppaction://hlinksldjump" tooltip="Sandur (ST): Parishishtaru: 55000.0: 39.3%"/>
          </p:cNvPr>
          <p:cNvSpPr/>
          <p:nvPr/>
        </p:nvSpPr>
        <p:spPr>
          <a:xfrm>
            <a:off x="5985886" y="3099465"/>
            <a:ext cx="242853" cy="242853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5" name="Oval 184">
            <a:hlinkClick r:id="rId3" action="ppaction://hlinksldjump" tooltip="Sarvagnanagar: Others: 80000.0: 29.6%"/>
          </p:cNvPr>
          <p:cNvSpPr/>
          <p:nvPr/>
        </p:nvSpPr>
        <p:spPr>
          <a:xfrm>
            <a:off x="6642950" y="4850035"/>
            <a:ext cx="246753" cy="246753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6" name="Oval 185">
            <a:hlinkClick r:id="rId3" action="ppaction://hlinksldjump" tooltip="Saundatti Yellamma: Lingayat: 53000.0: 33.1%"/>
          </p:cNvPr>
          <p:cNvSpPr/>
          <p:nvPr/>
        </p:nvSpPr>
        <p:spPr>
          <a:xfrm>
            <a:off x="4644871" y="1918331"/>
            <a:ext cx="249505" cy="249506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7" name="Oval 186">
            <a:hlinkClick r:id="rId3" action="ppaction://hlinksldjump" tooltip="Sedam: Lingayat: 45000.0: 33.6%"/>
          </p:cNvPr>
          <p:cNvSpPr/>
          <p:nvPr/>
        </p:nvSpPr>
        <p:spPr>
          <a:xfrm>
            <a:off x="7483938" y="1696964"/>
            <a:ext cx="255988" cy="255988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8" name="Oval 187">
            <a:hlinkClick r:id="rId3" action="ppaction://hlinksldjump" tooltip="Shahapur: Lingayat: 40000.0: 32.8%"/>
          </p:cNvPr>
          <p:cNvSpPr/>
          <p:nvPr/>
        </p:nvSpPr>
        <p:spPr>
          <a:xfrm>
            <a:off x="6881835" y="1899741"/>
            <a:ext cx="231702" cy="231702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9" name="Oval 188">
            <a:hlinkClick r:id="rId3" action="ppaction://hlinksldjump" tooltip="Shanti Nagar: Parishishtaru: 70000.0: 42.9%"/>
          </p:cNvPr>
          <p:cNvSpPr/>
          <p:nvPr/>
        </p:nvSpPr>
        <p:spPr>
          <a:xfrm>
            <a:off x="6641610" y="5141081"/>
            <a:ext cx="185255" cy="185255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0" name="Oval 189">
            <a:hlinkClick r:id="rId3" action="ppaction://hlinksldjump" tooltip="Shiggaon: Lingayat: 65000.0: 36.4%"/>
          </p:cNvPr>
          <p:cNvSpPr/>
          <p:nvPr/>
        </p:nvSpPr>
        <p:spPr>
          <a:xfrm>
            <a:off x="4330331" y="2403328"/>
            <a:ext cx="281701" cy="281702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1" name="Oval 190">
            <a:hlinkClick r:id="rId3" action="ppaction://hlinksldjump" tooltip="Shikaripura: OBC: 70000.0: 46.0%"/>
          </p:cNvPr>
          <p:cNvSpPr/>
          <p:nvPr/>
        </p:nvSpPr>
        <p:spPr>
          <a:xfrm>
            <a:off x="4141286" y="3036856"/>
            <a:ext cx="288212" cy="288212"/>
          </a:xfrm>
          <a:prstGeom prst="ellipse">
            <a:avLst/>
          </a:prstGeom>
          <a:solidFill>
            <a:srgbClr val="1A1A1A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2" name="Oval 191">
            <a:hlinkClick r:id="rId3" action="ppaction://hlinksldjump" tooltip="Shimoga: Muslim: 44000.0: 24.7%"/>
          </p:cNvPr>
          <p:cNvSpPr/>
          <p:nvPr/>
        </p:nvSpPr>
        <p:spPr>
          <a:xfrm>
            <a:off x="4398921" y="3608803"/>
            <a:ext cx="251657" cy="251657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3" name="Oval 192">
            <a:hlinkClick r:id="rId3" action="ppaction://hlinksldjump" tooltip="Shimoga Rural (SC): Veershyvaru: 38000.0: 30.6%"/>
          </p:cNvPr>
          <p:cNvSpPr/>
          <p:nvPr/>
        </p:nvSpPr>
        <p:spPr>
          <a:xfrm>
            <a:off x="4208160" y="3346348"/>
            <a:ext cx="287046" cy="287046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4" name="Oval 193">
            <a:hlinkClick r:id="rId3" action="ppaction://hlinksldjump" tooltip="Shirahatti (SC): Lingayat: 45000.0: 28.7%"/>
          </p:cNvPr>
          <p:cNvSpPr/>
          <p:nvPr/>
        </p:nvSpPr>
        <p:spPr>
          <a:xfrm>
            <a:off x="4926825" y="2478365"/>
            <a:ext cx="237238" cy="237239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5" name="Oval 194">
            <a:hlinkClick r:id="rId3" action="ppaction://hlinksldjump" tooltip="Shivajinagar: Others: 50000.0: 31.2%"/>
          </p:cNvPr>
          <p:cNvSpPr/>
          <p:nvPr/>
        </p:nvSpPr>
        <p:spPr>
          <a:xfrm>
            <a:off x="6461818" y="5015221"/>
            <a:ext cx="183698" cy="183699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6" name="Oval 195">
            <a:hlinkClick r:id="rId3" action="ppaction://hlinksldjump" tooltip="Shorapur (ST): Valmiki: 40000.0: 25.3%"/>
          </p:cNvPr>
          <p:cNvSpPr/>
          <p:nvPr/>
        </p:nvSpPr>
        <p:spPr>
          <a:xfrm>
            <a:off x="6579549" y="1979894"/>
            <a:ext cx="292151" cy="292151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7" name="Oval 196">
            <a:hlinkClick r:id="rId3" action="ppaction://hlinksldjump" tooltip="Shravanabelagola: Vakaligaru: 115000.0: 57.5%"/>
          </p:cNvPr>
          <p:cNvSpPr/>
          <p:nvPr/>
        </p:nvSpPr>
        <p:spPr>
          <a:xfrm>
            <a:off x="4924394" y="4468732"/>
            <a:ext cx="302819" cy="302820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8" name="Oval 197">
            <a:hlinkClick r:id="rId3" action="ppaction://hlinksldjump" tooltip="Shrirangapattana: Vakaligaru: 78000.0: 41.9%"/>
          </p:cNvPr>
          <p:cNvSpPr/>
          <p:nvPr/>
        </p:nvSpPr>
        <p:spPr>
          <a:xfrm>
            <a:off x="5174851" y="5084115"/>
            <a:ext cx="322916" cy="322916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9" name="Oval 198">
            <a:hlinkClick r:id="rId3" action="ppaction://hlinksldjump" tooltip="Sidlaghatta: Vakaligaru: 45000.0: 30.0%"/>
          </p:cNvPr>
          <p:cNvSpPr/>
          <p:nvPr/>
        </p:nvSpPr>
        <p:spPr>
          <a:xfrm>
            <a:off x="7173478" y="5024281"/>
            <a:ext cx="301803" cy="301802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0" name="Oval 199">
            <a:hlinkClick r:id="rId3" action="ppaction://hlinksldjump" tooltip="Sindagi: Lingayat: 55000.0: 31.2%"/>
          </p:cNvPr>
          <p:cNvSpPr/>
          <p:nvPr/>
        </p:nvSpPr>
        <p:spPr>
          <a:xfrm>
            <a:off x="6204842" y="1442325"/>
            <a:ext cx="237349" cy="237349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1" name="Oval 200">
            <a:hlinkClick r:id="rId3" action="ppaction://hlinksldjump" tooltip="Sindhanur: Parishishtaru: 40000.0: 24.5%"/>
          </p:cNvPr>
          <p:cNvSpPr/>
          <p:nvPr/>
        </p:nvSpPr>
        <p:spPr>
          <a:xfrm>
            <a:off x="6372792" y="2600806"/>
            <a:ext cx="258599" cy="258599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2" name="Oval 201">
            <a:hlinkClick r:id="rId3" action="ppaction://hlinksldjump" tooltip="Sira: Vakaligaru: 55000.0: 29.9%"/>
          </p:cNvPr>
          <p:cNvSpPr/>
          <p:nvPr/>
        </p:nvSpPr>
        <p:spPr>
          <a:xfrm>
            <a:off x="5819811" y="3929033"/>
            <a:ext cx="308663" cy="308663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3" name="Oval 202">
            <a:hlinkClick r:id="rId3" action="ppaction://hlinksldjump" tooltip="Sirsi: Brahmin: 37500.0: 29.5%"/>
          </p:cNvPr>
          <p:cNvSpPr/>
          <p:nvPr/>
        </p:nvSpPr>
        <p:spPr>
          <a:xfrm>
            <a:off x="3852579" y="2548353"/>
            <a:ext cx="269067" cy="269067"/>
          </a:xfrm>
          <a:prstGeom prst="ellipse">
            <a:avLst/>
          </a:prstGeom>
          <a:solidFill>
            <a:srgbClr val="FF8C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4" name="Oval 203">
            <a:hlinkClick r:id="rId3" action="ppaction://hlinksldjump" tooltip="Siruguppa (ST): Parishishtaru: 57000.0: 36.3%"/>
          </p:cNvPr>
          <p:cNvSpPr/>
          <p:nvPr/>
        </p:nvSpPr>
        <p:spPr>
          <a:xfrm>
            <a:off x="6590671" y="2791601"/>
            <a:ext cx="262936" cy="262935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5" name="Oval 204">
            <a:hlinkClick r:id="rId3" action="ppaction://hlinksldjump" tooltip="Sorab: Idigaru: 60000.0: 35.1%"/>
          </p:cNvPr>
          <p:cNvSpPr/>
          <p:nvPr/>
        </p:nvSpPr>
        <p:spPr>
          <a:xfrm>
            <a:off x="3900922" y="2842453"/>
            <a:ext cx="282340" cy="282340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6" name="Oval 205">
            <a:hlinkClick r:id="rId3" action="ppaction://hlinksldjump" tooltip="Sringeri: Vakaligaru: 35000.0: 31.5%"/>
          </p:cNvPr>
          <p:cNvSpPr/>
          <p:nvPr/>
        </p:nvSpPr>
        <p:spPr>
          <a:xfrm>
            <a:off x="3998251" y="3839461"/>
            <a:ext cx="247219" cy="247220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7" name="Oval 206">
            <a:hlinkClick r:id="rId3" action="ppaction://hlinksldjump" tooltip="Srinivaspur: Vakaligaru: 70000.0: 37.4%"/>
          </p:cNvPr>
          <p:cNvSpPr/>
          <p:nvPr/>
        </p:nvSpPr>
        <p:spPr>
          <a:xfrm>
            <a:off x="7844456" y="5224694"/>
            <a:ext cx="337645" cy="337645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8" name="Oval 207">
            <a:hlinkClick r:id="rId3" action="ppaction://hlinksldjump" tooltip="Sullia (SC): Vakaligaru: 87000.0: 49.4%"/>
          </p:cNvPr>
          <p:cNvSpPr/>
          <p:nvPr/>
        </p:nvSpPr>
        <p:spPr>
          <a:xfrm>
            <a:off x="3872891" y="4663344"/>
            <a:ext cx="282915" cy="282915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9" name="Oval 208">
            <a:hlinkClick r:id="rId3" action="ppaction://hlinksldjump" tooltip="T.Narasipur (SC): Others: 50000.0: 24.5%"/>
          </p:cNvPr>
          <p:cNvSpPr/>
          <p:nvPr/>
        </p:nvSpPr>
        <p:spPr>
          <a:xfrm>
            <a:off x="5292847" y="5863472"/>
            <a:ext cx="272217" cy="272216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0" name="Oval 209">
            <a:hlinkClick r:id="rId3" action="ppaction://hlinksldjump" tooltip="Tarikere: Lingayat: 33000.0: 29.2%"/>
          </p:cNvPr>
          <p:cNvSpPr/>
          <p:nvPr/>
        </p:nvSpPr>
        <p:spPr>
          <a:xfrm>
            <a:off x="4585992" y="3822888"/>
            <a:ext cx="251679" cy="251680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1" name="Oval 210">
            <a:hlinkClick r:id="rId3" action="ppaction://hlinksldjump" tooltip="Terdal: Lingayat: 54000.0: 47.4%"/>
          </p:cNvPr>
          <p:cNvSpPr/>
          <p:nvPr/>
        </p:nvSpPr>
        <p:spPr>
          <a:xfrm>
            <a:off x="4757573" y="1235915"/>
            <a:ext cx="284495" cy="284495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2" name="Oval 211">
            <a:hlinkClick r:id="rId3" action="ppaction://hlinksldjump" tooltip="Tiptur: Lingayat: 58000.0: 41.7%"/>
          </p:cNvPr>
          <p:cNvSpPr/>
          <p:nvPr/>
        </p:nvSpPr>
        <p:spPr>
          <a:xfrm>
            <a:off x="5129106" y="4227843"/>
            <a:ext cx="277595" cy="277596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3" name="Oval 212">
            <a:hlinkClick r:id="rId3" action="ppaction://hlinksldjump" tooltip="Tirthahalli: Vakaligaru: 45000.0: 26.9%"/>
          </p:cNvPr>
          <p:cNvSpPr/>
          <p:nvPr/>
        </p:nvSpPr>
        <p:spPr>
          <a:xfrm>
            <a:off x="3950530" y="3525815"/>
            <a:ext cx="284098" cy="284097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4" name="Oval 213">
            <a:hlinkClick r:id="rId3" action="ppaction://hlinksldjump" tooltip="Tumkur City: Vakaligaru: 84000.0: 50.0%"/>
          </p:cNvPr>
          <p:cNvSpPr/>
          <p:nvPr/>
        </p:nvSpPr>
        <p:spPr>
          <a:xfrm>
            <a:off x="5894751" y="4546717"/>
            <a:ext cx="240469" cy="240469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5" name="Oval 214">
            <a:hlinkClick r:id="rId3" action="ppaction://hlinksldjump" tooltip="Tumkur Rural: Vakaligaru: 65000.0: 36.5%"/>
          </p:cNvPr>
          <p:cNvSpPr/>
          <p:nvPr/>
        </p:nvSpPr>
        <p:spPr>
          <a:xfrm>
            <a:off x="5588021" y="4513288"/>
            <a:ext cx="278017" cy="278016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6" name="Oval 215">
            <a:hlinkClick r:id="rId3" action="ppaction://hlinksldjump" tooltip="Turuvekere: Vakaligaru: 50000.0: 30.7%"/>
          </p:cNvPr>
          <p:cNvSpPr/>
          <p:nvPr/>
        </p:nvSpPr>
        <p:spPr>
          <a:xfrm>
            <a:off x="5434168" y="4230079"/>
            <a:ext cx="291783" cy="291783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7" name="Oval 216">
            <a:hlinkClick r:id="rId3" action="ppaction://hlinksldjump" tooltip="Udupi: Bilvaru: 50000.0: 27.8%"/>
          </p:cNvPr>
          <p:cNvSpPr/>
          <p:nvPr/>
        </p:nvSpPr>
        <p:spPr>
          <a:xfrm>
            <a:off x="3372675" y="3521709"/>
            <a:ext cx="269300" cy="269300"/>
          </a:xfrm>
          <a:prstGeom prst="ellipse">
            <a:avLst/>
          </a:prstGeom>
          <a:solidFill>
            <a:srgbClr val="2F4F4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8" name="Oval 217">
            <a:hlinkClick r:id="rId3" action="ppaction://hlinksldjump" tooltip="Varuna: Parishishtaru: 45000.0: 23.2%"/>
          </p:cNvPr>
          <p:cNvSpPr/>
          <p:nvPr/>
        </p:nvSpPr>
        <p:spPr>
          <a:xfrm>
            <a:off x="5023724" y="5617341"/>
            <a:ext cx="327240" cy="327241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9" name="Oval 218">
            <a:hlinkClick r:id="rId3" action="ppaction://hlinksldjump" tooltip="Vijay Nagar: Vakaligaru: 70000.0: 35.7%"/>
          </p:cNvPr>
          <p:cNvSpPr/>
          <p:nvPr/>
        </p:nvSpPr>
        <p:spPr>
          <a:xfrm>
            <a:off x="6628773" y="5361437"/>
            <a:ext cx="249992" cy="249993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0" name="Oval 219">
            <a:hlinkClick r:id="rId3" action="ppaction://hlinksldjump" tooltip="Vijayanagara: Parishishtaru: 56000.0: 39.7%"/>
          </p:cNvPr>
          <p:cNvSpPr/>
          <p:nvPr/>
        </p:nvSpPr>
        <p:spPr>
          <a:xfrm>
            <a:off x="5891798" y="2834389"/>
            <a:ext cx="247109" cy="247110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1" name="Oval 220">
            <a:hlinkClick r:id="rId3" action="ppaction://hlinksldjump" tooltip="Virajpet: Kodava: 45000.0: 23.8%"/>
          </p:cNvPr>
          <p:cNvSpPr/>
          <p:nvPr/>
        </p:nvSpPr>
        <p:spPr>
          <a:xfrm>
            <a:off x="3906515" y="4975564"/>
            <a:ext cx="265967" cy="265967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2" name="Oval 221">
            <a:hlinkClick r:id="rId3" action="ppaction://hlinksldjump" tooltip="Yadgir: Lingayat: 48000.0: 39.0%"/>
          </p:cNvPr>
          <p:cNvSpPr/>
          <p:nvPr/>
        </p:nvSpPr>
        <p:spPr>
          <a:xfrm>
            <a:off x="7205823" y="1974901"/>
            <a:ext cx="212964" cy="212964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3" name="Oval 222">
            <a:hlinkClick r:id="rId3" action="ppaction://hlinksldjump" tooltip="Yamkanamardi (ST): Parishishtaru: 50000.0: 33.3%"/>
          </p:cNvPr>
          <p:cNvSpPr/>
          <p:nvPr/>
        </p:nvSpPr>
        <p:spPr>
          <a:xfrm>
            <a:off x="3882329" y="1226334"/>
            <a:ext cx="248337" cy="248337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4" name="Oval 223">
            <a:hlinkClick r:id="rId3" action="ppaction://hlinksldjump" tooltip="Yelahanka: Vakaligaru: 85000.0: 35.7%"/>
          </p:cNvPr>
          <p:cNvSpPr/>
          <p:nvPr/>
        </p:nvSpPr>
        <p:spPr>
          <a:xfrm>
            <a:off x="6981795" y="4449620"/>
            <a:ext cx="337036" cy="337036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5" name="Oval 224">
            <a:hlinkClick r:id="rId3" action="ppaction://hlinksldjump" tooltip="Yelburga: Lingayat: 60000.0: 40.0%"/>
          </p:cNvPr>
          <p:cNvSpPr/>
          <p:nvPr/>
        </p:nvSpPr>
        <p:spPr>
          <a:xfrm>
            <a:off x="5477027" y="2472959"/>
            <a:ext cx="242245" cy="242245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6" name="Oval 225">
            <a:hlinkClick r:id="rId3" action="ppaction://hlinksldjump" tooltip="Yellapur: Lingayat: 22600.0: 18.3%"/>
          </p:cNvPr>
          <p:cNvSpPr/>
          <p:nvPr/>
        </p:nvSpPr>
        <p:spPr>
          <a:xfrm>
            <a:off x="3783702" y="2289787"/>
            <a:ext cx="238663" cy="238663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7" name="Oval 226">
            <a:hlinkClick r:id="rId3" action="ppaction://hlinksldjump" tooltip="Yeshvanthapura: Vakaligaru: 120000.0: 45.8%"/>
          </p:cNvPr>
          <p:cNvSpPr/>
          <p:nvPr/>
        </p:nvSpPr>
        <p:spPr>
          <a:xfrm>
            <a:off x="6051821" y="4153510"/>
            <a:ext cx="344144" cy="344143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8" name="Oval 227"/>
          <p:cNvSpPr/>
          <p:nvPr/>
        </p:nvSpPr>
        <p:spPr>
          <a:xfrm>
            <a:off x="406400" y="1930400"/>
            <a:ext cx="203200" cy="203200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9" name="TextBox 228"/>
          <p:cNvSpPr txBox="1"/>
          <p:nvPr/>
        </p:nvSpPr>
        <p:spPr>
          <a:xfrm>
            <a:off x="762000" y="1841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Others</a:t>
            </a:r>
            <a:endParaRPr lang="en-IN"/>
          </a:p>
        </p:txBody>
      </p:sp>
      <p:sp>
        <p:nvSpPr>
          <p:cNvPr id="230" name="Oval 229"/>
          <p:cNvSpPr/>
          <p:nvPr/>
        </p:nvSpPr>
        <p:spPr>
          <a:xfrm>
            <a:off x="406400" y="2311400"/>
            <a:ext cx="203200" cy="203200"/>
          </a:xfrm>
          <a:prstGeom prst="ellipse">
            <a:avLst/>
          </a:prstGeom>
          <a:solidFill>
            <a:srgbClr val="0000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1" name="TextBox 230"/>
          <p:cNvSpPr txBox="1"/>
          <p:nvPr/>
        </p:nvSpPr>
        <p:spPr>
          <a:xfrm>
            <a:off x="762000" y="2222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Lingayat</a:t>
            </a:r>
            <a:endParaRPr lang="en-IN"/>
          </a:p>
        </p:txBody>
      </p:sp>
      <p:sp>
        <p:nvSpPr>
          <p:cNvPr id="232" name="Oval 231"/>
          <p:cNvSpPr/>
          <p:nvPr/>
        </p:nvSpPr>
        <p:spPr>
          <a:xfrm>
            <a:off x="406400" y="2692400"/>
            <a:ext cx="203200" cy="203200"/>
          </a:xfrm>
          <a:prstGeom prst="ellipse">
            <a:avLst/>
          </a:prstGeom>
          <a:solidFill>
            <a:srgbClr val="8B4789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3" name="TextBox 232"/>
          <p:cNvSpPr txBox="1"/>
          <p:nvPr/>
        </p:nvSpPr>
        <p:spPr>
          <a:xfrm>
            <a:off x="762000" y="2603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Vakaligaru</a:t>
            </a:r>
            <a:endParaRPr lang="en-IN"/>
          </a:p>
        </p:txBody>
      </p:sp>
      <p:sp>
        <p:nvSpPr>
          <p:cNvPr id="234" name="Oval 233"/>
          <p:cNvSpPr/>
          <p:nvPr/>
        </p:nvSpPr>
        <p:spPr>
          <a:xfrm>
            <a:off x="406400" y="3073400"/>
            <a:ext cx="203200" cy="203200"/>
          </a:xfrm>
          <a:prstGeom prst="ellipse">
            <a:avLst/>
          </a:prstGeom>
          <a:solidFill>
            <a:srgbClr val="FF00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5" name="TextBox 234"/>
          <p:cNvSpPr txBox="1"/>
          <p:nvPr/>
        </p:nvSpPr>
        <p:spPr>
          <a:xfrm>
            <a:off x="762000" y="2984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Parishishtaru</a:t>
            </a:r>
            <a:endParaRPr lang="en-IN"/>
          </a:p>
        </p:txBody>
      </p:sp>
      <p:sp>
        <p:nvSpPr>
          <p:cNvPr id="236" name="Oval 235"/>
          <p:cNvSpPr/>
          <p:nvPr/>
        </p:nvSpPr>
        <p:spPr>
          <a:xfrm>
            <a:off x="406400" y="3454400"/>
            <a:ext cx="203200" cy="203200"/>
          </a:xfrm>
          <a:prstGeom prst="ellipse">
            <a:avLst/>
          </a:prstGeom>
          <a:solidFill>
            <a:srgbClr val="0064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7" name="TextBox 236"/>
          <p:cNvSpPr txBox="1"/>
          <p:nvPr/>
        </p:nvSpPr>
        <p:spPr>
          <a:xfrm>
            <a:off x="762000" y="3365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Muslim</a:t>
            </a:r>
            <a:endParaRPr lang="en-IN"/>
          </a:p>
        </p:txBody>
      </p:sp>
      <p:sp>
        <p:nvSpPr>
          <p:cNvPr id="238" name="Oval 237"/>
          <p:cNvSpPr/>
          <p:nvPr/>
        </p:nvSpPr>
        <p:spPr>
          <a:xfrm>
            <a:off x="406400" y="3835400"/>
            <a:ext cx="203200" cy="203200"/>
          </a:xfrm>
          <a:prstGeom prst="ellipse">
            <a:avLst/>
          </a:prstGeom>
          <a:solidFill>
            <a:srgbClr val="2F4F4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9" name="TextBox 238"/>
          <p:cNvSpPr txBox="1"/>
          <p:nvPr/>
        </p:nvSpPr>
        <p:spPr>
          <a:xfrm>
            <a:off x="762000" y="3746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Bilvaru</a:t>
            </a:r>
            <a:endParaRPr lang="en-IN"/>
          </a:p>
        </p:txBody>
      </p:sp>
      <p:sp>
        <p:nvSpPr>
          <p:cNvPr id="240" name="Oval 239"/>
          <p:cNvSpPr/>
          <p:nvPr/>
        </p:nvSpPr>
        <p:spPr>
          <a:xfrm>
            <a:off x="406400" y="4216400"/>
            <a:ext cx="203200" cy="203200"/>
          </a:xfrm>
          <a:prstGeom prst="ellipse">
            <a:avLst/>
          </a:prstGeom>
          <a:solidFill>
            <a:srgbClr val="FF8C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1" name="TextBox 240"/>
          <p:cNvSpPr txBox="1"/>
          <p:nvPr/>
        </p:nvSpPr>
        <p:spPr>
          <a:xfrm>
            <a:off x="762000" y="4127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Brahmin</a:t>
            </a:r>
            <a:endParaRPr lang="en-IN"/>
          </a:p>
        </p:txBody>
      </p:sp>
      <p:sp>
        <p:nvSpPr>
          <p:cNvPr id="242" name="Oval 241"/>
          <p:cNvSpPr/>
          <p:nvPr/>
        </p:nvSpPr>
        <p:spPr>
          <a:xfrm>
            <a:off x="406400" y="4597400"/>
            <a:ext cx="203200" cy="203200"/>
          </a:xfrm>
          <a:prstGeom prst="ellipse">
            <a:avLst/>
          </a:prstGeom>
          <a:solidFill>
            <a:srgbClr val="BC8F8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3" name="TextBox 242"/>
          <p:cNvSpPr txBox="1"/>
          <p:nvPr/>
        </p:nvSpPr>
        <p:spPr>
          <a:xfrm>
            <a:off x="762000" y="4508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Maratha</a:t>
            </a:r>
            <a:endParaRPr lang="en-IN"/>
          </a:p>
        </p:txBody>
      </p:sp>
      <p:sp>
        <p:nvSpPr>
          <p:cNvPr id="244" name="Oval 243"/>
          <p:cNvSpPr/>
          <p:nvPr/>
        </p:nvSpPr>
        <p:spPr>
          <a:xfrm>
            <a:off x="406400" y="4978400"/>
            <a:ext cx="203200" cy="203200"/>
          </a:xfrm>
          <a:prstGeom prst="ellipse">
            <a:avLst/>
          </a:prstGeom>
          <a:solidFill>
            <a:srgbClr val="FF634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5" name="TextBox 244"/>
          <p:cNvSpPr txBox="1"/>
          <p:nvPr/>
        </p:nvSpPr>
        <p:spPr>
          <a:xfrm>
            <a:off x="762000" y="4889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Buntaru</a:t>
            </a:r>
            <a:endParaRPr lang="en-IN"/>
          </a:p>
        </p:txBody>
      </p:sp>
      <p:sp>
        <p:nvSpPr>
          <p:cNvPr id="246" name="Oval 245"/>
          <p:cNvSpPr/>
          <p:nvPr/>
        </p:nvSpPr>
        <p:spPr>
          <a:xfrm>
            <a:off x="406400" y="5359400"/>
            <a:ext cx="203200" cy="203200"/>
          </a:xfrm>
          <a:prstGeom prst="ellipse">
            <a:avLst/>
          </a:prstGeom>
          <a:solidFill>
            <a:srgbClr val="1A1A1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7" name="TextBox 246"/>
          <p:cNvSpPr txBox="1"/>
          <p:nvPr/>
        </p:nvSpPr>
        <p:spPr>
          <a:xfrm>
            <a:off x="762000" y="5270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OBC</a:t>
            </a:r>
            <a:endParaRPr lang="en-IN"/>
          </a:p>
        </p:txBody>
      </p:sp>
      <p:sp>
        <p:nvSpPr>
          <p:cNvPr id="248" name="Oval 247"/>
          <p:cNvSpPr/>
          <p:nvPr/>
        </p:nvSpPr>
        <p:spPr>
          <a:xfrm>
            <a:off x="406400" y="5740400"/>
            <a:ext cx="203200" cy="203200"/>
          </a:xfrm>
          <a:prstGeom prst="ellipse">
            <a:avLst/>
          </a:prstGeom>
          <a:solidFill>
            <a:srgbClr val="FFEBC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9" name="TextBox 248"/>
          <p:cNvSpPr txBox="1"/>
          <p:nvPr/>
        </p:nvSpPr>
        <p:spPr>
          <a:xfrm>
            <a:off x="762000" y="5651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Christian</a:t>
            </a:r>
            <a:endParaRPr lang="en-IN"/>
          </a:p>
        </p:txBody>
      </p:sp>
      <p:sp>
        <p:nvSpPr>
          <p:cNvPr id="250" name="Oval 249"/>
          <p:cNvSpPr/>
          <p:nvPr/>
        </p:nvSpPr>
        <p:spPr>
          <a:xfrm>
            <a:off x="406400" y="6121400"/>
            <a:ext cx="203200" cy="203200"/>
          </a:xfrm>
          <a:prstGeom prst="ellipse">
            <a:avLst/>
          </a:prstGeom>
          <a:solidFill>
            <a:srgbClr val="8080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1" name="TextBox 250"/>
          <p:cNvSpPr txBox="1"/>
          <p:nvPr/>
        </p:nvSpPr>
        <p:spPr>
          <a:xfrm>
            <a:off x="762000" y="6032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Kurubaru</a:t>
            </a:r>
            <a:endParaRPr lang="en-IN"/>
          </a:p>
        </p:txBody>
      </p:sp>
      <p:sp>
        <p:nvSpPr>
          <p:cNvPr id="252" name="TextBox 251"/>
          <p:cNvSpPr txBox="1"/>
          <p:nvPr/>
        </p:nvSpPr>
        <p:spPr>
          <a:xfrm>
            <a:off x="179512" y="620688"/>
            <a:ext cx="216024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dirty="0" err="1" smtClean="0"/>
              <a:t>Lingayats</a:t>
            </a:r>
            <a:r>
              <a:rPr lang="en-IN" sz="1600" b="1" dirty="0" smtClean="0"/>
              <a:t>, </a:t>
            </a:r>
            <a:r>
              <a:rPr lang="en-IN" sz="1600" b="1" dirty="0" err="1" smtClean="0"/>
              <a:t>Vakaligarus</a:t>
            </a:r>
            <a:endParaRPr lang="en-IN" sz="1600" b="1" dirty="0" smtClean="0"/>
          </a:p>
          <a:p>
            <a:r>
              <a:rPr lang="en-IN" sz="1200" dirty="0" err="1" smtClean="0"/>
              <a:t>Lingayats</a:t>
            </a:r>
            <a:r>
              <a:rPr lang="en-IN" sz="1200" dirty="0" smtClean="0"/>
              <a:t> seem pro BJP in almost all of their constituencies. With the </a:t>
            </a:r>
            <a:r>
              <a:rPr lang="en-IN" sz="1200" dirty="0" err="1" smtClean="0"/>
              <a:t>Vakaligaru</a:t>
            </a:r>
            <a:r>
              <a:rPr lang="en-IN" sz="1200" dirty="0" smtClean="0"/>
              <a:t> regions equally split. amongst the parties.</a:t>
            </a:r>
            <a:endParaRPr lang="en-IN" sz="1200" dirty="0" smtClean="0"/>
          </a:p>
        </p:txBody>
      </p:sp>
    </p:spTree>
    <p:extLst>
      <p:ext uri="{BB962C8B-B14F-4D97-AF65-F5344CB8AC3E}">
        <p14:creationId xmlns:p14="http://schemas.microsoft.com/office/powerpoint/2010/main" xmlns="" val="1027455496"/>
      </p:ext>
    </p:extLst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4000" y="127000"/>
            <a:ext cx="8890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3200" b="1" smtClean="0">
                <a:solidFill>
                  <a:schemeClr val="tx1"/>
                </a:solidFill>
              </a:rPr>
              <a:t>Accessibility 2008</a:t>
            </a:r>
            <a:endParaRPr lang="en-IN" sz="3200" b="1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93000" y="6477000"/>
            <a:ext cx="1397000" cy="254000"/>
          </a:xfrm>
          <a:prstGeom prst="rect">
            <a:avLst/>
          </a:prstGeom>
        </p:spPr>
      </p:pic>
      <p:sp>
        <p:nvSpPr>
          <p:cNvPr id="4" name="Oval 3">
            <a:hlinkClick r:id="rId3" action="ppaction://hlinksldjump" tooltip="Malikayya V. Guttedar (INC) from Afzalpur got 7.0 as Accessibility score"/>
          </p:cNvPr>
          <p:cNvSpPr/>
          <p:nvPr/>
        </p:nvSpPr>
        <p:spPr>
          <a:xfrm>
            <a:off x="6407197" y="1259447"/>
            <a:ext cx="239372" cy="239371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>
            <a:hlinkClick r:id="rId3" action="ppaction://hlinksldjump" tooltip="Guttedar Subash Rukmayya (JD(S)) from Aland got 7.1 as Accessibility score"/>
          </p:cNvPr>
          <p:cNvSpPr/>
          <p:nvPr/>
        </p:nvSpPr>
        <p:spPr>
          <a:xfrm>
            <a:off x="6738980" y="1049477"/>
            <a:ext cx="259025" cy="259024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>
            <a:hlinkClick r:id="rId3" action="ppaction://hlinksldjump" tooltip="A Narayanaswamy (BJP) from Anekal (SC) got 6.9 as Accessibility score"/>
          </p:cNvPr>
          <p:cNvSpPr/>
          <p:nvPr/>
        </p:nvSpPr>
        <p:spPr>
          <a:xfrm>
            <a:off x="6556215" y="6234073"/>
            <a:ext cx="318531" cy="318531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>
            <a:hlinkClick r:id="rId3" action="ppaction://hlinksldjump" tooltip="Balachandra Laxmanrao Jarakiholi (JD(S)) from Arabhavi got 7.3 as Accessibility score"/>
          </p:cNvPr>
          <p:cNvSpPr/>
          <p:nvPr/>
        </p:nvSpPr>
        <p:spPr>
          <a:xfrm>
            <a:off x="4461776" y="1352962"/>
            <a:ext cx="290898" cy="290898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>
            <a:hlinkClick r:id="rId3" action="ppaction://hlinksldjump" tooltip="Manju. A (INC) from Arakalgud got 7.3 as Accessibility score"/>
          </p:cNvPr>
          <p:cNvSpPr/>
          <p:nvPr/>
        </p:nvSpPr>
        <p:spPr>
          <a:xfrm>
            <a:off x="4346790" y="4668057"/>
            <a:ext cx="332277" cy="332277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>
            <a:hlinkClick r:id="rId3" action="ppaction://hlinksldjump" tooltip="K. M. Shivalingegowda (JD(S)) from Arsikere got 8.4 as Accessibility score"/>
          </p:cNvPr>
          <p:cNvSpPr/>
          <p:nvPr/>
        </p:nvSpPr>
        <p:spPr>
          <a:xfrm>
            <a:off x="4789606" y="4149723"/>
            <a:ext cx="318538" cy="318538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Oval 9">
            <a:hlinkClick r:id="rId3" action="ppaction://hlinksldjump" tooltip="Laxman Sangappa Savadi (BJP) from Athani got 4.1 as Accessibility score"/>
          </p:cNvPr>
          <p:cNvSpPr/>
          <p:nvPr/>
        </p:nvSpPr>
        <p:spPr>
          <a:xfrm>
            <a:off x="4894337" y="950033"/>
            <a:ext cx="283075" cy="283075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Oval 10">
            <a:hlinkClick r:id="rId3" action="ppaction://hlinksldjump" tooltip="Prabhu Chavhan (BJP) from Aurad (SC) got 8.1 as Accessibility score"/>
          </p:cNvPr>
          <p:cNvSpPr/>
          <p:nvPr/>
        </p:nvSpPr>
        <p:spPr>
          <a:xfrm>
            <a:off x="7969654" y="878221"/>
            <a:ext cx="234182" cy="234183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Oval 11">
            <a:hlinkClick r:id="rId3" action="ppaction://hlinksldjump" tooltip="Ramalinga Reddy (INC) from B.T.M. Layout got 6.5 as Accessibility score"/>
          </p:cNvPr>
          <p:cNvSpPr/>
          <p:nvPr/>
        </p:nvSpPr>
        <p:spPr>
          <a:xfrm>
            <a:off x="6995585" y="5978403"/>
            <a:ext cx="231276" cy="231276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Oval 12">
            <a:hlinkClick r:id="rId3" action="ppaction://hlinksldjump" tooltip="M.B.Patil (INC) from Babaleshwar got 7.9 as Accessibility score"/>
          </p:cNvPr>
          <p:cNvSpPr/>
          <p:nvPr/>
        </p:nvSpPr>
        <p:spPr>
          <a:xfrm>
            <a:off x="5336005" y="1316383"/>
            <a:ext cx="249373" cy="249373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Oval 13">
            <a:hlinkClick r:id="rId3" action="ppaction://hlinksldjump" tooltip="Mahagundappa Kallappa Pattanshetti (BJP) from Badami got 4.7 as Accessibility score"/>
          </p:cNvPr>
          <p:cNvSpPr/>
          <p:nvPr/>
        </p:nvSpPr>
        <p:spPr>
          <a:xfrm>
            <a:off x="5204734" y="1923845"/>
            <a:ext cx="272251" cy="272251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Oval 14">
            <a:hlinkClick r:id="rId3" action="ppaction://hlinksldjump" tooltip="Charantimath Viranna Chandrashekharayya. (BJP) from Bagalkot got 6.7 as Accessibility score"/>
          </p:cNvPr>
          <p:cNvSpPr/>
          <p:nvPr/>
        </p:nvSpPr>
        <p:spPr>
          <a:xfrm>
            <a:off x="5481017" y="1809069"/>
            <a:ext cx="252717" cy="252717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Oval 15">
            <a:hlinkClick r:id="rId3" action="ppaction://hlinksldjump" tooltip="Sampangi N (INC) from Bagepalli got 7.0 as Accessibility score"/>
          </p:cNvPr>
          <p:cNvSpPr/>
          <p:nvPr/>
        </p:nvSpPr>
        <p:spPr>
          <a:xfrm>
            <a:off x="7336650" y="4404046"/>
            <a:ext cx="285085" cy="285084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Oval 16">
            <a:hlinkClick r:id="rId3" action="ppaction://hlinksldjump" tooltip="Metgud Virupaxi (Jagadish) Channappa (BJP) from Bailhongal got 8.2 as Accessibility score"/>
          </p:cNvPr>
          <p:cNvSpPr/>
          <p:nvPr/>
        </p:nvSpPr>
        <p:spPr>
          <a:xfrm>
            <a:off x="4535677" y="1671142"/>
            <a:ext cx="239033" cy="239033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Oval 17">
            <a:hlinkClick r:id="rId3" action="ppaction://hlinksldjump" tooltip="M Krishnappa (BJP) from Bangalore South got 6.9 as Accessibility score"/>
          </p:cNvPr>
          <p:cNvSpPr/>
          <p:nvPr/>
        </p:nvSpPr>
        <p:spPr>
          <a:xfrm>
            <a:off x="6156506" y="6155552"/>
            <a:ext cx="381918" cy="381917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Oval 18">
            <a:hlinkClick r:id="rId3" action="ppaction://hlinksldjump" tooltip="M.Narayanaswamy (INC) from Bangarpet (SC) got 6.9 as Accessibility score"/>
          </p:cNvPr>
          <p:cNvSpPr/>
          <p:nvPr/>
        </p:nvSpPr>
        <p:spPr>
          <a:xfrm>
            <a:off x="7241348" y="5869181"/>
            <a:ext cx="252354" cy="252354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Oval 19">
            <a:hlinkClick r:id="rId3" action="ppaction://hlinksldjump" tooltip="B.Ramanatha Rai (INC) from Bantval got 9.3 as Accessibility score"/>
          </p:cNvPr>
          <p:cNvSpPr/>
          <p:nvPr/>
        </p:nvSpPr>
        <p:spPr>
          <a:xfrm>
            <a:off x="3527182" y="4109459"/>
            <a:ext cx="309145" cy="309145"/>
          </a:xfrm>
          <a:prstGeom prst="ellipse">
            <a:avLst/>
          </a:prstGeom>
          <a:solidFill>
            <a:srgbClr val="08306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Oval 20">
            <a:hlinkClick r:id="rId3" action="ppaction://hlinksldjump" tooltip="Basavaraj Patil Attur (BJP) from Basavakalyan got 8.6 as Accessibility score"/>
          </p:cNvPr>
          <p:cNvSpPr/>
          <p:nvPr/>
        </p:nvSpPr>
        <p:spPr>
          <a:xfrm>
            <a:off x="7282114" y="970164"/>
            <a:ext cx="244403" cy="244403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Oval 21">
            <a:hlinkClick r:id="rId3" action="ppaction://hlinksldjump" tooltip="Bellubbi Sangappa Kallappa (BJP) from Basavana Bagevadi got 7.6 as Accessibility score"/>
          </p:cNvPr>
          <p:cNvSpPr/>
          <p:nvPr/>
        </p:nvSpPr>
        <p:spPr>
          <a:xfrm>
            <a:off x="5751668" y="1619804"/>
            <a:ext cx="238185" cy="238185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Oval 22">
            <a:hlinkClick r:id="rId3" action="ppaction://hlinksldjump" tooltip="Ravisubramanya L.A (BJP) from Basavanagudi got 7.1 as Accessibility score"/>
          </p:cNvPr>
          <p:cNvSpPr/>
          <p:nvPr/>
        </p:nvSpPr>
        <p:spPr>
          <a:xfrm>
            <a:off x="6435890" y="5967453"/>
            <a:ext cx="220224" cy="220224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Oval 23">
            <a:hlinkClick r:id="rId3" action="ppaction://hlinksldjump" tooltip="Abhay Patil (BJP) from Belgaum Dakshin got 6.6 as Accessibility score"/>
          </p:cNvPr>
          <p:cNvSpPr/>
          <p:nvPr/>
        </p:nvSpPr>
        <p:spPr>
          <a:xfrm>
            <a:off x="3509656" y="1708808"/>
            <a:ext cx="261487" cy="261486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Oval 24">
            <a:hlinkClick r:id="rId3" action="ppaction://hlinksldjump" tooltip="Sanjay B Patil (BJP) from Belgaum Rural got 6.7 as Accessibility score"/>
          </p:cNvPr>
          <p:cNvSpPr/>
          <p:nvPr/>
        </p:nvSpPr>
        <p:spPr>
          <a:xfrm>
            <a:off x="3634369" y="1411593"/>
            <a:ext cx="304065" cy="304066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Oval 25">
            <a:hlinkClick r:id="rId3" action="ppaction://hlinksldjump" tooltip="Feroz Nuruddin Sait (INC) from Belgaum Uttar got 10.0 as Accessibility score"/>
          </p:cNvPr>
          <p:cNvSpPr/>
          <p:nvPr/>
        </p:nvSpPr>
        <p:spPr>
          <a:xfrm>
            <a:off x="3962452" y="1495269"/>
            <a:ext cx="252815" cy="252816"/>
          </a:xfrm>
          <a:prstGeom prst="ellipse">
            <a:avLst/>
          </a:prstGeom>
          <a:solidFill>
            <a:srgbClr val="08306B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Oval 26">
            <a:hlinkClick r:id="rId3" action="ppaction://hlinksldjump" tooltip="Gali Somashekhara Reddy (BJP) from Bellary City got 5.1 as Accessibility score"/>
          </p:cNvPr>
          <p:cNvSpPr/>
          <p:nvPr/>
        </p:nvSpPr>
        <p:spPr>
          <a:xfrm>
            <a:off x="6366843" y="3182816"/>
            <a:ext cx="264333" cy="264332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Oval 27">
            <a:hlinkClick r:id="rId3" action="ppaction://hlinksldjump" tooltip="B.Sreeramulu (IND) from Bellary (ST) got 5.2 as Accessibility score"/>
          </p:cNvPr>
          <p:cNvSpPr/>
          <p:nvPr/>
        </p:nvSpPr>
        <p:spPr>
          <a:xfrm>
            <a:off x="6657977" y="3134136"/>
            <a:ext cx="252006" cy="252006"/>
          </a:xfrm>
          <a:prstGeom prst="ellipse">
            <a:avLst/>
          </a:prstGeom>
          <a:solidFill>
            <a:srgbClr val="FFFF4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Oval 28">
            <a:hlinkClick r:id="rId3" action="ppaction://hlinksldjump" tooltip="K.Vasantha Bangera (INC) from Belthangady got 8.5 as Accessibility score"/>
          </p:cNvPr>
          <p:cNvSpPr/>
          <p:nvPr/>
        </p:nvSpPr>
        <p:spPr>
          <a:xfrm>
            <a:off x="3862952" y="4096033"/>
            <a:ext cx="294972" cy="294971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Oval 29">
            <a:hlinkClick r:id="rId3" action="ppaction://hlinksldjump" tooltip="Rudresh Gowda. Y. N (INC) from Belur got 9.2 as Accessibility score"/>
          </p:cNvPr>
          <p:cNvSpPr/>
          <p:nvPr/>
        </p:nvSpPr>
        <p:spPr>
          <a:xfrm>
            <a:off x="4499367" y="4095873"/>
            <a:ext cx="272109" cy="272110"/>
          </a:xfrm>
          <a:prstGeom prst="ellipse">
            <a:avLst/>
          </a:prstGeom>
          <a:solidFill>
            <a:srgbClr val="08306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Oval 30">
            <a:hlinkClick r:id="rId3" action="ppaction://hlinksldjump" tooltip="B.K.Sangameshwara (INC) from Bhadravati got 9.6 as Accessibility score"/>
          </p:cNvPr>
          <p:cNvSpPr/>
          <p:nvPr/>
        </p:nvSpPr>
        <p:spPr>
          <a:xfrm>
            <a:off x="4673933" y="3525441"/>
            <a:ext cx="286436" cy="286436"/>
          </a:xfrm>
          <a:prstGeom prst="ellipse">
            <a:avLst/>
          </a:prstGeom>
          <a:solidFill>
            <a:srgbClr val="08306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Oval 31">
            <a:hlinkClick r:id="rId3" action="ppaction://hlinksldjump" tooltip="Eshwara Bhimanna Khandre (INC) from Bhalki got 8.3 as Accessibility score"/>
          </p:cNvPr>
          <p:cNvSpPr/>
          <p:nvPr/>
        </p:nvSpPr>
        <p:spPr>
          <a:xfrm>
            <a:off x="7645161" y="907385"/>
            <a:ext cx="294773" cy="294773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Oval 32">
            <a:hlinkClick r:id="rId3" action="ppaction://hlinksldjump" tooltip="J D Naik (INC) from Bhatkal got 6.6 as Accessibility score"/>
          </p:cNvPr>
          <p:cNvSpPr/>
          <p:nvPr/>
        </p:nvSpPr>
        <p:spPr>
          <a:xfrm>
            <a:off x="3280132" y="2960381"/>
            <a:ext cx="250866" cy="250866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" name="Oval 33">
            <a:hlinkClick r:id="rId3" action="ppaction://hlinksldjump" tooltip="Bandeppa Khashempur (JD(S)) from Bidar South got 8.1 as Accessibility score"/>
          </p:cNvPr>
          <p:cNvSpPr/>
          <p:nvPr/>
        </p:nvSpPr>
        <p:spPr>
          <a:xfrm>
            <a:off x="7872206" y="1379879"/>
            <a:ext cx="222499" cy="222499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Oval 34">
            <a:hlinkClick r:id="rId3" action="ppaction://hlinksldjump" tooltip="Raheem Khan (INC) from Bidar got 8.7 as Accessibility score"/>
          </p:cNvPr>
          <p:cNvSpPr/>
          <p:nvPr/>
        </p:nvSpPr>
        <p:spPr>
          <a:xfrm>
            <a:off x="8035002" y="1192170"/>
            <a:ext cx="202768" cy="202768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" name="Oval 35">
            <a:hlinkClick r:id="rId3" action="ppaction://hlinksldjump" tooltip="Appasaheb (Appu) Mallappa Pattanashetti (BJP) from Bijapur City got 7.8 as Accessibility score"/>
          </p:cNvPr>
          <p:cNvSpPr/>
          <p:nvPr/>
        </p:nvSpPr>
        <p:spPr>
          <a:xfrm>
            <a:off x="5608979" y="1426680"/>
            <a:ext cx="188728" cy="188727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Oval 36">
            <a:hlinkClick r:id="rId3" action="ppaction://hlinksldjump" tooltip="Murugesh Rudrappa Nirani (BJP) from Bilgi got 6.7 as Accessibility score"/>
          </p:cNvPr>
          <p:cNvSpPr/>
          <p:nvPr/>
        </p:nvSpPr>
        <p:spPr>
          <a:xfrm>
            <a:off x="5249833" y="1588776"/>
            <a:ext cx="282198" cy="282198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8" name="Oval 37">
            <a:hlinkClick r:id="rId3" action="ppaction://hlinksldjump" tooltip="Satish Reddy.M (BJP) from Bommanahalli got 7.1 as Accessibility score"/>
          </p:cNvPr>
          <p:cNvSpPr/>
          <p:nvPr/>
        </p:nvSpPr>
        <p:spPr>
          <a:xfrm>
            <a:off x="6686151" y="5949150"/>
            <a:ext cx="277506" cy="277506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Oval 38">
            <a:hlinkClick r:id="rId3" action="ppaction://hlinksldjump" tooltip="Patil Sureshgoudra Basalingagoudra (BJP) from Byadgi got 7.8 as Accessibility score"/>
          </p:cNvPr>
          <p:cNvSpPr/>
          <p:nvPr/>
        </p:nvSpPr>
        <p:spPr>
          <a:xfrm>
            <a:off x="4773774" y="2714804"/>
            <a:ext cx="275333" cy="275332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0" name="Oval 39">
            <a:hlinkClick r:id="rId3" action="ppaction://hlinksldjump" tooltip="Krishna Byregowda (INC) from Byatarayanapura got 5.8 as Accessibility score"/>
          </p:cNvPr>
          <p:cNvSpPr/>
          <p:nvPr/>
        </p:nvSpPr>
        <p:spPr>
          <a:xfrm>
            <a:off x="7545926" y="4624268"/>
            <a:ext cx="324114" cy="324113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1" name="Oval 40">
            <a:hlinkClick r:id="rId3" action="ppaction://hlinksldjump" tooltip="K. Laxminarayana (BJP) from Byndoor got 8.4 as Accessibility score"/>
          </p:cNvPr>
          <p:cNvSpPr/>
          <p:nvPr/>
        </p:nvSpPr>
        <p:spPr>
          <a:xfrm>
            <a:off x="3560893" y="2960392"/>
            <a:ext cx="292336" cy="292336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2" name="Oval 41">
            <a:hlinkClick r:id="rId3" action="ppaction://hlinksldjump" tooltip="S. Raghu (BJP) from C.V. Raman Nagar (SC) got 6.3 as Accessibility score"/>
          </p:cNvPr>
          <p:cNvSpPr/>
          <p:nvPr/>
        </p:nvSpPr>
        <p:spPr>
          <a:xfrm>
            <a:off x="7120606" y="5672951"/>
            <a:ext cx="204203" cy="204204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" name="Oval 42">
            <a:hlinkClick r:id="rId3" action="ppaction://hlinksldjump" tooltip="Thippeswamy (BJP) from Challakere (ST) got 3.9 as Accessibility score"/>
          </p:cNvPr>
          <p:cNvSpPr/>
          <p:nvPr/>
        </p:nvSpPr>
        <p:spPr>
          <a:xfrm>
            <a:off x="6027509" y="3692974"/>
            <a:ext cx="270376" cy="270377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4" name="Oval 43">
            <a:hlinkClick r:id="rId3" action="ppaction://hlinksldjump" tooltip="H.S.Shankaralingegowda (BJP) from Chamaraja got 7.2 as Accessibility score"/>
          </p:cNvPr>
          <p:cNvSpPr/>
          <p:nvPr/>
        </p:nvSpPr>
        <p:spPr>
          <a:xfrm>
            <a:off x="5008670" y="5355717"/>
            <a:ext cx="241166" cy="241167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5" name="Oval 44">
            <a:hlinkClick r:id="rId3" action="ppaction://hlinksldjump" tooltip="C.Puttarangashetty (INC) from Chamarajanagar got 7.2 as Accessibility score"/>
          </p:cNvPr>
          <p:cNvSpPr/>
          <p:nvPr/>
        </p:nvSpPr>
        <p:spPr>
          <a:xfrm>
            <a:off x="5288828" y="6164974"/>
            <a:ext cx="283060" cy="283060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" name="Oval 45">
            <a:hlinkClick r:id="rId3" action="ppaction://hlinksldjump" tooltip="B.Z.Zameer Ahmed Khan (JD(S)) from Chamrajpet got 7.1 as Accessibility score"/>
          </p:cNvPr>
          <p:cNvSpPr/>
          <p:nvPr/>
        </p:nvSpPr>
        <p:spPr>
          <a:xfrm>
            <a:off x="6375088" y="5738889"/>
            <a:ext cx="203067" cy="203068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7" name="Oval 46">
            <a:hlinkClick r:id="rId3" action="ppaction://hlinksldjump" tooltip="M.Sathyanarayana (INC) from Chamundeshwari got 6.9 as Accessibility score"/>
          </p:cNvPr>
          <p:cNvSpPr/>
          <p:nvPr/>
        </p:nvSpPr>
        <p:spPr>
          <a:xfrm>
            <a:off x="4638370" y="5324300"/>
            <a:ext cx="343140" cy="343140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Oval 47">
            <a:hlinkClick r:id="rId3" action="ppaction://hlinksldjump" tooltip="K.Madal Virupakshappa (BJP) from Channagiri got 6.3 as Accessibility score"/>
          </p:cNvPr>
          <p:cNvSpPr/>
          <p:nvPr/>
        </p:nvSpPr>
        <p:spPr>
          <a:xfrm>
            <a:off x="4987934" y="3577276"/>
            <a:ext cx="259680" cy="259680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9" name="Oval 48">
            <a:hlinkClick r:id="rId3" action="ppaction://hlinksldjump" tooltip="C.P.Yogeshwar (BJP) from Channapatna got 5.9 as Accessibility score"/>
          </p:cNvPr>
          <p:cNvSpPr/>
          <p:nvPr/>
        </p:nvSpPr>
        <p:spPr>
          <a:xfrm>
            <a:off x="5776164" y="5388954"/>
            <a:ext cx="328179" cy="328178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0" name="Oval 49">
            <a:hlinkClick r:id="rId3" action="ppaction://hlinksldjump" tooltip="Hemachandra Sagar.D (BJP) from Chickpet got 6.1 as Accessibility score"/>
          </p:cNvPr>
          <p:cNvSpPr/>
          <p:nvPr/>
        </p:nvSpPr>
        <p:spPr>
          <a:xfrm>
            <a:off x="6872877" y="5746559"/>
            <a:ext cx="228730" cy="228731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Oval 50">
            <a:hlinkClick r:id="rId3" action="ppaction://hlinksldjump" tooltip="K P Bachche Gowda (JD(S)) from Chikkaballapur got 6.8 as Accessibility score"/>
          </p:cNvPr>
          <p:cNvSpPr/>
          <p:nvPr/>
        </p:nvSpPr>
        <p:spPr>
          <a:xfrm>
            <a:off x="7240650" y="4715568"/>
            <a:ext cx="288107" cy="288107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2" name="Oval 51">
            <a:hlinkClick r:id="rId3" action="ppaction://hlinksldjump" tooltip="Hukkeri Prakash Babanna (INC) from Chikkodi-Sadalga got 9.1 as Accessibility score"/>
          </p:cNvPr>
          <p:cNvSpPr/>
          <p:nvPr/>
        </p:nvSpPr>
        <p:spPr>
          <a:xfrm>
            <a:off x="4124402" y="949493"/>
            <a:ext cx="285908" cy="285907"/>
          </a:xfrm>
          <a:prstGeom prst="ellipse">
            <a:avLst/>
          </a:prstGeom>
          <a:solidFill>
            <a:srgbClr val="08306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Oval 52">
            <a:hlinkClick r:id="rId3" action="ppaction://hlinksldjump" tooltip="C.T Ravi (BJP) from Chikmagalur got 7.1 as Accessibility score"/>
          </p:cNvPr>
          <p:cNvSpPr/>
          <p:nvPr/>
        </p:nvSpPr>
        <p:spPr>
          <a:xfrm>
            <a:off x="4289856" y="3878369"/>
            <a:ext cx="272600" cy="272600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4" name="Oval 53">
            <a:hlinkClick r:id="rId3" action="ppaction://hlinksldjump" tooltip="C B Suresh Babu (JD(S)) from Chiknayakanhalli got 8.1 as Accessibility score"/>
          </p:cNvPr>
          <p:cNvSpPr/>
          <p:nvPr/>
        </p:nvSpPr>
        <p:spPr>
          <a:xfrm>
            <a:off x="5469946" y="3881705"/>
            <a:ext cx="328244" cy="328245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5" name="Oval 54">
            <a:hlinkClick r:id="rId3" action="ppaction://hlinksldjump" tooltip="Sunil Vallyapur (BJP) from Chincholi (SC) got 6.7 as Accessibility score"/>
          </p:cNvPr>
          <p:cNvSpPr/>
          <p:nvPr/>
        </p:nvSpPr>
        <p:spPr>
          <a:xfrm>
            <a:off x="7733469" y="1586130"/>
            <a:ext cx="192698" cy="192698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6" name="Oval 55">
            <a:hlinkClick r:id="rId3" action="ppaction://hlinksldjump" tooltip="M C Sudhakar (INC) from Chintamani got 6.7 as Accessibility score"/>
          </p:cNvPr>
          <p:cNvSpPr/>
          <p:nvPr/>
        </p:nvSpPr>
        <p:spPr>
          <a:xfrm>
            <a:off x="7726347" y="4929733"/>
            <a:ext cx="298803" cy="298803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7" name="Oval 56">
            <a:hlinkClick r:id="rId3" action="ppaction://hlinksldjump" tooltip="Basavarajan (JD(S)) from Chitradurga got 4.4 as Accessibility score"/>
          </p:cNvPr>
          <p:cNvSpPr/>
          <p:nvPr/>
        </p:nvSpPr>
        <p:spPr>
          <a:xfrm>
            <a:off x="5484161" y="3351319"/>
            <a:ext cx="315644" cy="315644"/>
          </a:xfrm>
          <a:prstGeom prst="ellipse">
            <a:avLst/>
          </a:prstGeom>
          <a:solidFill>
            <a:srgbClr val="F7FCF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8" name="Oval 57">
            <a:hlinkClick r:id="rId3" action="ppaction://hlinksldjump" tooltip="Valmikid Nayak (BJP) from Chittapur got 6.8 as Accessibility score"/>
          </p:cNvPr>
          <p:cNvSpPr/>
          <p:nvPr/>
        </p:nvSpPr>
        <p:spPr>
          <a:xfrm>
            <a:off x="7236480" y="1661049"/>
            <a:ext cx="218427" cy="218427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9" name="Oval 58">
            <a:hlinkClick r:id="rId3" action="ppaction://hlinksldjump" tooltip="S.Muniraju (BJP) from Dasarahalli got 5.5 as Accessibility score"/>
          </p:cNvPr>
          <p:cNvSpPr/>
          <p:nvPr/>
        </p:nvSpPr>
        <p:spPr>
          <a:xfrm>
            <a:off x="6162853" y="4509021"/>
            <a:ext cx="291344" cy="291344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0" name="Oval 59">
            <a:hlinkClick r:id="rId3" action="ppaction://hlinksldjump" tooltip="S.A Ravindranath (BJP) from Davanagere North got 6.3 as Accessibility score"/>
          </p:cNvPr>
          <p:cNvSpPr/>
          <p:nvPr/>
        </p:nvSpPr>
        <p:spPr>
          <a:xfrm>
            <a:off x="5352538" y="3134022"/>
            <a:ext cx="240254" cy="240255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1" name="Oval 60">
            <a:hlinkClick r:id="rId3" action="ppaction://hlinksldjump" tooltip="Shamanuru Shivashankarappa (INC) from Davanagere South got 6.2 as Accessibility score"/>
          </p:cNvPr>
          <p:cNvSpPr/>
          <p:nvPr/>
        </p:nvSpPr>
        <p:spPr>
          <a:xfrm>
            <a:off x="4911244" y="3328596"/>
            <a:ext cx="229549" cy="229548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2" name="Oval 61">
            <a:hlinkClick r:id="rId3" action="ppaction://hlinksldjump" tooltip="K.Shivana Gouda Naik (JD(S)) from Devadurga (ST) got 5.9 as Accessibility score"/>
          </p:cNvPr>
          <p:cNvSpPr/>
          <p:nvPr/>
        </p:nvSpPr>
        <p:spPr>
          <a:xfrm>
            <a:off x="6866480" y="2166508"/>
            <a:ext cx="203488" cy="203489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3" name="Oval 62">
            <a:hlinkClick r:id="rId3" action="ppaction://hlinksldjump" tooltip="Venkataswamy (INC) from Devanahalli (SC) got 6.9 as Accessibility score"/>
          </p:cNvPr>
          <p:cNvSpPr/>
          <p:nvPr/>
        </p:nvSpPr>
        <p:spPr>
          <a:xfrm>
            <a:off x="7128153" y="5346836"/>
            <a:ext cx="302662" cy="302662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4" name="Oval 63">
            <a:hlinkClick r:id="rId3" action="ppaction://hlinksldjump" tooltip="A.S.Patil (Nadahalli) (INC) from Devar Hippargi got 7.4 as Accessibility score"/>
          </p:cNvPr>
          <p:cNvSpPr/>
          <p:nvPr/>
        </p:nvSpPr>
        <p:spPr>
          <a:xfrm>
            <a:off x="5939322" y="1426386"/>
            <a:ext cx="231370" cy="231371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5" name="Oval 64">
            <a:hlinkClick r:id="rId3" action="ppaction://hlinksldjump" tooltip="Seema Ashok Masuti (BJP) from Dharwad got 8.4 as Accessibility score"/>
          </p:cNvPr>
          <p:cNvSpPr/>
          <p:nvPr/>
        </p:nvSpPr>
        <p:spPr>
          <a:xfrm>
            <a:off x="4359054" y="1887175"/>
            <a:ext cx="255002" cy="255000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6" name="Oval 65">
            <a:hlinkClick r:id="rId3" action="ppaction://hlinksldjump" tooltip="J.Narasimhaswamy (INC) from Doddaballapur got 7.6 as Accessibility score"/>
          </p:cNvPr>
          <p:cNvSpPr/>
          <p:nvPr/>
        </p:nvSpPr>
        <p:spPr>
          <a:xfrm>
            <a:off x="6700442" y="4342103"/>
            <a:ext cx="286130" cy="286129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7" name="Oval 66">
            <a:hlinkClick r:id="rId3" action="ppaction://hlinksldjump" tooltip="Bidarur Shrishailappa Veerupakshappa (BJP) from Gadag got 6.3 as Accessibility score"/>
          </p:cNvPr>
          <p:cNvSpPr/>
          <p:nvPr/>
        </p:nvSpPr>
        <p:spPr>
          <a:xfrm>
            <a:off x="5197566" y="2460386"/>
            <a:ext cx="245796" cy="245795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8" name="Oval 67">
            <a:hlinkClick r:id="rId3" action="ppaction://hlinksldjump" tooltip="Dinesh Gundu Rao (INC) from Gandhi Nagar got 6.4 as Accessibility score"/>
          </p:cNvPr>
          <p:cNvSpPr/>
          <p:nvPr/>
        </p:nvSpPr>
        <p:spPr>
          <a:xfrm>
            <a:off x="6885564" y="5484978"/>
            <a:ext cx="229592" cy="229593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9" name="Oval 68">
            <a:hlinkClick r:id="rId3" action="ppaction://hlinksldjump" tooltip="Paranna Ishwarappa Munavalli (BJP) from Gangawati got 7.2 as Accessibility score"/>
          </p:cNvPr>
          <p:cNvSpPr/>
          <p:nvPr/>
        </p:nvSpPr>
        <p:spPr>
          <a:xfrm>
            <a:off x="6119635" y="2682133"/>
            <a:ext cx="227073" cy="227073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0" name="Oval 69">
            <a:hlinkClick r:id="rId3" action="ppaction://hlinksldjump" tooltip="Shivashankara Reddy N H (INC) from Gauribidanur got 6.7 as Accessibility score"/>
          </p:cNvPr>
          <p:cNvSpPr/>
          <p:nvPr/>
        </p:nvSpPr>
        <p:spPr>
          <a:xfrm>
            <a:off x="6941652" y="4136287"/>
            <a:ext cx="294120" cy="294119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1" name="Oval 70">
            <a:hlinkClick r:id="rId3" action="ppaction://hlinksldjump" tooltip="Jarkiholi Ramesh Laxmanrao (INC) from Gokak got 6.6 as Accessibility score"/>
          </p:cNvPr>
          <p:cNvSpPr/>
          <p:nvPr/>
        </p:nvSpPr>
        <p:spPr>
          <a:xfrm>
            <a:off x="4231776" y="1570237"/>
            <a:ext cx="284888" cy="284888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2" name="Oval 71">
            <a:hlinkClick r:id="rId3" action="ppaction://hlinksldjump" tooltip="Priya Krishna (INC) from Govindaraj Nagar got 6.0 as Accessibility score"/>
          </p:cNvPr>
          <p:cNvSpPr/>
          <p:nvPr/>
        </p:nvSpPr>
        <p:spPr>
          <a:xfrm>
            <a:off x="6172784" y="5898204"/>
            <a:ext cx="238853" cy="238853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3" name="Oval 72">
            <a:hlinkClick r:id="rId3" action="ppaction://hlinksldjump" tooltip="S.R.Srinivas [ Vasu ] (JD(S)) from Gubbi got 8.5 as Accessibility score"/>
          </p:cNvPr>
          <p:cNvSpPr/>
          <p:nvPr/>
        </p:nvSpPr>
        <p:spPr>
          <a:xfrm>
            <a:off x="5753643" y="4253144"/>
            <a:ext cx="283926" cy="283926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4" name="Oval 73">
            <a:hlinkClick r:id="rId3" action="ppaction://hlinksldjump" tooltip="Aruna Revoor (JD(S)) from Gulbarga Dakshin got 7.1 as Accessibility score"/>
          </p:cNvPr>
          <p:cNvSpPr/>
          <p:nvPr/>
        </p:nvSpPr>
        <p:spPr>
          <a:xfrm>
            <a:off x="6870036" y="1355987"/>
            <a:ext cx="225478" cy="225478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5" name="Oval 74">
            <a:hlinkClick r:id="rId3" action="ppaction://hlinksldjump" tooltip="Revu Naik Belamgi (BJP) from Gulbarga Rural (SC) got 7.0 as Accessibility score"/>
          </p:cNvPr>
          <p:cNvSpPr/>
          <p:nvPr/>
        </p:nvSpPr>
        <p:spPr>
          <a:xfrm>
            <a:off x="7021402" y="1130669"/>
            <a:ext cx="243429" cy="243429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6" name="Oval 75">
            <a:hlinkClick r:id="rId3" action="ppaction://hlinksldjump" tooltip="Qamarul Islam (INC) from Gulbarga Uttar got 6.7 as Accessibility score"/>
          </p:cNvPr>
          <p:cNvSpPr/>
          <p:nvPr/>
        </p:nvSpPr>
        <p:spPr>
          <a:xfrm>
            <a:off x="7128806" y="1389799"/>
            <a:ext cx="228033" cy="228034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7" name="Oval 76">
            <a:hlinkClick r:id="rId3" action="ppaction://hlinksldjump" tooltip="H.S.Mahadeva Prasad (INC) from Gundlupet got 7.1 as Accessibility score"/>
          </p:cNvPr>
          <p:cNvSpPr/>
          <p:nvPr/>
        </p:nvSpPr>
        <p:spPr>
          <a:xfrm>
            <a:off x="4900678" y="5946570"/>
            <a:ext cx="328183" cy="328182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8" name="Oval 77">
            <a:hlinkClick r:id="rId3" action="ppaction://hlinksldjump" tooltip="Baburao Chinchansur (INC) from Gurumitkal got 6.8 as Accessibility score"/>
          </p:cNvPr>
          <p:cNvSpPr/>
          <p:nvPr/>
        </p:nvSpPr>
        <p:spPr>
          <a:xfrm>
            <a:off x="7531042" y="1999334"/>
            <a:ext cx="227870" cy="227871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9" name="Oval 78">
            <a:hlinkClick r:id="rId3" action="ppaction://hlinksldjump" tooltip="B.Chandra Naik (BJP) from Hadagalli (SC) got 6.5 as Accessibility score"/>
          </p:cNvPr>
          <p:cNvSpPr/>
          <p:nvPr/>
        </p:nvSpPr>
        <p:spPr>
          <a:xfrm>
            <a:off x="5080196" y="2710900"/>
            <a:ext cx="208328" cy="208328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0" name="Oval 79">
            <a:hlinkClick r:id="rId3" action="ppaction://hlinksldjump" tooltip="K. Nemaraj Naik (BJP) from Hagaribommanahalli (SC) got 4.6 as Accessibility score"/>
          </p:cNvPr>
          <p:cNvSpPr/>
          <p:nvPr/>
        </p:nvSpPr>
        <p:spPr>
          <a:xfrm>
            <a:off x="5587228" y="2836508"/>
            <a:ext cx="260768" cy="260768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1" name="Oval 80">
            <a:hlinkClick r:id="rId3" action="ppaction://hlinksldjump" tooltip="Sunil V Hegde (JD(S)) from Haliyal got 6.0 as Accessibility score"/>
          </p:cNvPr>
          <p:cNvSpPr/>
          <p:nvPr/>
        </p:nvSpPr>
        <p:spPr>
          <a:xfrm>
            <a:off x="3960518" y="2089326"/>
            <a:ext cx="227208" cy="227207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2" name="Oval 81">
            <a:hlinkClick r:id="rId3" action="ppaction://hlinksldjump" tooltip="Udasi Channabasappa Mahalingappa (BJP) from Hangal got 6.1 as Accessibility score"/>
          </p:cNvPr>
          <p:cNvSpPr/>
          <p:nvPr/>
        </p:nvSpPr>
        <p:spPr>
          <a:xfrm>
            <a:off x="4174372" y="2672722"/>
            <a:ext cx="281732" cy="281731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3" name="Oval 82">
            <a:hlinkClick r:id="rId3" action="ppaction://hlinksldjump" tooltip="R.Narendra (INC) from Hanur got 7.0 as Accessibility score"/>
          </p:cNvPr>
          <p:cNvSpPr/>
          <p:nvPr/>
        </p:nvSpPr>
        <p:spPr>
          <a:xfrm>
            <a:off x="5845837" y="6154107"/>
            <a:ext cx="287673" cy="287672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4" name="Oval 83">
            <a:hlinkClick r:id="rId3" action="ppaction://hlinksldjump" tooltip="G Karunakara Reddy (BJP) from Harapanahalli got 6.4 as Accessibility score"/>
          </p:cNvPr>
          <p:cNvSpPr/>
          <p:nvPr/>
        </p:nvSpPr>
        <p:spPr>
          <a:xfrm>
            <a:off x="5275587" y="2827264"/>
            <a:ext cx="281482" cy="281482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5" name="Oval 84">
            <a:hlinkClick r:id="rId3" action="ppaction://hlinksldjump" tooltip="B.P.Harish (BJP) from Harihar got 6.5 as Accessibility score"/>
          </p:cNvPr>
          <p:cNvSpPr/>
          <p:nvPr/>
        </p:nvSpPr>
        <p:spPr>
          <a:xfrm>
            <a:off x="5041622" y="3057154"/>
            <a:ext cx="286530" cy="286529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6" name="Oval 85">
            <a:hlinkClick r:id="rId3" action="ppaction://hlinksldjump" tooltip="H. S. Prakash (JD(S)) from Hassan got 8.8 as Accessibility score"/>
          </p:cNvPr>
          <p:cNvSpPr/>
          <p:nvPr/>
        </p:nvSpPr>
        <p:spPr>
          <a:xfrm>
            <a:off x="4643741" y="4447647"/>
            <a:ext cx="256365" cy="256366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7" name="Oval 86">
            <a:hlinkClick r:id="rId3" action="ppaction://hlinksldjump" tooltip="Neharu Olekar (BJP) from Haveri (SC) got 6.5 as Accessibility score"/>
          </p:cNvPr>
          <p:cNvSpPr/>
          <p:nvPr/>
        </p:nvSpPr>
        <p:spPr>
          <a:xfrm>
            <a:off x="4486680" y="2678225"/>
            <a:ext cx="259559" cy="259559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8" name="Oval 87">
            <a:hlinkClick r:id="rId3" action="ppaction://hlinksldjump" tooltip="Katta Subramanya Naidu (BJP) from Hebbal got 6.2 as Accessibility score"/>
          </p:cNvPr>
          <p:cNvSpPr/>
          <p:nvPr/>
        </p:nvSpPr>
        <p:spPr>
          <a:xfrm>
            <a:off x="7478173" y="4951963"/>
            <a:ext cx="218391" cy="218391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9" name="Oval 88">
            <a:hlinkClick r:id="rId3" action="ppaction://hlinksldjump" tooltip="Chikkanna (INC) from Heggadadevanakote (ST) got 8.0 as Accessibility score"/>
          </p:cNvPr>
          <p:cNvSpPr/>
          <p:nvPr/>
        </p:nvSpPr>
        <p:spPr>
          <a:xfrm>
            <a:off x="4420581" y="5587729"/>
            <a:ext cx="286600" cy="286601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0" name="Oval 89">
            <a:hlinkClick r:id="rId3" action="ppaction://hlinksldjump" tooltip="B.C. Patil (INC) from Hirekerur got 6.0 as Accessibility score"/>
          </p:cNvPr>
          <p:cNvSpPr/>
          <p:nvPr/>
        </p:nvSpPr>
        <p:spPr>
          <a:xfrm>
            <a:off x="4446896" y="2965939"/>
            <a:ext cx="260741" cy="260741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1" name="Oval 90">
            <a:hlinkClick r:id="rId3" action="ppaction://hlinksldjump" tooltip="Sudhakara D (IND) from Hiriyur got 5.0 as Accessibility score"/>
          </p:cNvPr>
          <p:cNvSpPr/>
          <p:nvPr/>
        </p:nvSpPr>
        <p:spPr>
          <a:xfrm>
            <a:off x="5693058" y="3621210"/>
            <a:ext cx="309909" cy="309909"/>
          </a:xfrm>
          <a:prstGeom prst="ellipse">
            <a:avLst/>
          </a:prstGeom>
          <a:solidFill>
            <a:srgbClr val="FFFFE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2" name="Oval 91">
            <a:hlinkClick r:id="rId3" action="ppaction://hlinksldjump" tooltip="M Chandrappa (BJP) from Holalkere (SC) got 3.8 as Accessibility score"/>
          </p:cNvPr>
          <p:cNvSpPr/>
          <p:nvPr/>
        </p:nvSpPr>
        <p:spPr>
          <a:xfrm>
            <a:off x="5271666" y="3611424"/>
            <a:ext cx="305428" cy="305428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3" name="Oval 92">
            <a:hlinkClick r:id="rId3" action="ppaction://hlinksldjump" tooltip="H. D. Revanna (JD(S)) from Holenarasipur got 7.4 as Accessibility score"/>
          </p:cNvPr>
          <p:cNvSpPr/>
          <p:nvPr/>
        </p:nvSpPr>
        <p:spPr>
          <a:xfrm>
            <a:off x="4698650" y="4719923"/>
            <a:ext cx="324359" cy="324358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4" name="Oval 93">
            <a:hlinkClick r:id="rId3" action="ppaction://hlinksldjump" tooltip="Rajshekar Baswaraj Patil (INC) from Homnabad got 7.9 as Accessibility score"/>
          </p:cNvPr>
          <p:cNvSpPr/>
          <p:nvPr/>
        </p:nvSpPr>
        <p:spPr>
          <a:xfrm>
            <a:off x="7471148" y="1167216"/>
            <a:ext cx="263909" cy="263910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5" name="Oval 94">
            <a:hlinkClick r:id="rId3" action="ppaction://hlinksldjump" tooltip="M P Renukacharya (BJP) from Honnali got 6.1 as Accessibility score"/>
          </p:cNvPr>
          <p:cNvSpPr/>
          <p:nvPr/>
        </p:nvSpPr>
        <p:spPr>
          <a:xfrm>
            <a:off x="4507979" y="3246485"/>
            <a:ext cx="294887" cy="294887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6" name="Oval 95">
            <a:hlinkClick r:id="rId3" action="ppaction://hlinksldjump" tooltip="Goolihatti. D. Shekar (IND) from Hosadurga got 6.0 as Accessibility score"/>
          </p:cNvPr>
          <p:cNvSpPr/>
          <p:nvPr/>
        </p:nvSpPr>
        <p:spPr>
          <a:xfrm>
            <a:off x="5162388" y="3920468"/>
            <a:ext cx="281720" cy="281720"/>
          </a:xfrm>
          <a:prstGeom prst="ellipse">
            <a:avLst/>
          </a:prstGeom>
          <a:solidFill>
            <a:srgbClr val="FFFF4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7" name="Oval 96">
            <a:hlinkClick r:id="rId3" action="ppaction://hlinksldjump" tooltip="B.N.Bachhe Gowda (BJP) from Hosakote got 6.8 as Accessibility score"/>
          </p:cNvPr>
          <p:cNvSpPr/>
          <p:nvPr/>
        </p:nvSpPr>
        <p:spPr>
          <a:xfrm>
            <a:off x="7432838" y="5213291"/>
            <a:ext cx="324504" cy="324505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8" name="Oval 97">
            <a:hlinkClick r:id="rId3" action="ppaction://hlinksldjump" tooltip="Jagadish Shettar (BJP) from Hubli-Dharwad-Central got 7.3 as Accessibility score"/>
          </p:cNvPr>
          <p:cNvSpPr/>
          <p:nvPr/>
        </p:nvSpPr>
        <p:spPr>
          <a:xfrm>
            <a:off x="4753413" y="2179731"/>
            <a:ext cx="245290" cy="245290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9" name="Oval 98">
            <a:hlinkClick r:id="rId3" action="ppaction://hlinksldjump" tooltip="Veerabhadrappa Halaharavi (BJP) from Hubli-Dharwad-East (SC) got 7.5 as Accessibility score"/>
          </p:cNvPr>
          <p:cNvSpPr/>
          <p:nvPr/>
        </p:nvSpPr>
        <p:spPr>
          <a:xfrm>
            <a:off x="4230312" y="2130846"/>
            <a:ext cx="211432" cy="211432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0" name="Oval 99">
            <a:hlinkClick r:id="rId3" action="ppaction://hlinksldjump" tooltip="Bellad Chandrakant Gurappa (BJP) from Hubli-Dharwad-West got 7.3 as Accessibility score"/>
          </p:cNvPr>
          <p:cNvSpPr/>
          <p:nvPr/>
        </p:nvSpPr>
        <p:spPr>
          <a:xfrm>
            <a:off x="4473635" y="2152232"/>
            <a:ext cx="248319" cy="248319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1" name="Oval 100">
            <a:hlinkClick r:id="rId3" action="ppaction://hlinksldjump" tooltip="Umesh Vishwanath Katti (JD(S)) from Hukkeri got 7.8 as Accessibility score"/>
          </p:cNvPr>
          <p:cNvSpPr/>
          <p:nvPr/>
        </p:nvSpPr>
        <p:spPr>
          <a:xfrm>
            <a:off x="4155807" y="1262549"/>
            <a:ext cx="288390" cy="288391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2" name="Oval 101">
            <a:hlinkClick r:id="rId3" action="ppaction://hlinksldjump" tooltip="Doddanagouda G Patil (BJP) from Hungund got 6.3 as Accessibility score"/>
          </p:cNvPr>
          <p:cNvSpPr/>
          <p:nvPr/>
        </p:nvSpPr>
        <p:spPr>
          <a:xfrm>
            <a:off x="5687904" y="2023325"/>
            <a:ext cx="256866" cy="256866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3" name="Oval 102">
            <a:hlinkClick r:id="rId3" action="ppaction://hlinksldjump" tooltip="H.P Manjunatha (INC) from Hunsur got 9.9 as Accessibility score"/>
          </p:cNvPr>
          <p:cNvSpPr/>
          <p:nvPr/>
        </p:nvSpPr>
        <p:spPr>
          <a:xfrm>
            <a:off x="4252298" y="5262620"/>
            <a:ext cx="332138" cy="332137"/>
          </a:xfrm>
          <a:prstGeom prst="ellipse">
            <a:avLst/>
          </a:prstGeom>
          <a:solidFill>
            <a:srgbClr val="08306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4" name="Oval 103">
            <a:hlinkClick r:id="rId3" action="ppaction://hlinksldjump" tooltip="Dr Bagali Sarvabhoum Satagouda (BJP) from Indi got 7.3 as Accessibility score"/>
          </p:cNvPr>
          <p:cNvSpPr/>
          <p:nvPr/>
        </p:nvSpPr>
        <p:spPr>
          <a:xfrm>
            <a:off x="5990080" y="1071229"/>
            <a:ext cx="240910" cy="240910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5" name="Oval 104">
            <a:hlinkClick r:id="rId3" action="ppaction://hlinksldjump" tooltip="S.V.Ramachandra (BJP) from Jagalur (ST) got 6.3 as Accessibility score"/>
          </p:cNvPr>
          <p:cNvSpPr/>
          <p:nvPr/>
        </p:nvSpPr>
        <p:spPr>
          <a:xfrm>
            <a:off x="5828819" y="3368899"/>
            <a:ext cx="240226" cy="240227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6" name="Oval 105">
            <a:hlinkClick r:id="rId3" action="ppaction://hlinksldjump" tooltip="Kulkarni Shrikanth Subbrao. (BJP) from Jamkhandi got 6.2 as Accessibility score"/>
          </p:cNvPr>
          <p:cNvSpPr/>
          <p:nvPr/>
        </p:nvSpPr>
        <p:spPr>
          <a:xfrm>
            <a:off x="5071181" y="1216919"/>
            <a:ext cx="249734" cy="249734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7" name="Oval 106">
            <a:hlinkClick r:id="rId3" action="ppaction://hlinksldjump" tooltip="B.N.Vijaya Kumar (BJP) from Jayanagar got 6.4 as Accessibility score"/>
          </p:cNvPr>
          <p:cNvSpPr/>
          <p:nvPr/>
        </p:nvSpPr>
        <p:spPr>
          <a:xfrm>
            <a:off x="6416630" y="5501076"/>
            <a:ext cx="203735" cy="203735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8" name="Oval 107">
            <a:hlinkClick r:id="rId3" action="ppaction://hlinksldjump" tooltip="Doddappagouda Shivalingappagoud Patil Naribol (BJP) from Jewargi got 6.7 as Accessibility score"/>
          </p:cNvPr>
          <p:cNvSpPr/>
          <p:nvPr/>
        </p:nvSpPr>
        <p:spPr>
          <a:xfrm>
            <a:off x="6799667" y="1610266"/>
            <a:ext cx="264054" cy="264054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9" name="Oval 108">
            <a:hlinkClick r:id="rId3" action="ppaction://hlinksldjump" tooltip="N.S.Nandiesha Reddy (BJP) from K.R. Pura got 4.9 as Accessibility score"/>
          </p:cNvPr>
          <p:cNvSpPr/>
          <p:nvPr/>
        </p:nvSpPr>
        <p:spPr>
          <a:xfrm>
            <a:off x="6918134" y="4801844"/>
            <a:ext cx="311261" cy="311261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0" name="Oval 109">
            <a:hlinkClick r:id="rId3" action="ppaction://hlinksldjump" tooltip="Y C Vishwanath (BJP) from Kadur  got 5.6 as Accessibility score"/>
          </p:cNvPr>
          <p:cNvSpPr/>
          <p:nvPr/>
        </p:nvSpPr>
        <p:spPr>
          <a:xfrm>
            <a:off x="4864717" y="3848029"/>
            <a:ext cx="278902" cy="278902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1" name="Oval 110">
            <a:hlinkClick r:id="rId3" action="ppaction://hlinksldjump" tooltip="Bharamgouda Alagouda Kage (BJP) from Kagwad got 4.6 as Accessibility score"/>
          </p:cNvPr>
          <p:cNvSpPr/>
          <p:nvPr/>
        </p:nvSpPr>
        <p:spPr>
          <a:xfrm>
            <a:off x="4437020" y="834514"/>
            <a:ext cx="246767" cy="246766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2" name="Oval 111">
            <a:hlinkClick r:id="rId3" action="ppaction://hlinksldjump" tooltip="Santosh.S. Lad (INC) from Kalghatgi got 7.9 as Accessibility score"/>
          </p:cNvPr>
          <p:cNvSpPr/>
          <p:nvPr/>
        </p:nvSpPr>
        <p:spPr>
          <a:xfrm>
            <a:off x="4050839" y="2328421"/>
            <a:ext cx="261525" cy="261525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3" name="Oval 112">
            <a:hlinkClick r:id="rId3" action="ppaction://hlinksldjump" tooltip="T.H. Suresh Babu (BJP) from Kampli (ST) got 4.8 as Accessibility score"/>
          </p:cNvPr>
          <p:cNvSpPr/>
          <p:nvPr/>
        </p:nvSpPr>
        <p:spPr>
          <a:xfrm>
            <a:off x="6209305" y="2917781"/>
            <a:ext cx="275404" cy="275404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4" name="Oval 113">
            <a:hlinkClick r:id="rId3" action="ppaction://hlinksldjump" tooltip="Shivaraj S/O Sangappa Tangadagi (IND) from Kanakagiri (SC) got 8.0 as Accessibility score"/>
          </p:cNvPr>
          <p:cNvSpPr/>
          <p:nvPr/>
        </p:nvSpPr>
        <p:spPr>
          <a:xfrm>
            <a:off x="5997003" y="2457770"/>
            <a:ext cx="220942" cy="220942"/>
          </a:xfrm>
          <a:prstGeom prst="ellipse">
            <a:avLst/>
          </a:prstGeom>
          <a:solidFill>
            <a:srgbClr val="E9E3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5" name="Oval 114">
            <a:hlinkClick r:id="rId3" action="ppaction://hlinksldjump" tooltip="Lalaji R. Mendon (BJP) from Kapu got 9.8 as Accessibility score"/>
          </p:cNvPr>
          <p:cNvSpPr/>
          <p:nvPr/>
        </p:nvSpPr>
        <p:spPr>
          <a:xfrm>
            <a:off x="3164596" y="3704158"/>
            <a:ext cx="225521" cy="225520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6" name="Oval 115">
            <a:hlinkClick r:id="rId3" action="ppaction://hlinksldjump" tooltip="H. Gopal Bhandary (INC) from Karkal got 8.0 as Accessibility score"/>
          </p:cNvPr>
          <p:cNvSpPr/>
          <p:nvPr/>
        </p:nvSpPr>
        <p:spPr>
          <a:xfrm>
            <a:off x="3668064" y="3583727"/>
            <a:ext cx="254938" cy="254937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7" name="Oval 116">
            <a:hlinkClick r:id="rId3" action="ppaction://hlinksldjump" tooltip="Asnotikar Anand Vasant (BJP) from Karwar got 6.1 as Accessibility score"/>
          </p:cNvPr>
          <p:cNvSpPr/>
          <p:nvPr/>
        </p:nvSpPr>
        <p:spPr>
          <a:xfrm>
            <a:off x="3227676" y="2171017"/>
            <a:ext cx="265631" cy="265631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8" name="Oval 117">
            <a:hlinkClick r:id="rId3" action="ppaction://hlinksldjump" tooltip="Pralhad Remani (BJP) from Khanapur got 7.4 as Accessibility score"/>
          </p:cNvPr>
          <p:cNvSpPr/>
          <p:nvPr/>
        </p:nvSpPr>
        <p:spPr>
          <a:xfrm>
            <a:off x="3800911" y="1733490"/>
            <a:ext cx="261633" cy="261633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9" name="Oval 118">
            <a:hlinkClick r:id="rId3" action="ppaction://hlinksldjump" tooltip="Marihal Suresh Shivarudrappa (BJP) from Kittur got 5.4 as Accessibility score"/>
          </p:cNvPr>
          <p:cNvSpPr/>
          <p:nvPr/>
        </p:nvSpPr>
        <p:spPr>
          <a:xfrm>
            <a:off x="4077410" y="1833748"/>
            <a:ext cx="255403" cy="255404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0" name="Oval 119">
            <a:hlinkClick r:id="rId3" action="ppaction://hlinksldjump" tooltip="D.K.Shivakumar (INC) from Kanakapura got 5.7 as Accessibility score"/>
          </p:cNvPr>
          <p:cNvSpPr/>
          <p:nvPr/>
        </p:nvSpPr>
        <p:spPr>
          <a:xfrm>
            <a:off x="5826671" y="5806569"/>
            <a:ext cx="322035" cy="322036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1" name="Oval 120">
            <a:hlinkClick r:id="rId3" action="ppaction://hlinksldjump" tooltip="Y.Sampangi (BJP) from Kolar Gold Field (SC) got 6.8 as Accessibility score"/>
          </p:cNvPr>
          <p:cNvSpPr/>
          <p:nvPr/>
        </p:nvSpPr>
        <p:spPr>
          <a:xfrm>
            <a:off x="7526232" y="5851221"/>
            <a:ext cx="238256" cy="238256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2" name="Oval 121">
            <a:hlinkClick r:id="rId3" action="ppaction://hlinksldjump" tooltip="R.Varthur Prakash (IND) from Kolar got 6.8 as Accessibility score"/>
          </p:cNvPr>
          <p:cNvSpPr/>
          <p:nvPr/>
        </p:nvSpPr>
        <p:spPr>
          <a:xfrm>
            <a:off x="7643361" y="5501958"/>
            <a:ext cx="289580" cy="289579"/>
          </a:xfrm>
          <a:prstGeom prst="ellipse">
            <a:avLst/>
          </a:prstGeom>
          <a:solidFill>
            <a:srgbClr val="FFFF4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3" name="Oval 122">
            <a:hlinkClick r:id="rId3" action="ppaction://hlinksldjump" tooltip="G. N. Nanjunda Swamy (BJP) from Kollegal (SC) got 7.0 as Accessibility score"/>
          </p:cNvPr>
          <p:cNvSpPr/>
          <p:nvPr/>
        </p:nvSpPr>
        <p:spPr>
          <a:xfrm>
            <a:off x="5557193" y="5997405"/>
            <a:ext cx="297568" cy="297569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4" name="Oval 123">
            <a:hlinkClick r:id="rId3" action="ppaction://hlinksldjump" tooltip="Karadi Sanganna Amarappa (JD(S)) from Koppal got 6.4 as Accessibility score"/>
          </p:cNvPr>
          <p:cNvSpPr/>
          <p:nvPr/>
        </p:nvSpPr>
        <p:spPr>
          <a:xfrm>
            <a:off x="5728340" y="2571671"/>
            <a:ext cx="272590" cy="272589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5" name="Oval 124">
            <a:hlinkClick r:id="rId3" action="ppaction://hlinksldjump" tooltip="Dr. G. Parameshwara (INC) from Koratagere (SC) got 6.7 as Accessibility score"/>
          </p:cNvPr>
          <p:cNvSpPr/>
          <p:nvPr/>
        </p:nvSpPr>
        <p:spPr>
          <a:xfrm>
            <a:off x="6476596" y="4564070"/>
            <a:ext cx="291413" cy="291413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6" name="Oval 125">
            <a:hlinkClick r:id="rId3" action="ppaction://hlinksldjump" tooltip="S.A.Ramadass (BJP) from Krishnaraja got 5.7 as Accessibility score"/>
          </p:cNvPr>
          <p:cNvSpPr/>
          <p:nvPr/>
        </p:nvSpPr>
        <p:spPr>
          <a:xfrm>
            <a:off x="3273473" y="3243309"/>
            <a:ext cx="265272" cy="265273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7" name="Oval 126">
            <a:hlinkClick r:id="rId3" action="ppaction://hlinksldjump" tooltip="S.R Mahesh (JD(S)) from Krishnarajanagara got 6.8 as Accessibility score"/>
          </p:cNvPr>
          <p:cNvSpPr/>
          <p:nvPr/>
        </p:nvSpPr>
        <p:spPr>
          <a:xfrm>
            <a:off x="4492082" y="5002476"/>
            <a:ext cx="329309" cy="329310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8" name="Oval 127">
            <a:hlinkClick r:id="rId3" action="ppaction://hlinksldjump" tooltip="K B Chandrashekar (INC) from Krishnarajpet got 6.3 as Accessibility score"/>
          </p:cNvPr>
          <p:cNvSpPr/>
          <p:nvPr/>
        </p:nvSpPr>
        <p:spPr>
          <a:xfrm>
            <a:off x="4843223" y="5045177"/>
            <a:ext cx="310789" cy="310789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9" name="Oval 128">
            <a:hlinkClick r:id="rId3" action="ppaction://hlinksldjump" tooltip="Ghatage Shama Bhima (INC) from Kudachi (SC) got 3.5 as Accessibility score"/>
          </p:cNvPr>
          <p:cNvSpPr/>
          <p:nvPr/>
        </p:nvSpPr>
        <p:spPr>
          <a:xfrm>
            <a:off x="4651918" y="1028109"/>
            <a:ext cx="212637" cy="212636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0" name="Oval 129">
            <a:hlinkClick r:id="rId3" action="ppaction://hlinksldjump" tooltip="B.Nagendra (BJP) from Kudligi (ST) got 4.7 as Accessibility score"/>
          </p:cNvPr>
          <p:cNvSpPr/>
          <p:nvPr/>
        </p:nvSpPr>
        <p:spPr>
          <a:xfrm>
            <a:off x="5696607" y="3108152"/>
            <a:ext cx="256496" cy="256496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1" name="Oval 130">
            <a:hlinkClick r:id="rId3" action="ppaction://hlinksldjump" tooltip="Dinakar Keshav Shetty (JD(S)) from Kumta got 7.7 as Accessibility score"/>
          </p:cNvPr>
          <p:cNvSpPr/>
          <p:nvPr/>
        </p:nvSpPr>
        <p:spPr>
          <a:xfrm>
            <a:off x="3415469" y="2598638"/>
            <a:ext cx="244750" cy="244750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2" name="Oval 131">
            <a:hlinkClick r:id="rId3" action="ppaction://hlinksldjump" tooltip="Haladi Srinivas Shetty (BJP) from Kundapura got 7.1 as Accessibility score"/>
          </p:cNvPr>
          <p:cNvSpPr/>
          <p:nvPr/>
        </p:nvSpPr>
        <p:spPr>
          <a:xfrm>
            <a:off x="3565252" y="3281313"/>
            <a:ext cx="285101" cy="285101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3" name="Oval 132">
            <a:hlinkClick r:id="rId3" action="ppaction://hlinksldjump" tooltip="Chikkangoudra Siddangouda Ishwaragouda (BJP) from Kundgol got 8.9 as Accessibility score"/>
          </p:cNvPr>
          <p:cNvSpPr/>
          <p:nvPr/>
        </p:nvSpPr>
        <p:spPr>
          <a:xfrm>
            <a:off x="4642193" y="2436024"/>
            <a:ext cx="253650" cy="253650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4" name="Oval 133">
            <a:hlinkClick r:id="rId3" action="ppaction://hlinksldjump" tooltip="B.B. Ramaswamy Gowda (INC) from Kunigal got 6.6 as Accessibility score"/>
          </p:cNvPr>
          <p:cNvSpPr/>
          <p:nvPr/>
        </p:nvSpPr>
        <p:spPr>
          <a:xfrm>
            <a:off x="5716463" y="4785324"/>
            <a:ext cx="275812" cy="275812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5" name="Oval 134">
            <a:hlinkClick r:id="rId3" action="ppaction://hlinksldjump" tooltip="Amaregouda Linganagouda Bayyapur (INC) from Kushtagi got 8.4 as Accessibility score"/>
          </p:cNvPr>
          <p:cNvSpPr/>
          <p:nvPr/>
        </p:nvSpPr>
        <p:spPr>
          <a:xfrm>
            <a:off x="5769563" y="2304555"/>
            <a:ext cx="235611" cy="235611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6" name="Oval 135">
            <a:hlinkClick r:id="rId3" action="ppaction://hlinksldjump" tooltip="Manappa Vajjal (BJP) from Lingsugur (SC) got 6.1 as Accessibility score"/>
          </p:cNvPr>
          <p:cNvSpPr/>
          <p:nvPr/>
        </p:nvSpPr>
        <p:spPr>
          <a:xfrm>
            <a:off x="6269773" y="2150601"/>
            <a:ext cx="218861" cy="218862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7" name="Oval 136">
            <a:hlinkClick r:id="rId3" action="ppaction://hlinksldjump" tooltip="Kalpana Siddaraju (JD(S)) from Maddur got 6.1 as Accessibility score"/>
          </p:cNvPr>
          <p:cNvSpPr/>
          <p:nvPr/>
        </p:nvSpPr>
        <p:spPr>
          <a:xfrm>
            <a:off x="5384881" y="4819799"/>
            <a:ext cx="309919" cy="309920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8" name="Oval 137">
            <a:hlinkClick r:id="rId3" action="ppaction://hlinksldjump" tooltip="Anitha Kumaraswamy (JD(S)) from Madhugiri got 6.3 as Accessibility score"/>
          </p:cNvPr>
          <p:cNvSpPr/>
          <p:nvPr/>
        </p:nvSpPr>
        <p:spPr>
          <a:xfrm>
            <a:off x="6406511" y="4262549"/>
            <a:ext cx="282808" cy="282808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9" name="Oval 138">
            <a:hlinkClick r:id="rId3" action="ppaction://hlinksldjump" tooltip="Appachu (Ranjan) (BJP) from Madikeri got 6.5 as Accessibility score"/>
          </p:cNvPr>
          <p:cNvSpPr/>
          <p:nvPr/>
        </p:nvSpPr>
        <p:spPr>
          <a:xfrm>
            <a:off x="4017321" y="4379916"/>
            <a:ext cx="291881" cy="291881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0" name="Oval 139">
            <a:hlinkClick r:id="rId3" action="ppaction://hlinksldjump" tooltip="H.C.Balakrishna (JD(S)) from Magadi got 5.8 as Accessibility score"/>
          </p:cNvPr>
          <p:cNvSpPr/>
          <p:nvPr/>
        </p:nvSpPr>
        <p:spPr>
          <a:xfrm>
            <a:off x="5844814" y="5043225"/>
            <a:ext cx="329291" cy="329291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1" name="Oval 140">
            <a:hlinkClick r:id="rId3" action="ppaction://hlinksldjump" tooltip="Aravind Limbavali (BJP) from Mahadevapura (SC) got 6.5 as Accessibility score"/>
          </p:cNvPr>
          <p:cNvSpPr/>
          <p:nvPr/>
        </p:nvSpPr>
        <p:spPr>
          <a:xfrm>
            <a:off x="6838793" y="5125903"/>
            <a:ext cx="334702" cy="334702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2" name="Oval 141">
            <a:hlinkClick r:id="rId3" action="ppaction://hlinksldjump" tooltip="N.L.Narendra Babu (INC) from Mahalakshmi Layout got 5.8 as Accessibility score"/>
          </p:cNvPr>
          <p:cNvSpPr/>
          <p:nvPr/>
        </p:nvSpPr>
        <p:spPr>
          <a:xfrm>
            <a:off x="6598744" y="5638456"/>
            <a:ext cx="259200" cy="259201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3" name="Oval 142">
            <a:hlinkClick r:id="rId3" action="ppaction://hlinksldjump" tooltip="P M Narendraswamy (IND) from Malavalli (SC) got 4.8 as Accessibility score"/>
          </p:cNvPr>
          <p:cNvSpPr/>
          <p:nvPr/>
        </p:nvSpPr>
        <p:spPr>
          <a:xfrm>
            <a:off x="5521693" y="5632355"/>
            <a:ext cx="329712" cy="329712"/>
          </a:xfrm>
          <a:prstGeom prst="ellipse">
            <a:avLst/>
          </a:prstGeom>
          <a:solidFill>
            <a:srgbClr val="FFFFE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4" name="Oval 143">
            <a:hlinkClick r:id="rId3" action="ppaction://hlinksldjump" tooltip="Dr. Ashwath Narayan C.N (BJP) from Malleshwaram got 7.2 as Accessibility score"/>
          </p:cNvPr>
          <p:cNvSpPr/>
          <p:nvPr/>
        </p:nvSpPr>
        <p:spPr>
          <a:xfrm>
            <a:off x="6397192" y="5231085"/>
            <a:ext cx="235916" cy="235915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5" name="Oval 144">
            <a:hlinkClick r:id="rId3" action="ppaction://hlinksldjump" tooltip="Es.En.Krishnaiah Shetty (BJP) from Malur got 6.9 as Accessibility score"/>
          </p:cNvPr>
          <p:cNvSpPr/>
          <p:nvPr/>
        </p:nvSpPr>
        <p:spPr>
          <a:xfrm>
            <a:off x="7354297" y="5593042"/>
            <a:ext cx="271838" cy="271838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6" name="Oval 145">
            <a:hlinkClick r:id="rId3" action="ppaction://hlinksldjump" tooltip="M.Srinivas (JD(S)) from Mandya got 6.8 as Accessibility score"/>
          </p:cNvPr>
          <p:cNvSpPr/>
          <p:nvPr/>
        </p:nvSpPr>
        <p:spPr>
          <a:xfrm>
            <a:off x="5295853" y="5413719"/>
            <a:ext cx="296885" cy="296885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7" name="Oval 146">
            <a:hlinkClick r:id="rId3" action="ppaction://hlinksldjump" tooltip="J.Krishna Palemar (BJP) from Mangalore City North got 6.8 as Accessibility score"/>
          </p:cNvPr>
          <p:cNvSpPr/>
          <p:nvPr/>
        </p:nvSpPr>
        <p:spPr>
          <a:xfrm>
            <a:off x="3379116" y="3818768"/>
            <a:ext cx="301613" cy="301613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8" name="Oval 147">
            <a:hlinkClick r:id="rId3" action="ppaction://hlinksldjump" tooltip="N.Yogish Bhat (BJP) from Mangalore City South got 9.3 as Accessibility score"/>
          </p:cNvPr>
          <p:cNvSpPr/>
          <p:nvPr/>
        </p:nvSpPr>
        <p:spPr>
          <a:xfrm>
            <a:off x="3236925" y="4207789"/>
            <a:ext cx="272084" cy="272084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9" name="Oval 148">
            <a:hlinkClick r:id="rId3" action="ppaction://hlinksldjump" tooltip="U.T. Khadar (INC) from Mangalore got 6.9 as Accessibility score"/>
          </p:cNvPr>
          <p:cNvSpPr/>
          <p:nvPr/>
        </p:nvSpPr>
        <p:spPr>
          <a:xfrm>
            <a:off x="3131358" y="3963192"/>
            <a:ext cx="239349" cy="239349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0" name="Oval 149">
            <a:hlinkClick r:id="rId3" action="ppaction://hlinksldjump" tooltip="G. Hampayya Nayak Ballatgi (INC) from Manvi (ST) got 6.2 as Accessibility score"/>
          </p:cNvPr>
          <p:cNvSpPr/>
          <p:nvPr/>
        </p:nvSpPr>
        <p:spPr>
          <a:xfrm>
            <a:off x="6844641" y="2546622"/>
            <a:ext cx="244078" cy="244078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1" name="Oval 150">
            <a:hlinkClick r:id="rId3" action="ppaction://hlinksldjump" tooltip="Pratap Gouda Patil (BJP) from Maski (ST) got 5.8 as Accessibility score"/>
          </p:cNvPr>
          <p:cNvSpPr/>
          <p:nvPr/>
        </p:nvSpPr>
        <p:spPr>
          <a:xfrm>
            <a:off x="6409355" y="2371897"/>
            <a:ext cx="193188" cy="193188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2" name="Oval 151">
            <a:hlinkClick r:id="rId3" action="ppaction://hlinksldjump" tooltip="M Basavaraja Naika (BJP) from Mayakonda (SC) got 5.9 as Accessibility score"/>
          </p:cNvPr>
          <p:cNvSpPr/>
          <p:nvPr/>
        </p:nvSpPr>
        <p:spPr>
          <a:xfrm>
            <a:off x="5172309" y="3351478"/>
            <a:ext cx="256272" cy="256272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3" name="Oval 152">
            <a:hlinkClick r:id="rId3" action="ppaction://hlinksldjump" tooltip="C S Puttaraju (JD(S)) from Melukote got 5.2 as Accessibility score"/>
          </p:cNvPr>
          <p:cNvSpPr/>
          <p:nvPr/>
        </p:nvSpPr>
        <p:spPr>
          <a:xfrm>
            <a:off x="5043536" y="4771601"/>
            <a:ext cx="318636" cy="318636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4" name="Oval 153">
            <a:hlinkClick r:id="rId3" action="ppaction://hlinksldjump" tooltip="N.Y.Gopala Krishna (INC) from Molakalmuru (ST) got 3.7 as Accessibility score"/>
          </p:cNvPr>
          <p:cNvSpPr/>
          <p:nvPr/>
        </p:nvSpPr>
        <p:spPr>
          <a:xfrm>
            <a:off x="6096960" y="3362098"/>
            <a:ext cx="316599" cy="316600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5" name="Oval 154">
            <a:hlinkClick r:id="rId3" action="ppaction://hlinksldjump" tooltip="K.Abhayachandra (INC) from Moodabidri got 7.9 as Accessibility score"/>
          </p:cNvPr>
          <p:cNvSpPr/>
          <p:nvPr/>
        </p:nvSpPr>
        <p:spPr>
          <a:xfrm>
            <a:off x="3709292" y="3867704"/>
            <a:ext cx="253753" cy="253753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6" name="Oval 155">
            <a:hlinkClick r:id="rId3" action="ppaction://hlinksldjump" tooltip="Appaji Channabasavaraj Shankararao Nadagouda (INC) from Muddebihal got 6.9 as Accessibility score"/>
          </p:cNvPr>
          <p:cNvSpPr/>
          <p:nvPr/>
        </p:nvSpPr>
        <p:spPr>
          <a:xfrm>
            <a:off x="5905557" y="1855103"/>
            <a:ext cx="220295" cy="220295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7" name="Oval 156">
            <a:hlinkClick r:id="rId3" action="ppaction://hlinksldjump" tooltip="Govind.M.Karjol (BJP) from Mudhol (SC) got 8.0 as Accessibility score"/>
          </p:cNvPr>
          <p:cNvSpPr/>
          <p:nvPr/>
        </p:nvSpPr>
        <p:spPr>
          <a:xfrm>
            <a:off x="4997526" y="1489390"/>
            <a:ext cx="245283" cy="245284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8" name="Oval 157">
            <a:hlinkClick r:id="rId3" action="ppaction://hlinksldjump" tooltip="M.P.Kumara Swamy (BJP) from Mudigere (SC) got 6.5 as Accessibility score"/>
          </p:cNvPr>
          <p:cNvSpPr/>
          <p:nvPr/>
        </p:nvSpPr>
        <p:spPr>
          <a:xfrm>
            <a:off x="4188886" y="4155302"/>
            <a:ext cx="228173" cy="228172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9" name="Oval 158">
            <a:hlinkClick r:id="rId3" action="ppaction://hlinksldjump" tooltip="Amaresh (INC) from Mulbagal (SC) got 6.9 as Accessibility score"/>
          </p:cNvPr>
          <p:cNvSpPr/>
          <p:nvPr/>
        </p:nvSpPr>
        <p:spPr>
          <a:xfrm>
            <a:off x="7792755" y="5789015"/>
            <a:ext cx="260770" cy="260771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0" name="Oval 159">
            <a:hlinkClick r:id="rId3" action="ppaction://hlinksldjump" tooltip="Suresh Gowda (INC) from Nagamangala got 6.6 as Accessibility score"/>
          </p:cNvPr>
          <p:cNvSpPr/>
          <p:nvPr/>
        </p:nvSpPr>
        <p:spPr>
          <a:xfrm>
            <a:off x="5247219" y="4500354"/>
            <a:ext cx="320486" cy="320485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1" name="Oval 160">
            <a:hlinkClick r:id="rId3" action="ppaction://hlinksldjump" tooltip="Katakdhond Vitthal Dhondiba (BJP) from Nagthan (SC) got 7.7 as Accessibility score"/>
          </p:cNvPr>
          <p:cNvSpPr/>
          <p:nvPr/>
        </p:nvSpPr>
        <p:spPr>
          <a:xfrm>
            <a:off x="5750964" y="1211082"/>
            <a:ext cx="244156" cy="244157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2" name="Oval 161">
            <a:hlinkClick r:id="rId3" action="ppaction://hlinksldjump" tooltip="V.Srinivasa Prasad (INC) from Nanjangud (SC) got 6.8 as Accessibility score"/>
          </p:cNvPr>
          <p:cNvSpPr/>
          <p:nvPr/>
        </p:nvSpPr>
        <p:spPr>
          <a:xfrm>
            <a:off x="4719470" y="5689505"/>
            <a:ext cx="281866" cy="281866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3" name="Oval 162">
            <a:hlinkClick r:id="rId3" action="ppaction://hlinksldjump" tooltip="Tanveer Sait (INC) from Narasimharaja got 7.1 as Accessibility score"/>
          </p:cNvPr>
          <p:cNvSpPr/>
          <p:nvPr/>
        </p:nvSpPr>
        <p:spPr>
          <a:xfrm>
            <a:off x="6197281" y="5037892"/>
            <a:ext cx="233126" cy="233127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4" name="Oval 163">
            <a:hlinkClick r:id="rId3" action="ppaction://hlinksldjump" tooltip="C C Patil (BJP) from Nargund got 4.3 as Accessibility score"/>
          </p:cNvPr>
          <p:cNvSpPr/>
          <p:nvPr/>
        </p:nvSpPr>
        <p:spPr>
          <a:xfrm>
            <a:off x="4926433" y="1943463"/>
            <a:ext cx="246733" cy="246732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5" name="Oval 164">
            <a:hlinkClick r:id="rId3" action="ppaction://hlinksldjump" tooltip="Shankar Patil Munenkoppa (BJP) from Navalgund got 8.4 as Accessibility score"/>
          </p:cNvPr>
          <p:cNvSpPr/>
          <p:nvPr/>
        </p:nvSpPr>
        <p:spPr>
          <a:xfrm>
            <a:off x="5028018" y="2196543"/>
            <a:ext cx="276137" cy="276138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6" name="Oval 165">
            <a:hlinkClick r:id="rId3" action="ppaction://hlinksldjump" tooltip="M.V.Nagaraju (BJP) from Nelamangala (SC) got 7.2 as Accessibility score"/>
          </p:cNvPr>
          <p:cNvSpPr/>
          <p:nvPr/>
        </p:nvSpPr>
        <p:spPr>
          <a:xfrm>
            <a:off x="6017999" y="4785642"/>
            <a:ext cx="262822" cy="262822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7" name="Oval 166">
            <a:hlinkClick r:id="rId3" action="ppaction://hlinksldjump" tooltip="Kakaso Pandurang Patil (INC) from Nippani got 3.6 as Accessibility score"/>
          </p:cNvPr>
          <p:cNvSpPr/>
          <p:nvPr/>
        </p:nvSpPr>
        <p:spPr>
          <a:xfrm>
            <a:off x="3803441" y="906401"/>
            <a:ext cx="294784" cy="294784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8" name="Oval 167">
            <a:hlinkClick r:id="rId3" action="ppaction://hlinksldjump" tooltip="R.Ashoka (BJP) from Padmanaba Nagar got 7.5 as Accessibility score"/>
          </p:cNvPr>
          <p:cNvSpPr/>
          <p:nvPr/>
        </p:nvSpPr>
        <p:spPr>
          <a:xfrm>
            <a:off x="6109331" y="5294067"/>
            <a:ext cx="271291" cy="271291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9" name="Oval 168">
            <a:hlinkClick r:id="rId3" action="ppaction://hlinksldjump" tooltip="Venkataramanappa (IND) from Pavagada (SC) got 6.9 as Accessibility score"/>
          </p:cNvPr>
          <p:cNvSpPr/>
          <p:nvPr/>
        </p:nvSpPr>
        <p:spPr>
          <a:xfrm>
            <a:off x="6553226" y="3979656"/>
            <a:ext cx="293408" cy="293408"/>
          </a:xfrm>
          <a:prstGeom prst="ellipse">
            <a:avLst/>
          </a:prstGeom>
          <a:solidFill>
            <a:srgbClr val="FFFF4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0" name="Oval 169">
            <a:hlinkClick r:id="rId3" action="ppaction://hlinksldjump" tooltip="K. Venkatesh (INC) from Piriyapatna got 6.6 as Accessibility score"/>
          </p:cNvPr>
          <p:cNvSpPr/>
          <p:nvPr/>
        </p:nvSpPr>
        <p:spPr>
          <a:xfrm>
            <a:off x="4203383" y="4976721"/>
            <a:ext cx="268255" cy="268255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1" name="Oval 170">
            <a:hlinkClick r:id="rId3" action="ppaction://hlinksldjump" tooltip="B. Prasanna Kumar (INC) from Pulakeshinagar (SC) got 6.6 as Accessibility score"/>
          </p:cNvPr>
          <p:cNvSpPr/>
          <p:nvPr/>
        </p:nvSpPr>
        <p:spPr>
          <a:xfrm>
            <a:off x="6795934" y="4663812"/>
            <a:ext cx="179483" cy="179483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2" name="Oval 171">
            <a:hlinkClick r:id="rId3" action="ppaction://hlinksldjump" tooltip="Mallika Prasada (BJP) from Puttur got 8.2 as Accessibility score"/>
          </p:cNvPr>
          <p:cNvSpPr/>
          <p:nvPr/>
        </p:nvSpPr>
        <p:spPr>
          <a:xfrm>
            <a:off x="3706885" y="4399993"/>
            <a:ext cx="282099" cy="282100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3" name="Oval 172">
            <a:hlinkClick r:id="rId3" action="ppaction://hlinksldjump" tooltip="Raja Rayappa Naik (INC) from Raichur Rural (ST) got 6.0 as Accessibility score"/>
          </p:cNvPr>
          <p:cNvSpPr/>
          <p:nvPr/>
        </p:nvSpPr>
        <p:spPr>
          <a:xfrm>
            <a:off x="7115821" y="2635901"/>
            <a:ext cx="239077" cy="239077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4" name="Oval 173">
            <a:hlinkClick r:id="rId3" action="ppaction://hlinksldjump" tooltip="Syed Yasin (INC) from Raichur got 6.8 as Accessibility score"/>
          </p:cNvPr>
          <p:cNvSpPr/>
          <p:nvPr/>
        </p:nvSpPr>
        <p:spPr>
          <a:xfrm>
            <a:off x="7339762" y="2510213"/>
            <a:ext cx="184476" cy="184476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5" name="Oval 174">
            <a:hlinkClick r:id="rId3" action="ppaction://hlinksldjump" tooltip="Suresh Kumar S. (BJP) from Rajaji Nagar got 6.6 as Accessibility score"/>
          </p:cNvPr>
          <p:cNvSpPr/>
          <p:nvPr/>
        </p:nvSpPr>
        <p:spPr>
          <a:xfrm>
            <a:off x="6310936" y="4802694"/>
            <a:ext cx="220615" cy="220614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6" name="Oval 175">
            <a:hlinkClick r:id="rId3" action="ppaction://hlinksldjump" tooltip="M.Srinivas (BJP) from Rajarajeshwarinagar got 5.4 as Accessibility score"/>
          </p:cNvPr>
          <p:cNvSpPr/>
          <p:nvPr/>
        </p:nvSpPr>
        <p:spPr>
          <a:xfrm>
            <a:off x="5514218" y="5152896"/>
            <a:ext cx="328979" cy="328978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7" name="Oval 176">
            <a:hlinkClick r:id="rId3" action="ppaction://hlinksldjump" tooltip="K.Raju (JD(S)) from Ramanagara got 6.7 as Accessibility score"/>
          </p:cNvPr>
          <p:cNvSpPr/>
          <p:nvPr/>
        </p:nvSpPr>
        <p:spPr>
          <a:xfrm>
            <a:off x="6075161" y="5585408"/>
            <a:ext cx="292233" cy="292232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8" name="Oval 177">
            <a:hlinkClick r:id="rId3" action="ppaction://hlinksldjump" tooltip="Ashok Mahadevappa Pattan (INC) from Ramdurg got 7.2 as Accessibility score"/>
          </p:cNvPr>
          <p:cNvSpPr/>
          <p:nvPr/>
        </p:nvSpPr>
        <p:spPr>
          <a:xfrm>
            <a:off x="4807554" y="1687800"/>
            <a:ext cx="248577" cy="248578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9" name="Oval 178">
            <a:hlinkClick r:id="rId3" action="ppaction://hlinksldjump" tooltip="G.Shivanna (BJP) from Ranibennur got 8.8 as Accessibility score"/>
          </p:cNvPr>
          <p:cNvSpPr/>
          <p:nvPr/>
        </p:nvSpPr>
        <p:spPr>
          <a:xfrm>
            <a:off x="4729331" y="3016898"/>
            <a:ext cx="287128" cy="287129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0" name="Oval 179">
            <a:hlinkClick r:id="rId3" action="ppaction://hlinksldjump" tooltip="Aihole Duryodhan Mahalingappa (BJP) from Raibag (SC) got 6.0 as Accessibility score"/>
          </p:cNvPr>
          <p:cNvSpPr/>
          <p:nvPr/>
        </p:nvSpPr>
        <p:spPr>
          <a:xfrm>
            <a:off x="4410502" y="1113092"/>
            <a:ext cx="221221" cy="221221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1" name="Oval 180">
            <a:hlinkClick r:id="rId3" action="ppaction://hlinksldjump" tooltip="Kalakappa Gurushantappa Bandi (BJP) from Ron got 7.3 as Accessibility score"/>
          </p:cNvPr>
          <p:cNvSpPr/>
          <p:nvPr/>
        </p:nvSpPr>
        <p:spPr>
          <a:xfrm>
            <a:off x="5334474" y="2197175"/>
            <a:ext cx="272895" cy="272895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2" name="Oval 181">
            <a:hlinkClick r:id="rId3" action="ppaction://hlinksldjump" tooltip="Gopalkrishna Beluru (BJP) from Sagar got 9.5 as Accessibility score"/>
          </p:cNvPr>
          <p:cNvSpPr/>
          <p:nvPr/>
        </p:nvSpPr>
        <p:spPr>
          <a:xfrm>
            <a:off x="3849936" y="3149985"/>
            <a:ext cx="282994" cy="282993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3" name="Oval 182">
            <a:hlinkClick r:id="rId3" action="ppaction://hlinksldjump" tooltip="H. K. Kumaraswamy (JD(S)) from Sakleshpur (SC) got 8.0 as Accessibility score"/>
          </p:cNvPr>
          <p:cNvSpPr/>
          <p:nvPr/>
        </p:nvSpPr>
        <p:spPr>
          <a:xfrm>
            <a:off x="4335744" y="4355225"/>
            <a:ext cx="288464" cy="288464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4" name="Oval 183">
            <a:hlinkClick r:id="rId3" action="ppaction://hlinksldjump" tooltip="E. Tukaram (INC) from Sandur (ST) got 4.0 as Accessibility score"/>
          </p:cNvPr>
          <p:cNvSpPr/>
          <p:nvPr/>
        </p:nvSpPr>
        <p:spPr>
          <a:xfrm>
            <a:off x="5985886" y="3099465"/>
            <a:ext cx="242853" cy="242853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5" name="Oval 184">
            <a:hlinkClick r:id="rId3" action="ppaction://hlinksldjump" tooltip="K.J.George (INC) from Sarvagnanagar got 6.6 as Accessibility score"/>
          </p:cNvPr>
          <p:cNvSpPr/>
          <p:nvPr/>
        </p:nvSpPr>
        <p:spPr>
          <a:xfrm>
            <a:off x="6642950" y="4850035"/>
            <a:ext cx="246753" cy="246753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6" name="Oval 185">
            <a:hlinkClick r:id="rId3" action="ppaction://hlinksldjump" tooltip="Mamani Vishwanath Chandrashekar (BJP) from Saundatti Yellamma got 6.4 as Accessibility score"/>
          </p:cNvPr>
          <p:cNvSpPr/>
          <p:nvPr/>
        </p:nvSpPr>
        <p:spPr>
          <a:xfrm>
            <a:off x="4644871" y="1918331"/>
            <a:ext cx="249505" cy="249506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7" name="Oval 186">
            <a:hlinkClick r:id="rId3" action="ppaction://hlinksldjump" tooltip="Dr. Sharan Prakash Rudrappa Patil (INC) from Sedam got 6.1 as Accessibility score"/>
          </p:cNvPr>
          <p:cNvSpPr/>
          <p:nvPr/>
        </p:nvSpPr>
        <p:spPr>
          <a:xfrm>
            <a:off x="7483938" y="1696964"/>
            <a:ext cx="255988" cy="255988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8" name="Oval 187">
            <a:hlinkClick r:id="rId3" action="ppaction://hlinksldjump" tooltip="Sharanabasappa Darshnapur (INC) from Shahapur got 6.7 as Accessibility score"/>
          </p:cNvPr>
          <p:cNvSpPr/>
          <p:nvPr/>
        </p:nvSpPr>
        <p:spPr>
          <a:xfrm>
            <a:off x="6881835" y="1899741"/>
            <a:ext cx="231702" cy="231702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9" name="Oval 188">
            <a:hlinkClick r:id="rId3" action="ppaction://hlinksldjump" tooltip="N.A Haris (INC) from Shanti Nagar got 6.6 as Accessibility score"/>
          </p:cNvPr>
          <p:cNvSpPr/>
          <p:nvPr/>
        </p:nvSpPr>
        <p:spPr>
          <a:xfrm>
            <a:off x="6641610" y="5141081"/>
            <a:ext cx="185255" cy="185255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0" name="Oval 189">
            <a:hlinkClick r:id="rId3" action="ppaction://hlinksldjump" tooltip="Basavaraj Bommai (BJP) from Shiggaon got 7.5 as Accessibility score"/>
          </p:cNvPr>
          <p:cNvSpPr/>
          <p:nvPr/>
        </p:nvSpPr>
        <p:spPr>
          <a:xfrm>
            <a:off x="4330331" y="2403328"/>
            <a:ext cx="281701" cy="281702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1" name="Oval 190">
            <a:hlinkClick r:id="rId3" action="ppaction://hlinksldjump" tooltip="B.S.Yeddyurappa (BJP) from Shikaripura got 7.2 as Accessibility score"/>
          </p:cNvPr>
          <p:cNvSpPr/>
          <p:nvPr/>
        </p:nvSpPr>
        <p:spPr>
          <a:xfrm>
            <a:off x="4141286" y="3036856"/>
            <a:ext cx="288212" cy="288212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2" name="Oval 191">
            <a:hlinkClick r:id="rId3" action="ppaction://hlinksldjump" tooltip="K.G.Kumarswamy (BJP) from Shimoga Rural (SC) got 7.4 as Accessibility score"/>
          </p:cNvPr>
          <p:cNvSpPr/>
          <p:nvPr/>
        </p:nvSpPr>
        <p:spPr>
          <a:xfrm>
            <a:off x="4208160" y="3346348"/>
            <a:ext cx="287046" cy="287046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3" name="Oval 192">
            <a:hlinkClick r:id="rId3" action="ppaction://hlinksldjump" tooltip="K.S.Eshwarappa (BJP) from Shimoga got 5.9 as Accessibility score"/>
          </p:cNvPr>
          <p:cNvSpPr/>
          <p:nvPr/>
        </p:nvSpPr>
        <p:spPr>
          <a:xfrm>
            <a:off x="4398921" y="3608803"/>
            <a:ext cx="251657" cy="251657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4" name="Oval 193">
            <a:hlinkClick r:id="rId3" action="ppaction://hlinksldjump" tooltip="Ramanna S Lamani (BJP) from Shirahatti (SC) got 7.8 as Accessibility score"/>
          </p:cNvPr>
          <p:cNvSpPr/>
          <p:nvPr/>
        </p:nvSpPr>
        <p:spPr>
          <a:xfrm>
            <a:off x="4926825" y="2478365"/>
            <a:ext cx="237238" cy="237239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5" name="Oval 194">
            <a:hlinkClick r:id="rId3" action="ppaction://hlinksldjump" tooltip="R.Roshan Baig (INC) from Shivajinagar got 5.1 as Accessibility score"/>
          </p:cNvPr>
          <p:cNvSpPr/>
          <p:nvPr/>
        </p:nvSpPr>
        <p:spPr>
          <a:xfrm>
            <a:off x="6461818" y="5015221"/>
            <a:ext cx="183698" cy="183699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6" name="Oval 195">
            <a:hlinkClick r:id="rId3" action="ppaction://hlinksldjump" tooltip="Narasimha Nayak (Raju Gouda) (BJP) from Shorapur (ST) got 7.6 as Accessibility score"/>
          </p:cNvPr>
          <p:cNvSpPr/>
          <p:nvPr/>
        </p:nvSpPr>
        <p:spPr>
          <a:xfrm>
            <a:off x="6579549" y="1979894"/>
            <a:ext cx="292151" cy="292151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7" name="Oval 196">
            <a:hlinkClick r:id="rId3" action="ppaction://hlinksldjump" tooltip="C. S. Putte Gowda (JD(S)) from Shravanabelagola got 9.6 as Accessibility score"/>
          </p:cNvPr>
          <p:cNvSpPr/>
          <p:nvPr/>
        </p:nvSpPr>
        <p:spPr>
          <a:xfrm>
            <a:off x="4924394" y="4468732"/>
            <a:ext cx="302819" cy="302820"/>
          </a:xfrm>
          <a:prstGeom prst="ellipse">
            <a:avLst/>
          </a:prstGeom>
          <a:solidFill>
            <a:srgbClr val="00441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8" name="Oval 197">
            <a:hlinkClick r:id="rId3" action="ppaction://hlinksldjump" tooltip="A.B.Ramesha Bandisiddegowda (JD(S)) from Shrirangapattana got 6.7 as Accessibility score"/>
          </p:cNvPr>
          <p:cNvSpPr/>
          <p:nvPr/>
        </p:nvSpPr>
        <p:spPr>
          <a:xfrm>
            <a:off x="5174851" y="5084115"/>
            <a:ext cx="322916" cy="322916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9" name="Oval 198">
            <a:hlinkClick r:id="rId3" action="ppaction://hlinksldjump" tooltip="V Muniyappa (INC) from Sidlaghatta got 7.1 as Accessibility score"/>
          </p:cNvPr>
          <p:cNvSpPr/>
          <p:nvPr/>
        </p:nvSpPr>
        <p:spPr>
          <a:xfrm>
            <a:off x="7173478" y="5024281"/>
            <a:ext cx="301803" cy="301802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0" name="Oval 199">
            <a:hlinkClick r:id="rId3" action="ppaction://hlinksldjump" tooltip="Bhusanur Ramesh Balappa (BJP) from Sindagi got 7.8 as Accessibility score"/>
          </p:cNvPr>
          <p:cNvSpPr/>
          <p:nvPr/>
        </p:nvSpPr>
        <p:spPr>
          <a:xfrm>
            <a:off x="6204842" y="1442325"/>
            <a:ext cx="237349" cy="237349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1" name="Oval 200">
            <a:hlinkClick r:id="rId3" action="ppaction://hlinksldjump" tooltip="Nadagouda Venkatarao (JD(S)) from Sindhanur got 5.8 as Accessibility score"/>
          </p:cNvPr>
          <p:cNvSpPr/>
          <p:nvPr/>
        </p:nvSpPr>
        <p:spPr>
          <a:xfrm>
            <a:off x="6372792" y="2600806"/>
            <a:ext cx="258599" cy="258599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2" name="Oval 201">
            <a:hlinkClick r:id="rId3" action="ppaction://hlinksldjump" tooltip="T.B.Jayachandra (INC) from Sira got 7.3 as Accessibility score"/>
          </p:cNvPr>
          <p:cNvSpPr/>
          <p:nvPr/>
        </p:nvSpPr>
        <p:spPr>
          <a:xfrm>
            <a:off x="5819811" y="3929033"/>
            <a:ext cx="308663" cy="308663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3" name="Oval 202">
            <a:hlinkClick r:id="rId3" action="ppaction://hlinksldjump" tooltip="Kageri Vishweshwar Hegde (BJP) from Sirsi got 8.3 as Accessibility score"/>
          </p:cNvPr>
          <p:cNvSpPr/>
          <p:nvPr/>
        </p:nvSpPr>
        <p:spPr>
          <a:xfrm>
            <a:off x="3852579" y="2548353"/>
            <a:ext cx="269067" cy="269067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4" name="Oval 203">
            <a:hlinkClick r:id="rId3" action="ppaction://hlinksldjump" tooltip="Somalingappa M.S (BJP) from Siruguppa (ST) got 5.6 as Accessibility score"/>
          </p:cNvPr>
          <p:cNvSpPr/>
          <p:nvPr/>
        </p:nvSpPr>
        <p:spPr>
          <a:xfrm>
            <a:off x="6590671" y="2791601"/>
            <a:ext cx="262936" cy="262935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5" name="Oval 204">
            <a:hlinkClick r:id="rId3" action="ppaction://hlinksldjump" tooltip="H. Halappa (BJP) from Sorab got 5.1 as Accessibility score"/>
          </p:cNvPr>
          <p:cNvSpPr/>
          <p:nvPr/>
        </p:nvSpPr>
        <p:spPr>
          <a:xfrm>
            <a:off x="3900922" y="2842453"/>
            <a:ext cx="282340" cy="282340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6" name="Oval 205">
            <a:hlinkClick r:id="rId3" action="ppaction://hlinksldjump" tooltip="D.N .Jeevaraja (BJP) from Sringeri got 5.9 as Accessibility score"/>
          </p:cNvPr>
          <p:cNvSpPr/>
          <p:nvPr/>
        </p:nvSpPr>
        <p:spPr>
          <a:xfrm>
            <a:off x="3998251" y="3839461"/>
            <a:ext cx="247219" cy="247220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7" name="Oval 206">
            <a:hlinkClick r:id="rId3" action="ppaction://hlinksldjump" tooltip="G.K.Venkata Shiva Reddy (JD(S)) from Srinivaspur got 6.9 as Accessibility score"/>
          </p:cNvPr>
          <p:cNvSpPr/>
          <p:nvPr/>
        </p:nvSpPr>
        <p:spPr>
          <a:xfrm>
            <a:off x="7844456" y="5224694"/>
            <a:ext cx="337645" cy="337645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8" name="Oval 207">
            <a:hlinkClick r:id="rId3" action="ppaction://hlinksldjump" tooltip="Angara S (BJP) from Sullia (SC) got 7.2 as Accessibility score"/>
          </p:cNvPr>
          <p:cNvSpPr/>
          <p:nvPr/>
        </p:nvSpPr>
        <p:spPr>
          <a:xfrm>
            <a:off x="3872891" y="4663344"/>
            <a:ext cx="282915" cy="282915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9" name="Oval 208">
            <a:hlinkClick r:id="rId3" action="ppaction://hlinksldjump" tooltip="Dr. H.C. Mahadevappa (INC) from T.Narasipur (SC) got 6.1 as Accessibility score"/>
          </p:cNvPr>
          <p:cNvSpPr/>
          <p:nvPr/>
        </p:nvSpPr>
        <p:spPr>
          <a:xfrm>
            <a:off x="5292847" y="5863472"/>
            <a:ext cx="272217" cy="272216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0" name="Oval 209">
            <a:hlinkClick r:id="rId3" action="ppaction://hlinksldjump" tooltip="Suresh .D.S (BJP) from Tarikere got 6.2 as Accessibility score"/>
          </p:cNvPr>
          <p:cNvSpPr/>
          <p:nvPr/>
        </p:nvSpPr>
        <p:spPr>
          <a:xfrm>
            <a:off x="4585992" y="3822888"/>
            <a:ext cx="251679" cy="251680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1" name="Oval 210">
            <a:hlinkClick r:id="rId3" action="ppaction://hlinksldjump" tooltip="Siddu. Savadi (BJP) from Terdal got 6.6 as Accessibility score"/>
          </p:cNvPr>
          <p:cNvSpPr/>
          <p:nvPr/>
        </p:nvSpPr>
        <p:spPr>
          <a:xfrm>
            <a:off x="4757573" y="1235915"/>
            <a:ext cx="284495" cy="284495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2" name="Oval 211">
            <a:hlinkClick r:id="rId3" action="ppaction://hlinksldjump" tooltip="B.C. Nagesh (BJP) from Tiptur got 6.5 as Accessibility score"/>
          </p:cNvPr>
          <p:cNvSpPr/>
          <p:nvPr/>
        </p:nvSpPr>
        <p:spPr>
          <a:xfrm>
            <a:off x="5129106" y="4227843"/>
            <a:ext cx="277595" cy="277596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3" name="Oval 212">
            <a:hlinkClick r:id="rId3" action="ppaction://hlinksldjump" tooltip="Kimmane Rathnakar (INC) from Tirthahalli got 7.6 as Accessibility score"/>
          </p:cNvPr>
          <p:cNvSpPr/>
          <p:nvPr/>
        </p:nvSpPr>
        <p:spPr>
          <a:xfrm>
            <a:off x="3950530" y="3525815"/>
            <a:ext cx="284098" cy="284097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4" name="Oval 213">
            <a:hlinkClick r:id="rId3" action="ppaction://hlinksldjump" tooltip="S. Shivanna Sogadu (BJP) from Tumkur City got 5.8 as Accessibility score"/>
          </p:cNvPr>
          <p:cNvSpPr/>
          <p:nvPr/>
        </p:nvSpPr>
        <p:spPr>
          <a:xfrm>
            <a:off x="5894751" y="4546717"/>
            <a:ext cx="240469" cy="240469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5" name="Oval 214">
            <a:hlinkClick r:id="rId3" action="ppaction://hlinksldjump" tooltip="B. Suresh Gowda (BJP) from Tumkur Rural got 6.9 as Accessibility score"/>
          </p:cNvPr>
          <p:cNvSpPr/>
          <p:nvPr/>
        </p:nvSpPr>
        <p:spPr>
          <a:xfrm>
            <a:off x="5588021" y="4513288"/>
            <a:ext cx="278017" cy="278016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6" name="Oval 215">
            <a:hlinkClick r:id="rId3" action="ppaction://hlinksldjump" tooltip="M T Krishnappa (JD(S)) from Turuvekere got 8.4 as Accessibility score"/>
          </p:cNvPr>
          <p:cNvSpPr/>
          <p:nvPr/>
        </p:nvSpPr>
        <p:spPr>
          <a:xfrm>
            <a:off x="5434168" y="4230079"/>
            <a:ext cx="291783" cy="291783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7" name="Oval 216">
            <a:hlinkClick r:id="rId3" action="ppaction://hlinksldjump" tooltip="K. Raghupathy Bhat (BJP) from Udupi got 9.6 as Accessibility score"/>
          </p:cNvPr>
          <p:cNvSpPr/>
          <p:nvPr/>
        </p:nvSpPr>
        <p:spPr>
          <a:xfrm>
            <a:off x="3372675" y="3521709"/>
            <a:ext cx="269300" cy="269300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8" name="Oval 217">
            <a:hlinkClick r:id="rId3" action="ppaction://hlinksldjump" tooltip="Siddaramaiah (INC) from Varuna got 7.0 as Accessibility score"/>
          </p:cNvPr>
          <p:cNvSpPr/>
          <p:nvPr/>
        </p:nvSpPr>
        <p:spPr>
          <a:xfrm>
            <a:off x="5023724" y="5617341"/>
            <a:ext cx="327240" cy="327241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9" name="Oval 218">
            <a:hlinkClick r:id="rId3" action="ppaction://hlinksldjump" tooltip="M.Krishnappa (INC) from Vijay Nagar got 6.5 as Accessibility score"/>
          </p:cNvPr>
          <p:cNvSpPr/>
          <p:nvPr/>
        </p:nvSpPr>
        <p:spPr>
          <a:xfrm>
            <a:off x="6628773" y="5361437"/>
            <a:ext cx="249992" cy="249993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0" name="Oval 219">
            <a:hlinkClick r:id="rId3" action="ppaction://hlinksldjump" tooltip="Anand Singh (BJP) from Vijayanagara got 4.7 as Accessibility score"/>
          </p:cNvPr>
          <p:cNvSpPr/>
          <p:nvPr/>
        </p:nvSpPr>
        <p:spPr>
          <a:xfrm>
            <a:off x="5891798" y="2834389"/>
            <a:ext cx="247109" cy="247110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1" name="Oval 220">
            <a:hlinkClick r:id="rId3" action="ppaction://hlinksldjump" tooltip="Bopaiah. K.G. (BJP) from Virajpet got 8.5 as Accessibility score"/>
          </p:cNvPr>
          <p:cNvSpPr/>
          <p:nvPr/>
        </p:nvSpPr>
        <p:spPr>
          <a:xfrm>
            <a:off x="3906515" y="4975564"/>
            <a:ext cx="265967" cy="265967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2" name="Oval 221">
            <a:hlinkClick r:id="rId3" action="ppaction://hlinksldjump" tooltip="A.B. Maalakraddy (INC) from Yadgir got 7.6 as Accessibility score"/>
          </p:cNvPr>
          <p:cNvSpPr/>
          <p:nvPr/>
        </p:nvSpPr>
        <p:spPr>
          <a:xfrm>
            <a:off x="7205823" y="1974901"/>
            <a:ext cx="212964" cy="212964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3" name="Oval 222">
            <a:hlinkClick r:id="rId3" action="ppaction://hlinksldjump" tooltip="S.R.Vishwanath (BJP) from Yelahanka got 6.9 as Accessibility score"/>
          </p:cNvPr>
          <p:cNvSpPr/>
          <p:nvPr/>
        </p:nvSpPr>
        <p:spPr>
          <a:xfrm>
            <a:off x="6981795" y="4449620"/>
            <a:ext cx="337036" cy="337036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4" name="Oval 223">
            <a:hlinkClick r:id="rId3" action="ppaction://hlinksldjump" tooltip="Eshanna Gulagannavar (BJP) from Yelburga got 6.2 as Accessibility score"/>
          </p:cNvPr>
          <p:cNvSpPr/>
          <p:nvPr/>
        </p:nvSpPr>
        <p:spPr>
          <a:xfrm>
            <a:off x="5477027" y="2472959"/>
            <a:ext cx="242245" cy="242245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5" name="Oval 224">
            <a:hlinkClick r:id="rId3" action="ppaction://hlinksldjump" tooltip="V S Patil (BJP) from Yellapur got 6.2 as Accessibility score"/>
          </p:cNvPr>
          <p:cNvSpPr/>
          <p:nvPr/>
        </p:nvSpPr>
        <p:spPr>
          <a:xfrm>
            <a:off x="3783702" y="2289787"/>
            <a:ext cx="238663" cy="238663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6" name="Oval 225">
            <a:hlinkClick r:id="rId3" action="ppaction://hlinksldjump" tooltip="Jarakiholi Satish Laxmanarao (INC) from Yamkanamardi (ST) got 7.9 as Accessibility score"/>
          </p:cNvPr>
          <p:cNvSpPr/>
          <p:nvPr/>
        </p:nvSpPr>
        <p:spPr>
          <a:xfrm>
            <a:off x="3882329" y="1226334"/>
            <a:ext cx="248337" cy="248337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7" name="Oval 226">
            <a:hlinkClick r:id="rId3" action="ppaction://hlinksldjump" tooltip="Shobha Karandlaje (BJP) from Yeshvanthapura got 5.7 as Accessibility score"/>
          </p:cNvPr>
          <p:cNvSpPr/>
          <p:nvPr/>
        </p:nvSpPr>
        <p:spPr>
          <a:xfrm>
            <a:off x="6051821" y="4153510"/>
            <a:ext cx="344144" cy="344143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6" name="Oval 285"/>
          <p:cNvSpPr/>
          <p:nvPr/>
        </p:nvSpPr>
        <p:spPr>
          <a:xfrm>
            <a:off x="914400" y="4343400"/>
            <a:ext cx="203200" cy="203200"/>
          </a:xfrm>
          <a:prstGeom prst="ellipse">
            <a:avLst/>
          </a:prstGeom>
          <a:solidFill>
            <a:srgbClr val="7F2704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7" name="Oval 286"/>
          <p:cNvSpPr/>
          <p:nvPr/>
        </p:nvSpPr>
        <p:spPr>
          <a:xfrm>
            <a:off x="1295400" y="4343400"/>
            <a:ext cx="203200" cy="203200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8" name="Oval 287"/>
          <p:cNvSpPr/>
          <p:nvPr/>
        </p:nvSpPr>
        <p:spPr>
          <a:xfrm>
            <a:off x="1676400" y="4343400"/>
            <a:ext cx="203200" cy="203200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9" name="Oval 288"/>
          <p:cNvSpPr/>
          <p:nvPr/>
        </p:nvSpPr>
        <p:spPr>
          <a:xfrm>
            <a:off x="2057400" y="4343400"/>
            <a:ext cx="203200" cy="203200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0" name="Oval 289"/>
          <p:cNvSpPr/>
          <p:nvPr/>
        </p:nvSpPr>
        <p:spPr>
          <a:xfrm>
            <a:off x="2438400" y="4343400"/>
            <a:ext cx="203200" cy="203200"/>
          </a:xfrm>
          <a:prstGeom prst="ellipse">
            <a:avLst/>
          </a:prstGeom>
          <a:solidFill>
            <a:srgbClr val="FFF5EB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1" name="TextBox 290"/>
          <p:cNvSpPr txBox="1"/>
          <p:nvPr/>
        </p:nvSpPr>
        <p:spPr>
          <a:xfrm>
            <a:off x="254000" y="4254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BJP</a:t>
            </a:r>
            <a:endParaRPr lang="en-IN"/>
          </a:p>
        </p:txBody>
      </p:sp>
      <p:sp>
        <p:nvSpPr>
          <p:cNvPr id="292" name="Oval 291"/>
          <p:cNvSpPr/>
          <p:nvPr/>
        </p:nvSpPr>
        <p:spPr>
          <a:xfrm>
            <a:off x="914400" y="4851400"/>
            <a:ext cx="203200" cy="203200"/>
          </a:xfrm>
          <a:prstGeom prst="ellipse">
            <a:avLst/>
          </a:prstGeom>
          <a:solidFill>
            <a:srgbClr val="08306B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3" name="Oval 292"/>
          <p:cNvSpPr/>
          <p:nvPr/>
        </p:nvSpPr>
        <p:spPr>
          <a:xfrm>
            <a:off x="1295400" y="4851400"/>
            <a:ext cx="203200" cy="203200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4" name="Oval 293"/>
          <p:cNvSpPr/>
          <p:nvPr/>
        </p:nvSpPr>
        <p:spPr>
          <a:xfrm>
            <a:off x="1676400" y="4851400"/>
            <a:ext cx="203200" cy="203200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5" name="Oval 294"/>
          <p:cNvSpPr/>
          <p:nvPr/>
        </p:nvSpPr>
        <p:spPr>
          <a:xfrm>
            <a:off x="2057400" y="4851400"/>
            <a:ext cx="203200" cy="203200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6" name="Oval 295"/>
          <p:cNvSpPr/>
          <p:nvPr/>
        </p:nvSpPr>
        <p:spPr>
          <a:xfrm>
            <a:off x="2438400" y="4851400"/>
            <a:ext cx="203200" cy="203200"/>
          </a:xfrm>
          <a:prstGeom prst="ellipse">
            <a:avLst/>
          </a:prstGeom>
          <a:solidFill>
            <a:srgbClr val="F7FB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7" name="TextBox 296"/>
          <p:cNvSpPr txBox="1"/>
          <p:nvPr/>
        </p:nvSpPr>
        <p:spPr>
          <a:xfrm>
            <a:off x="254000" y="4762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INC</a:t>
            </a:r>
            <a:endParaRPr lang="en-IN"/>
          </a:p>
        </p:txBody>
      </p:sp>
      <p:sp>
        <p:nvSpPr>
          <p:cNvPr id="298" name="Oval 297"/>
          <p:cNvSpPr/>
          <p:nvPr/>
        </p:nvSpPr>
        <p:spPr>
          <a:xfrm>
            <a:off x="914400" y="5359400"/>
            <a:ext cx="203200" cy="203200"/>
          </a:xfrm>
          <a:prstGeom prst="ellipse">
            <a:avLst/>
          </a:prstGeom>
          <a:solidFill>
            <a:srgbClr val="00441B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9" name="Oval 298"/>
          <p:cNvSpPr/>
          <p:nvPr/>
        </p:nvSpPr>
        <p:spPr>
          <a:xfrm>
            <a:off x="1295400" y="5359400"/>
            <a:ext cx="203200" cy="203200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0" name="Oval 299"/>
          <p:cNvSpPr/>
          <p:nvPr/>
        </p:nvSpPr>
        <p:spPr>
          <a:xfrm>
            <a:off x="1676400" y="5359400"/>
            <a:ext cx="203200" cy="203200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1" name="Oval 300"/>
          <p:cNvSpPr/>
          <p:nvPr/>
        </p:nvSpPr>
        <p:spPr>
          <a:xfrm>
            <a:off x="2057400" y="5359400"/>
            <a:ext cx="203200" cy="203200"/>
          </a:xfrm>
          <a:prstGeom prst="ellipse">
            <a:avLst/>
          </a:prstGeom>
          <a:solidFill>
            <a:srgbClr val="F7FCF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2" name="Oval 301"/>
          <p:cNvSpPr/>
          <p:nvPr/>
        </p:nvSpPr>
        <p:spPr>
          <a:xfrm>
            <a:off x="2438400" y="5359400"/>
            <a:ext cx="203200" cy="203200"/>
          </a:xfrm>
          <a:prstGeom prst="ellipse">
            <a:avLst/>
          </a:prstGeom>
          <a:solidFill>
            <a:srgbClr val="F7FCF5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3" name="TextBox 302"/>
          <p:cNvSpPr txBox="1"/>
          <p:nvPr/>
        </p:nvSpPr>
        <p:spPr>
          <a:xfrm>
            <a:off x="254000" y="5270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JD(S)</a:t>
            </a:r>
            <a:endParaRPr lang="en-IN"/>
          </a:p>
        </p:txBody>
      </p:sp>
      <p:sp>
        <p:nvSpPr>
          <p:cNvPr id="304" name="Oval 303"/>
          <p:cNvSpPr/>
          <p:nvPr/>
        </p:nvSpPr>
        <p:spPr>
          <a:xfrm>
            <a:off x="914400" y="5812864"/>
            <a:ext cx="203200" cy="203200"/>
          </a:xfrm>
          <a:prstGeom prst="ellipse">
            <a:avLst/>
          </a:prstGeom>
          <a:solidFill>
            <a:srgbClr val="C0AE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5" name="Oval 304"/>
          <p:cNvSpPr/>
          <p:nvPr/>
        </p:nvSpPr>
        <p:spPr>
          <a:xfrm>
            <a:off x="1295400" y="5812864"/>
            <a:ext cx="203200" cy="203200"/>
          </a:xfrm>
          <a:prstGeom prst="ellipse">
            <a:avLst/>
          </a:prstGeom>
          <a:solidFill>
            <a:srgbClr val="E9E3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6" name="Oval 305"/>
          <p:cNvSpPr/>
          <p:nvPr/>
        </p:nvSpPr>
        <p:spPr>
          <a:xfrm>
            <a:off x="1676400" y="5812864"/>
            <a:ext cx="203200" cy="203200"/>
          </a:xfrm>
          <a:prstGeom prst="ellipse">
            <a:avLst/>
          </a:prstGeom>
          <a:solidFill>
            <a:srgbClr val="E9E3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7" name="Oval 306"/>
          <p:cNvSpPr/>
          <p:nvPr/>
        </p:nvSpPr>
        <p:spPr>
          <a:xfrm>
            <a:off x="2057400" y="5812864"/>
            <a:ext cx="203200" cy="203200"/>
          </a:xfrm>
          <a:prstGeom prst="ellipse">
            <a:avLst/>
          </a:prstGeom>
          <a:solidFill>
            <a:srgbClr val="FFFFE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8" name="Oval 307"/>
          <p:cNvSpPr/>
          <p:nvPr/>
        </p:nvSpPr>
        <p:spPr>
          <a:xfrm>
            <a:off x="2438400" y="5812864"/>
            <a:ext cx="203200" cy="203200"/>
          </a:xfrm>
          <a:prstGeom prst="ellipse">
            <a:avLst/>
          </a:prstGeom>
          <a:solidFill>
            <a:srgbClr val="FFFFE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9" name="TextBox 308"/>
          <p:cNvSpPr txBox="1"/>
          <p:nvPr/>
        </p:nvSpPr>
        <p:spPr>
          <a:xfrm>
            <a:off x="254000" y="5723964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IND</a:t>
            </a:r>
            <a:endParaRPr lang="en-IN"/>
          </a:p>
        </p:txBody>
      </p:sp>
      <p:sp>
        <p:nvSpPr>
          <p:cNvPr id="310" name="TextBox 309"/>
          <p:cNvSpPr txBox="1"/>
          <p:nvPr/>
        </p:nvSpPr>
        <p:spPr>
          <a:xfrm>
            <a:off x="762000" y="3429000"/>
            <a:ext cx="461665" cy="1524000"/>
          </a:xfrm>
          <a:prstGeom prst="rect">
            <a:avLst/>
          </a:prstGeom>
          <a:noFill/>
        </p:spPr>
        <p:txBody>
          <a:bodyPr vert="mongolianVert" rtlCol="0">
            <a:spAutoFit/>
          </a:bodyPr>
          <a:lstStyle/>
          <a:p>
            <a:r>
              <a:rPr lang="en-IN" smtClean="0"/>
              <a:t>&lt;= 100</a:t>
            </a:r>
            <a:endParaRPr lang="en-IN"/>
          </a:p>
        </p:txBody>
      </p:sp>
      <p:sp>
        <p:nvSpPr>
          <p:cNvPr id="311" name="TextBox 310"/>
          <p:cNvSpPr txBox="1"/>
          <p:nvPr/>
        </p:nvSpPr>
        <p:spPr>
          <a:xfrm>
            <a:off x="1143000" y="3429000"/>
            <a:ext cx="461665" cy="1524000"/>
          </a:xfrm>
          <a:prstGeom prst="rect">
            <a:avLst/>
          </a:prstGeom>
          <a:noFill/>
        </p:spPr>
        <p:txBody>
          <a:bodyPr vert="mongolianVert" rtlCol="0">
            <a:spAutoFit/>
          </a:bodyPr>
          <a:lstStyle/>
          <a:p>
            <a:r>
              <a:rPr lang="en-IN" smtClean="0"/>
              <a:t>&lt;= 60</a:t>
            </a:r>
            <a:endParaRPr lang="en-IN"/>
          </a:p>
        </p:txBody>
      </p:sp>
      <p:sp>
        <p:nvSpPr>
          <p:cNvPr id="312" name="TextBox 311"/>
          <p:cNvSpPr txBox="1"/>
          <p:nvPr/>
        </p:nvSpPr>
        <p:spPr>
          <a:xfrm>
            <a:off x="1524000" y="3429000"/>
            <a:ext cx="461665" cy="1524000"/>
          </a:xfrm>
          <a:prstGeom prst="rect">
            <a:avLst/>
          </a:prstGeom>
          <a:noFill/>
        </p:spPr>
        <p:txBody>
          <a:bodyPr vert="mongolianVert" rtlCol="0">
            <a:spAutoFit/>
          </a:bodyPr>
          <a:lstStyle/>
          <a:p>
            <a:r>
              <a:rPr lang="en-IN" smtClean="0"/>
              <a:t>&lt;= 35</a:t>
            </a:r>
            <a:endParaRPr lang="en-IN"/>
          </a:p>
        </p:txBody>
      </p:sp>
      <p:sp>
        <p:nvSpPr>
          <p:cNvPr id="313" name="TextBox 312"/>
          <p:cNvSpPr txBox="1"/>
          <p:nvPr/>
        </p:nvSpPr>
        <p:spPr>
          <a:xfrm>
            <a:off x="1905000" y="3429000"/>
            <a:ext cx="461665" cy="1524000"/>
          </a:xfrm>
          <a:prstGeom prst="rect">
            <a:avLst/>
          </a:prstGeom>
          <a:noFill/>
        </p:spPr>
        <p:txBody>
          <a:bodyPr vert="mongolianVert" rtlCol="0">
            <a:spAutoFit/>
          </a:bodyPr>
          <a:lstStyle/>
          <a:p>
            <a:r>
              <a:rPr lang="en-IN" smtClean="0"/>
              <a:t>&lt;= 10</a:t>
            </a:r>
            <a:endParaRPr lang="en-IN"/>
          </a:p>
        </p:txBody>
      </p:sp>
      <p:sp>
        <p:nvSpPr>
          <p:cNvPr id="314" name="TextBox 313"/>
          <p:cNvSpPr txBox="1"/>
          <p:nvPr/>
        </p:nvSpPr>
        <p:spPr>
          <a:xfrm>
            <a:off x="2286000" y="3429000"/>
            <a:ext cx="461665" cy="1524000"/>
          </a:xfrm>
          <a:prstGeom prst="rect">
            <a:avLst/>
          </a:prstGeom>
          <a:noFill/>
        </p:spPr>
        <p:txBody>
          <a:bodyPr vert="mongolianVert" rtlCol="0">
            <a:spAutoFit/>
          </a:bodyPr>
          <a:lstStyle/>
          <a:p>
            <a:r>
              <a:rPr lang="en-IN" dirty="0" smtClean="0"/>
              <a:t> </a:t>
            </a:r>
            <a:r>
              <a:rPr lang="en-IN" dirty="0" smtClean="0"/>
              <a:t> </a:t>
            </a:r>
            <a:r>
              <a:rPr lang="en-IN" dirty="0" smtClean="0"/>
              <a:t>= 0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897900391"/>
      </p:ext>
    </p:extLst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4000" y="127000"/>
            <a:ext cx="8890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3200" b="1" smtClean="0">
                <a:solidFill>
                  <a:schemeClr val="tx1"/>
                </a:solidFill>
              </a:rPr>
              <a:t>Trustworthiness 2008</a:t>
            </a:r>
            <a:endParaRPr lang="en-IN" sz="3200" b="1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93000" y="6477000"/>
            <a:ext cx="1397000" cy="254000"/>
          </a:xfrm>
          <a:prstGeom prst="rect">
            <a:avLst/>
          </a:prstGeom>
        </p:spPr>
      </p:pic>
      <p:sp>
        <p:nvSpPr>
          <p:cNvPr id="4" name="Oval 3">
            <a:hlinkClick r:id="rId3" action="ppaction://hlinksldjump" tooltip="Malikayya V. Guttedar (INC) from Afzalpur got 7.6 as Trustworthiness score"/>
          </p:cNvPr>
          <p:cNvSpPr/>
          <p:nvPr/>
        </p:nvSpPr>
        <p:spPr>
          <a:xfrm>
            <a:off x="6407197" y="1259447"/>
            <a:ext cx="239372" cy="239371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>
            <a:hlinkClick r:id="rId3" action="ppaction://hlinksldjump" tooltip="Guttedar Subash Rukmayya (JD(S)) from Aland got 7.3 as Trustworthiness score"/>
          </p:cNvPr>
          <p:cNvSpPr/>
          <p:nvPr/>
        </p:nvSpPr>
        <p:spPr>
          <a:xfrm>
            <a:off x="6738980" y="1049477"/>
            <a:ext cx="259025" cy="259024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>
            <a:hlinkClick r:id="rId3" action="ppaction://hlinksldjump" tooltip="A Narayanaswamy (BJP) from Anekal (SC) got 8.4 as Trustworthiness score"/>
          </p:cNvPr>
          <p:cNvSpPr/>
          <p:nvPr/>
        </p:nvSpPr>
        <p:spPr>
          <a:xfrm>
            <a:off x="6556215" y="6234073"/>
            <a:ext cx="318531" cy="318531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>
            <a:hlinkClick r:id="rId3" action="ppaction://hlinksldjump" tooltip="Balachandra Laxmanrao Jarakiholi (JD(S)) from Arabhavi got 9.4 as Trustworthiness score"/>
          </p:cNvPr>
          <p:cNvSpPr/>
          <p:nvPr/>
        </p:nvSpPr>
        <p:spPr>
          <a:xfrm>
            <a:off x="4461776" y="1352962"/>
            <a:ext cx="290898" cy="290898"/>
          </a:xfrm>
          <a:prstGeom prst="ellipse">
            <a:avLst/>
          </a:prstGeom>
          <a:solidFill>
            <a:srgbClr val="00441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>
            <a:hlinkClick r:id="rId3" action="ppaction://hlinksldjump" tooltip="Manju. A (INC) from Arakalgud got 6.9 as Trustworthiness score"/>
          </p:cNvPr>
          <p:cNvSpPr/>
          <p:nvPr/>
        </p:nvSpPr>
        <p:spPr>
          <a:xfrm>
            <a:off x="4346790" y="4668057"/>
            <a:ext cx="332277" cy="332277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>
            <a:hlinkClick r:id="rId3" action="ppaction://hlinksldjump" tooltip="K. M. Shivalingegowda (JD(S)) from Arsikere got 8.1 as Trustworthiness score"/>
          </p:cNvPr>
          <p:cNvSpPr/>
          <p:nvPr/>
        </p:nvSpPr>
        <p:spPr>
          <a:xfrm>
            <a:off x="4789606" y="4149723"/>
            <a:ext cx="318538" cy="318538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Oval 9">
            <a:hlinkClick r:id="rId3" action="ppaction://hlinksldjump" tooltip="Laxman Sangappa Savadi (BJP) from Athani got 6.3 as Trustworthiness score"/>
          </p:cNvPr>
          <p:cNvSpPr/>
          <p:nvPr/>
        </p:nvSpPr>
        <p:spPr>
          <a:xfrm>
            <a:off x="4894337" y="950033"/>
            <a:ext cx="283075" cy="283075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Oval 10">
            <a:hlinkClick r:id="rId3" action="ppaction://hlinksldjump" tooltip="Prabhu Chavhan (BJP) from Aurad (SC) got 8.4 as Trustworthiness score"/>
          </p:cNvPr>
          <p:cNvSpPr/>
          <p:nvPr/>
        </p:nvSpPr>
        <p:spPr>
          <a:xfrm>
            <a:off x="7969654" y="878221"/>
            <a:ext cx="234182" cy="234183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Oval 11">
            <a:hlinkClick r:id="rId3" action="ppaction://hlinksldjump" tooltip="Ramalinga Reddy (INC) from B.T.M. Layout got 7.5 as Trustworthiness score"/>
          </p:cNvPr>
          <p:cNvSpPr/>
          <p:nvPr/>
        </p:nvSpPr>
        <p:spPr>
          <a:xfrm>
            <a:off x="6995585" y="5978403"/>
            <a:ext cx="231276" cy="231276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Oval 12">
            <a:hlinkClick r:id="rId3" action="ppaction://hlinksldjump" tooltip="M.B.Patil (INC) from Babaleshwar got 8.5 as Trustworthiness score"/>
          </p:cNvPr>
          <p:cNvSpPr/>
          <p:nvPr/>
        </p:nvSpPr>
        <p:spPr>
          <a:xfrm>
            <a:off x="5336005" y="1316383"/>
            <a:ext cx="249373" cy="249373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Oval 13">
            <a:hlinkClick r:id="rId3" action="ppaction://hlinksldjump" tooltip="Mahagundappa Kallappa Pattanshetti (BJP) from Badami got 6.5 as Trustworthiness score"/>
          </p:cNvPr>
          <p:cNvSpPr/>
          <p:nvPr/>
        </p:nvSpPr>
        <p:spPr>
          <a:xfrm>
            <a:off x="5204734" y="1923845"/>
            <a:ext cx="272251" cy="272251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Oval 14">
            <a:hlinkClick r:id="rId3" action="ppaction://hlinksldjump" tooltip="Charantimath Viranna Chandrashekharayya. (BJP) from Bagalkot got 6.9 as Trustworthiness score"/>
          </p:cNvPr>
          <p:cNvSpPr/>
          <p:nvPr/>
        </p:nvSpPr>
        <p:spPr>
          <a:xfrm>
            <a:off x="5481017" y="1809069"/>
            <a:ext cx="252717" cy="252717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Oval 15">
            <a:hlinkClick r:id="rId3" action="ppaction://hlinksldjump" tooltip="Sampangi N (INC) from Bagepalli got 7.8 as Trustworthiness score"/>
          </p:cNvPr>
          <p:cNvSpPr/>
          <p:nvPr/>
        </p:nvSpPr>
        <p:spPr>
          <a:xfrm>
            <a:off x="7336650" y="4404046"/>
            <a:ext cx="285085" cy="285084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Oval 16">
            <a:hlinkClick r:id="rId3" action="ppaction://hlinksldjump" tooltip="Metgud Virupaxi (Jagadish) Channappa (BJP) from Bailhongal got 8.6 as Trustworthiness score"/>
          </p:cNvPr>
          <p:cNvSpPr/>
          <p:nvPr/>
        </p:nvSpPr>
        <p:spPr>
          <a:xfrm>
            <a:off x="4535677" y="1671142"/>
            <a:ext cx="239033" cy="239033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Oval 17">
            <a:hlinkClick r:id="rId3" action="ppaction://hlinksldjump" tooltip="M Krishnappa (BJP) from Bangalore South got 6.7 as Trustworthiness score"/>
          </p:cNvPr>
          <p:cNvSpPr/>
          <p:nvPr/>
        </p:nvSpPr>
        <p:spPr>
          <a:xfrm>
            <a:off x="6156506" y="6155552"/>
            <a:ext cx="381918" cy="381917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Oval 18">
            <a:hlinkClick r:id="rId3" action="ppaction://hlinksldjump" tooltip="M.Narayanaswamy (INC) from Bangarpet (SC) got 8.0 as Trustworthiness score"/>
          </p:cNvPr>
          <p:cNvSpPr/>
          <p:nvPr/>
        </p:nvSpPr>
        <p:spPr>
          <a:xfrm>
            <a:off x="7241348" y="5869181"/>
            <a:ext cx="252354" cy="252354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Oval 19">
            <a:hlinkClick r:id="rId3" action="ppaction://hlinksldjump" tooltip="B.Ramanatha Rai (INC) from Bantval got 8.9 as Trustworthiness score"/>
          </p:cNvPr>
          <p:cNvSpPr/>
          <p:nvPr/>
        </p:nvSpPr>
        <p:spPr>
          <a:xfrm>
            <a:off x="3527182" y="4109459"/>
            <a:ext cx="309145" cy="309145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Oval 20">
            <a:hlinkClick r:id="rId3" action="ppaction://hlinksldjump" tooltip="Basavaraj Patil Attur (BJP) from Basavakalyan got 8.5 as Trustworthiness score"/>
          </p:cNvPr>
          <p:cNvSpPr/>
          <p:nvPr/>
        </p:nvSpPr>
        <p:spPr>
          <a:xfrm>
            <a:off x="7282114" y="970164"/>
            <a:ext cx="244403" cy="244403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Oval 21">
            <a:hlinkClick r:id="rId3" action="ppaction://hlinksldjump" tooltip="Bellubbi Sangappa Kallappa (BJP) from Basavana Bagevadi got 8.1 as Trustworthiness score"/>
          </p:cNvPr>
          <p:cNvSpPr/>
          <p:nvPr/>
        </p:nvSpPr>
        <p:spPr>
          <a:xfrm>
            <a:off x="5751668" y="1619804"/>
            <a:ext cx="238185" cy="238185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Oval 22">
            <a:hlinkClick r:id="rId3" action="ppaction://hlinksldjump" tooltip="Ravisubramanya L.A (BJP) from Basavanagudi got 6.4 as Trustworthiness score"/>
          </p:cNvPr>
          <p:cNvSpPr/>
          <p:nvPr/>
        </p:nvSpPr>
        <p:spPr>
          <a:xfrm>
            <a:off x="6435890" y="5967453"/>
            <a:ext cx="220224" cy="220224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Oval 23">
            <a:hlinkClick r:id="rId3" action="ppaction://hlinksldjump" tooltip="Abhay Patil (BJP) from Belgaum Dakshin got 6.7 as Trustworthiness score"/>
          </p:cNvPr>
          <p:cNvSpPr/>
          <p:nvPr/>
        </p:nvSpPr>
        <p:spPr>
          <a:xfrm>
            <a:off x="3509656" y="1708808"/>
            <a:ext cx="261487" cy="261486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Oval 24">
            <a:hlinkClick r:id="rId3" action="ppaction://hlinksldjump" tooltip="Sanjay B Patil (BJP) from Belgaum Rural got 8.7 as Trustworthiness score"/>
          </p:cNvPr>
          <p:cNvSpPr/>
          <p:nvPr/>
        </p:nvSpPr>
        <p:spPr>
          <a:xfrm>
            <a:off x="3634369" y="1411593"/>
            <a:ext cx="304065" cy="304066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Oval 25">
            <a:hlinkClick r:id="rId3" action="ppaction://hlinksldjump" tooltip="Feroz Nuruddin Sait (INC) from Belgaum Uttar got 10.0 as Trustworthiness score"/>
          </p:cNvPr>
          <p:cNvSpPr/>
          <p:nvPr/>
        </p:nvSpPr>
        <p:spPr>
          <a:xfrm>
            <a:off x="3962452" y="1495269"/>
            <a:ext cx="252815" cy="252816"/>
          </a:xfrm>
          <a:prstGeom prst="ellipse">
            <a:avLst/>
          </a:prstGeom>
          <a:solidFill>
            <a:srgbClr val="08306B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Oval 26">
            <a:hlinkClick r:id="rId3" action="ppaction://hlinksldjump" tooltip="Gali Somashekhara Reddy (BJP) from Bellary City got 6.1 as Trustworthiness score"/>
          </p:cNvPr>
          <p:cNvSpPr/>
          <p:nvPr/>
        </p:nvSpPr>
        <p:spPr>
          <a:xfrm>
            <a:off x="6366843" y="3182816"/>
            <a:ext cx="264333" cy="264332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Oval 27">
            <a:hlinkClick r:id="rId3" action="ppaction://hlinksldjump" tooltip="B.Sreeramulu (IND) from Bellary (ST) got 5.5 as Trustworthiness score"/>
          </p:cNvPr>
          <p:cNvSpPr/>
          <p:nvPr/>
        </p:nvSpPr>
        <p:spPr>
          <a:xfrm>
            <a:off x="6657977" y="3134136"/>
            <a:ext cx="252006" cy="252006"/>
          </a:xfrm>
          <a:prstGeom prst="ellipse">
            <a:avLst/>
          </a:prstGeom>
          <a:solidFill>
            <a:srgbClr val="FFFF4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Oval 28">
            <a:hlinkClick r:id="rId3" action="ppaction://hlinksldjump" tooltip="K.Vasantha Bangera (INC) from Belthangady got 8.1 as Trustworthiness score"/>
          </p:cNvPr>
          <p:cNvSpPr/>
          <p:nvPr/>
        </p:nvSpPr>
        <p:spPr>
          <a:xfrm>
            <a:off x="3862952" y="4096033"/>
            <a:ext cx="294972" cy="294971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Oval 29">
            <a:hlinkClick r:id="rId3" action="ppaction://hlinksldjump" tooltip="Rudresh Gowda. Y. N (INC) from Belur got 9.5 as Trustworthiness score"/>
          </p:cNvPr>
          <p:cNvSpPr/>
          <p:nvPr/>
        </p:nvSpPr>
        <p:spPr>
          <a:xfrm>
            <a:off x="4499367" y="4095873"/>
            <a:ext cx="272109" cy="272110"/>
          </a:xfrm>
          <a:prstGeom prst="ellipse">
            <a:avLst/>
          </a:prstGeom>
          <a:solidFill>
            <a:srgbClr val="08306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Oval 30">
            <a:hlinkClick r:id="rId3" action="ppaction://hlinksldjump" tooltip="B.K.Sangameshwara (INC) from Bhadravati got 6.7 as Trustworthiness score"/>
          </p:cNvPr>
          <p:cNvSpPr/>
          <p:nvPr/>
        </p:nvSpPr>
        <p:spPr>
          <a:xfrm>
            <a:off x="4673933" y="3525441"/>
            <a:ext cx="286436" cy="286436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Oval 31">
            <a:hlinkClick r:id="rId3" action="ppaction://hlinksldjump" tooltip="Eshwara Bhimanna Khandre (INC) from Bhalki got 8.8 as Trustworthiness score"/>
          </p:cNvPr>
          <p:cNvSpPr/>
          <p:nvPr/>
        </p:nvSpPr>
        <p:spPr>
          <a:xfrm>
            <a:off x="7645161" y="907385"/>
            <a:ext cx="294773" cy="294773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Oval 32">
            <a:hlinkClick r:id="rId3" action="ppaction://hlinksldjump" tooltip="J D Naik (INC) from Bhatkal got 6.7 as Trustworthiness score"/>
          </p:cNvPr>
          <p:cNvSpPr/>
          <p:nvPr/>
        </p:nvSpPr>
        <p:spPr>
          <a:xfrm>
            <a:off x="3280132" y="2960381"/>
            <a:ext cx="250866" cy="250866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" name="Oval 33">
            <a:hlinkClick r:id="rId3" action="ppaction://hlinksldjump" tooltip="Bandeppa Khashempur (JD(S)) from Bidar South got 8.5 as Trustworthiness score"/>
          </p:cNvPr>
          <p:cNvSpPr/>
          <p:nvPr/>
        </p:nvSpPr>
        <p:spPr>
          <a:xfrm>
            <a:off x="7872206" y="1379879"/>
            <a:ext cx="222499" cy="222499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Oval 34">
            <a:hlinkClick r:id="rId3" action="ppaction://hlinksldjump" tooltip="Raheem Khan (INC) from Bidar got 8.6 as Trustworthiness score"/>
          </p:cNvPr>
          <p:cNvSpPr/>
          <p:nvPr/>
        </p:nvSpPr>
        <p:spPr>
          <a:xfrm>
            <a:off x="8035002" y="1192170"/>
            <a:ext cx="202768" cy="202768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" name="Oval 35">
            <a:hlinkClick r:id="rId3" action="ppaction://hlinksldjump" tooltip="Appasaheb (Appu) Mallappa Pattanashetti (BJP) from Bijapur City got 8.1 as Trustworthiness score"/>
          </p:cNvPr>
          <p:cNvSpPr/>
          <p:nvPr/>
        </p:nvSpPr>
        <p:spPr>
          <a:xfrm>
            <a:off x="5608979" y="1426680"/>
            <a:ext cx="188728" cy="188727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Oval 36">
            <a:hlinkClick r:id="rId3" action="ppaction://hlinksldjump" tooltip="Murugesh Rudrappa Nirani (BJP) from Bilgi got 7.5 as Trustworthiness score"/>
          </p:cNvPr>
          <p:cNvSpPr/>
          <p:nvPr/>
        </p:nvSpPr>
        <p:spPr>
          <a:xfrm>
            <a:off x="5249833" y="1588776"/>
            <a:ext cx="282198" cy="282198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8" name="Oval 37">
            <a:hlinkClick r:id="rId3" action="ppaction://hlinksldjump" tooltip="Satish Reddy.M (BJP) from Bommanahalli got 6.8 as Trustworthiness score"/>
          </p:cNvPr>
          <p:cNvSpPr/>
          <p:nvPr/>
        </p:nvSpPr>
        <p:spPr>
          <a:xfrm>
            <a:off x="6686151" y="5949150"/>
            <a:ext cx="277506" cy="277506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Oval 38">
            <a:hlinkClick r:id="rId3" action="ppaction://hlinksldjump" tooltip="Patil Sureshgoudra Basalingagoudra (BJP) from Byadgi got 6.7 as Trustworthiness score"/>
          </p:cNvPr>
          <p:cNvSpPr/>
          <p:nvPr/>
        </p:nvSpPr>
        <p:spPr>
          <a:xfrm>
            <a:off x="4773774" y="2714804"/>
            <a:ext cx="275333" cy="275332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0" name="Oval 39">
            <a:hlinkClick r:id="rId3" action="ppaction://hlinksldjump" tooltip="Krishna Byregowda (INC) from Byatarayanapura got 6.0 as Trustworthiness score"/>
          </p:cNvPr>
          <p:cNvSpPr/>
          <p:nvPr/>
        </p:nvSpPr>
        <p:spPr>
          <a:xfrm>
            <a:off x="7545926" y="4624268"/>
            <a:ext cx="324114" cy="324113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1" name="Oval 40">
            <a:hlinkClick r:id="rId3" action="ppaction://hlinksldjump" tooltip="K. Laxminarayana (BJP) from Byndoor got 7.8 as Trustworthiness score"/>
          </p:cNvPr>
          <p:cNvSpPr/>
          <p:nvPr/>
        </p:nvSpPr>
        <p:spPr>
          <a:xfrm>
            <a:off x="3560893" y="2960392"/>
            <a:ext cx="292336" cy="292336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2" name="Oval 41">
            <a:hlinkClick r:id="rId3" action="ppaction://hlinksldjump" tooltip="S. Raghu (BJP) from C.V. Raman Nagar (SC) got 6.7 as Trustworthiness score"/>
          </p:cNvPr>
          <p:cNvSpPr/>
          <p:nvPr/>
        </p:nvSpPr>
        <p:spPr>
          <a:xfrm>
            <a:off x="7120606" y="5672951"/>
            <a:ext cx="204203" cy="204204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" name="Oval 42">
            <a:hlinkClick r:id="rId3" action="ppaction://hlinksldjump" tooltip="Thippeswamy (BJP) from Challakere (ST) got 4.0 as Trustworthiness score"/>
          </p:cNvPr>
          <p:cNvSpPr/>
          <p:nvPr/>
        </p:nvSpPr>
        <p:spPr>
          <a:xfrm>
            <a:off x="6027509" y="3692974"/>
            <a:ext cx="270376" cy="270377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4" name="Oval 43">
            <a:hlinkClick r:id="rId3" action="ppaction://hlinksldjump" tooltip="H.S.Shankaralingegowda (BJP) from Chamaraja got 7.7 as Trustworthiness score"/>
          </p:cNvPr>
          <p:cNvSpPr/>
          <p:nvPr/>
        </p:nvSpPr>
        <p:spPr>
          <a:xfrm>
            <a:off x="5008670" y="5355717"/>
            <a:ext cx="241166" cy="241167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5" name="Oval 44">
            <a:hlinkClick r:id="rId3" action="ppaction://hlinksldjump" tooltip="C.Puttarangashetty (INC) from Chamarajanagar got 7.2 as Trustworthiness score"/>
          </p:cNvPr>
          <p:cNvSpPr/>
          <p:nvPr/>
        </p:nvSpPr>
        <p:spPr>
          <a:xfrm>
            <a:off x="5288828" y="6164974"/>
            <a:ext cx="283060" cy="283060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" name="Oval 45">
            <a:hlinkClick r:id="rId3" action="ppaction://hlinksldjump" tooltip="B.Z.Zameer Ahmed Khan (JD(S)) from Chamrajpet got 6.6 as Trustworthiness score"/>
          </p:cNvPr>
          <p:cNvSpPr/>
          <p:nvPr/>
        </p:nvSpPr>
        <p:spPr>
          <a:xfrm>
            <a:off x="6375088" y="5738889"/>
            <a:ext cx="203067" cy="203068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7" name="Oval 46">
            <a:hlinkClick r:id="rId3" action="ppaction://hlinksldjump" tooltip="M.Sathyanarayana (INC) from Chamundeshwari got 6.4 as Trustworthiness score"/>
          </p:cNvPr>
          <p:cNvSpPr/>
          <p:nvPr/>
        </p:nvSpPr>
        <p:spPr>
          <a:xfrm>
            <a:off x="4638370" y="5324300"/>
            <a:ext cx="343140" cy="343140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Oval 47">
            <a:hlinkClick r:id="rId3" action="ppaction://hlinksldjump" tooltip="K.Madal Virupakshappa (BJP) from Channagiri got 6.7 as Trustworthiness score"/>
          </p:cNvPr>
          <p:cNvSpPr/>
          <p:nvPr/>
        </p:nvSpPr>
        <p:spPr>
          <a:xfrm>
            <a:off x="4987934" y="3577276"/>
            <a:ext cx="259680" cy="259680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9" name="Oval 48">
            <a:hlinkClick r:id="rId3" action="ppaction://hlinksldjump" tooltip="C.P.Yogeshwar (BJP) from Channapatna got 5.9 as Trustworthiness score"/>
          </p:cNvPr>
          <p:cNvSpPr/>
          <p:nvPr/>
        </p:nvSpPr>
        <p:spPr>
          <a:xfrm>
            <a:off x="5776164" y="5388954"/>
            <a:ext cx="328179" cy="328178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0" name="Oval 49">
            <a:hlinkClick r:id="rId3" action="ppaction://hlinksldjump" tooltip="Hemachandra Sagar.D (BJP) from Chickpet got 6.1 as Trustworthiness score"/>
          </p:cNvPr>
          <p:cNvSpPr/>
          <p:nvPr/>
        </p:nvSpPr>
        <p:spPr>
          <a:xfrm>
            <a:off x="6872877" y="5746559"/>
            <a:ext cx="228730" cy="228731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Oval 50">
            <a:hlinkClick r:id="rId3" action="ppaction://hlinksldjump" tooltip="K P Bachche Gowda (JD(S)) from Chikkaballapur got 6.5 as Trustworthiness score"/>
          </p:cNvPr>
          <p:cNvSpPr/>
          <p:nvPr/>
        </p:nvSpPr>
        <p:spPr>
          <a:xfrm>
            <a:off x="7240650" y="4715568"/>
            <a:ext cx="288107" cy="288107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2" name="Oval 51">
            <a:hlinkClick r:id="rId3" action="ppaction://hlinksldjump" tooltip="Hukkeri Prakash Babanna (INC) from Chikkodi-Sadalga got 7.8 as Trustworthiness score"/>
          </p:cNvPr>
          <p:cNvSpPr/>
          <p:nvPr/>
        </p:nvSpPr>
        <p:spPr>
          <a:xfrm>
            <a:off x="4124402" y="949493"/>
            <a:ext cx="285908" cy="285907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Oval 52">
            <a:hlinkClick r:id="rId3" action="ppaction://hlinksldjump" tooltip="C.T Ravi (BJP) from Chikmagalur got 8.1 as Trustworthiness score"/>
          </p:cNvPr>
          <p:cNvSpPr/>
          <p:nvPr/>
        </p:nvSpPr>
        <p:spPr>
          <a:xfrm>
            <a:off x="4289856" y="3878369"/>
            <a:ext cx="272600" cy="272600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4" name="Oval 53">
            <a:hlinkClick r:id="rId3" action="ppaction://hlinksldjump" tooltip="C B Suresh Babu (JD(S)) from Chiknayakanhalli got 8.5 as Trustworthiness score"/>
          </p:cNvPr>
          <p:cNvSpPr/>
          <p:nvPr/>
        </p:nvSpPr>
        <p:spPr>
          <a:xfrm>
            <a:off x="5469946" y="3881705"/>
            <a:ext cx="328244" cy="328245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5" name="Oval 54">
            <a:hlinkClick r:id="rId3" action="ppaction://hlinksldjump" tooltip="Sunil Vallyapur (BJP) from Chincholi (SC) got 7.3 as Trustworthiness score"/>
          </p:cNvPr>
          <p:cNvSpPr/>
          <p:nvPr/>
        </p:nvSpPr>
        <p:spPr>
          <a:xfrm>
            <a:off x="7733469" y="1586130"/>
            <a:ext cx="192698" cy="192698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6" name="Oval 55">
            <a:hlinkClick r:id="rId3" action="ppaction://hlinksldjump" tooltip="M C Sudhakar (INC) from Chintamani got 8.2 as Trustworthiness score"/>
          </p:cNvPr>
          <p:cNvSpPr/>
          <p:nvPr/>
        </p:nvSpPr>
        <p:spPr>
          <a:xfrm>
            <a:off x="7726347" y="4929733"/>
            <a:ext cx="298803" cy="298803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7" name="Oval 56">
            <a:hlinkClick r:id="rId3" action="ppaction://hlinksldjump" tooltip="Basavarajan (JD(S)) from Chitradurga got 4.8 as Trustworthiness score"/>
          </p:cNvPr>
          <p:cNvSpPr/>
          <p:nvPr/>
        </p:nvSpPr>
        <p:spPr>
          <a:xfrm>
            <a:off x="5484161" y="3351319"/>
            <a:ext cx="315644" cy="315644"/>
          </a:xfrm>
          <a:prstGeom prst="ellipse">
            <a:avLst/>
          </a:prstGeom>
          <a:solidFill>
            <a:srgbClr val="F7FCF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8" name="Oval 57">
            <a:hlinkClick r:id="rId3" action="ppaction://hlinksldjump" tooltip="Valmikid Nayak (BJP) from Chittapur got 6.7 as Trustworthiness score"/>
          </p:cNvPr>
          <p:cNvSpPr/>
          <p:nvPr/>
        </p:nvSpPr>
        <p:spPr>
          <a:xfrm>
            <a:off x="7236480" y="1661049"/>
            <a:ext cx="218427" cy="218427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9" name="Oval 58">
            <a:hlinkClick r:id="rId3" action="ppaction://hlinksldjump" tooltip="S.Muniraju (BJP) from Dasarahalli got 6.7 as Trustworthiness score"/>
          </p:cNvPr>
          <p:cNvSpPr/>
          <p:nvPr/>
        </p:nvSpPr>
        <p:spPr>
          <a:xfrm>
            <a:off x="6162853" y="4509021"/>
            <a:ext cx="291344" cy="291344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0" name="Oval 59">
            <a:hlinkClick r:id="rId3" action="ppaction://hlinksldjump" tooltip="S.A Ravindranath (BJP) from Davanagere North got 6.7 as Trustworthiness score"/>
          </p:cNvPr>
          <p:cNvSpPr/>
          <p:nvPr/>
        </p:nvSpPr>
        <p:spPr>
          <a:xfrm>
            <a:off x="5352538" y="3134022"/>
            <a:ext cx="240254" cy="240255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1" name="Oval 60">
            <a:hlinkClick r:id="rId3" action="ppaction://hlinksldjump" tooltip="Shamanuru Shivashankarappa (INC) from Davanagere South got 6.8 as Trustworthiness score"/>
          </p:cNvPr>
          <p:cNvSpPr/>
          <p:nvPr/>
        </p:nvSpPr>
        <p:spPr>
          <a:xfrm>
            <a:off x="4911244" y="3328596"/>
            <a:ext cx="229549" cy="229548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2" name="Oval 61">
            <a:hlinkClick r:id="rId3" action="ppaction://hlinksldjump" tooltip="K.Shivana Gouda Naik (JD(S)) from Devadurga (ST) got 7.2 as Trustworthiness score"/>
          </p:cNvPr>
          <p:cNvSpPr/>
          <p:nvPr/>
        </p:nvSpPr>
        <p:spPr>
          <a:xfrm>
            <a:off x="6866480" y="2166508"/>
            <a:ext cx="203488" cy="203489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3" name="Oval 62">
            <a:hlinkClick r:id="rId3" action="ppaction://hlinksldjump" tooltip="Venkataswamy (INC) from Devanahalli (SC) got 6.9 as Trustworthiness score"/>
          </p:cNvPr>
          <p:cNvSpPr/>
          <p:nvPr/>
        </p:nvSpPr>
        <p:spPr>
          <a:xfrm>
            <a:off x="7128153" y="5346836"/>
            <a:ext cx="302662" cy="302662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4" name="Oval 63">
            <a:hlinkClick r:id="rId3" action="ppaction://hlinksldjump" tooltip="A.S.Patil (Nadahalli) (INC) from Devar Hippargi got 8.4 as Trustworthiness score"/>
          </p:cNvPr>
          <p:cNvSpPr/>
          <p:nvPr/>
        </p:nvSpPr>
        <p:spPr>
          <a:xfrm>
            <a:off x="5939322" y="1426386"/>
            <a:ext cx="231370" cy="231371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5" name="Oval 64">
            <a:hlinkClick r:id="rId3" action="ppaction://hlinksldjump" tooltip="Seema Ashok Masuti (BJP) from Dharwad got 8.7 as Trustworthiness score"/>
          </p:cNvPr>
          <p:cNvSpPr/>
          <p:nvPr/>
        </p:nvSpPr>
        <p:spPr>
          <a:xfrm>
            <a:off x="4359054" y="1887175"/>
            <a:ext cx="255002" cy="255000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6" name="Oval 65">
            <a:hlinkClick r:id="rId3" action="ppaction://hlinksldjump" tooltip="J.Narasimhaswamy (INC) from Doddaballapur got 7.9 as Trustworthiness score"/>
          </p:cNvPr>
          <p:cNvSpPr/>
          <p:nvPr/>
        </p:nvSpPr>
        <p:spPr>
          <a:xfrm>
            <a:off x="6700442" y="4342103"/>
            <a:ext cx="286130" cy="286129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7" name="Oval 66">
            <a:hlinkClick r:id="rId3" action="ppaction://hlinksldjump" tooltip="Bidarur Shrishailappa Veerupakshappa (BJP) from Gadag got 6.4 as Trustworthiness score"/>
          </p:cNvPr>
          <p:cNvSpPr/>
          <p:nvPr/>
        </p:nvSpPr>
        <p:spPr>
          <a:xfrm>
            <a:off x="5197566" y="2460386"/>
            <a:ext cx="245796" cy="245795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8" name="Oval 67">
            <a:hlinkClick r:id="rId3" action="ppaction://hlinksldjump" tooltip="Dinesh Gundu Rao (INC) from Gandhi Nagar got 7.4 as Trustworthiness score"/>
          </p:cNvPr>
          <p:cNvSpPr/>
          <p:nvPr/>
        </p:nvSpPr>
        <p:spPr>
          <a:xfrm>
            <a:off x="6885564" y="5484978"/>
            <a:ext cx="229592" cy="229593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9" name="Oval 68">
            <a:hlinkClick r:id="rId3" action="ppaction://hlinksldjump" tooltip="Paranna Ishwarappa Munavalli (BJP) from Gangawati got 7.0 as Trustworthiness score"/>
          </p:cNvPr>
          <p:cNvSpPr/>
          <p:nvPr/>
        </p:nvSpPr>
        <p:spPr>
          <a:xfrm>
            <a:off x="6119635" y="2682133"/>
            <a:ext cx="227073" cy="227073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0" name="Oval 69">
            <a:hlinkClick r:id="rId3" action="ppaction://hlinksldjump" tooltip="Shivashankara Reddy N H (INC) from Gauribidanur got 7.8 as Trustworthiness score"/>
          </p:cNvPr>
          <p:cNvSpPr/>
          <p:nvPr/>
        </p:nvSpPr>
        <p:spPr>
          <a:xfrm>
            <a:off x="6941652" y="4136287"/>
            <a:ext cx="294120" cy="294119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1" name="Oval 70">
            <a:hlinkClick r:id="rId3" action="ppaction://hlinksldjump" tooltip="Jarkiholi Ramesh Laxmanrao (INC) from Gokak got 8.0 as Trustworthiness score"/>
          </p:cNvPr>
          <p:cNvSpPr/>
          <p:nvPr/>
        </p:nvSpPr>
        <p:spPr>
          <a:xfrm>
            <a:off x="4231776" y="1570237"/>
            <a:ext cx="284888" cy="284888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2" name="Oval 71">
            <a:hlinkClick r:id="rId3" action="ppaction://hlinksldjump" tooltip="Priya Krishna (INC) from Govindaraj Nagar got 6.7 as Trustworthiness score"/>
          </p:cNvPr>
          <p:cNvSpPr/>
          <p:nvPr/>
        </p:nvSpPr>
        <p:spPr>
          <a:xfrm>
            <a:off x="6172784" y="5898204"/>
            <a:ext cx="238853" cy="238853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3" name="Oval 72">
            <a:hlinkClick r:id="rId3" action="ppaction://hlinksldjump" tooltip="S.R.Srinivas [ Vasu ] (JD(S)) from Gubbi got 7.7 as Trustworthiness score"/>
          </p:cNvPr>
          <p:cNvSpPr/>
          <p:nvPr/>
        </p:nvSpPr>
        <p:spPr>
          <a:xfrm>
            <a:off x="5753643" y="4253144"/>
            <a:ext cx="283926" cy="283926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4" name="Oval 73">
            <a:hlinkClick r:id="rId3" action="ppaction://hlinksldjump" tooltip="Aruna Revoor (JD(S)) from Gulbarga Dakshin got 6.9 as Trustworthiness score"/>
          </p:cNvPr>
          <p:cNvSpPr/>
          <p:nvPr/>
        </p:nvSpPr>
        <p:spPr>
          <a:xfrm>
            <a:off x="6870036" y="1355987"/>
            <a:ext cx="225478" cy="225478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5" name="Oval 74">
            <a:hlinkClick r:id="rId3" action="ppaction://hlinksldjump" tooltip="Revu Naik Belamgi (BJP) from Gulbarga Rural (SC) got 7.5 as Trustworthiness score"/>
          </p:cNvPr>
          <p:cNvSpPr/>
          <p:nvPr/>
        </p:nvSpPr>
        <p:spPr>
          <a:xfrm>
            <a:off x="7021402" y="1130669"/>
            <a:ext cx="243429" cy="243429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6" name="Oval 75">
            <a:hlinkClick r:id="rId3" action="ppaction://hlinksldjump" tooltip="Qamarul Islam (INC) from Gulbarga Uttar got 6.5 as Trustworthiness score"/>
          </p:cNvPr>
          <p:cNvSpPr/>
          <p:nvPr/>
        </p:nvSpPr>
        <p:spPr>
          <a:xfrm>
            <a:off x="7128806" y="1389799"/>
            <a:ext cx="228033" cy="228034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7" name="Oval 76">
            <a:hlinkClick r:id="rId3" action="ppaction://hlinksldjump" tooltip="H.S.Mahadeva Prasad (INC) from Gundlupet got 6.8 as Trustworthiness score"/>
          </p:cNvPr>
          <p:cNvSpPr/>
          <p:nvPr/>
        </p:nvSpPr>
        <p:spPr>
          <a:xfrm>
            <a:off x="4900678" y="5946570"/>
            <a:ext cx="328183" cy="328182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8" name="Oval 77">
            <a:hlinkClick r:id="rId3" action="ppaction://hlinksldjump" tooltip="Baburao Chinchansur (INC) from Gurumitkal got 7.6 as Trustworthiness score"/>
          </p:cNvPr>
          <p:cNvSpPr/>
          <p:nvPr/>
        </p:nvSpPr>
        <p:spPr>
          <a:xfrm>
            <a:off x="7531042" y="1999334"/>
            <a:ext cx="227870" cy="227871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9" name="Oval 78">
            <a:hlinkClick r:id="rId3" action="ppaction://hlinksldjump" tooltip="B.Chandra Naik (BJP) from Hadagalli (SC) got 8.3 as Trustworthiness score"/>
          </p:cNvPr>
          <p:cNvSpPr/>
          <p:nvPr/>
        </p:nvSpPr>
        <p:spPr>
          <a:xfrm>
            <a:off x="5080196" y="2710900"/>
            <a:ext cx="208328" cy="208328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0" name="Oval 79">
            <a:hlinkClick r:id="rId3" action="ppaction://hlinksldjump" tooltip="K. Nemaraj Naik (BJP) from Hagaribommanahalli (SC) got 5.3 as Trustworthiness score"/>
          </p:cNvPr>
          <p:cNvSpPr/>
          <p:nvPr/>
        </p:nvSpPr>
        <p:spPr>
          <a:xfrm>
            <a:off x="5587228" y="2836508"/>
            <a:ext cx="260768" cy="260768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1" name="Oval 80">
            <a:hlinkClick r:id="rId3" action="ppaction://hlinksldjump" tooltip="Sunil V Hegde (JD(S)) from Haliyal got 5.3 as Trustworthiness score"/>
          </p:cNvPr>
          <p:cNvSpPr/>
          <p:nvPr/>
        </p:nvSpPr>
        <p:spPr>
          <a:xfrm>
            <a:off x="3960518" y="2089326"/>
            <a:ext cx="227208" cy="227207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2" name="Oval 81">
            <a:hlinkClick r:id="rId3" action="ppaction://hlinksldjump" tooltip="Udasi Channabasappa Mahalingappa (BJP) from Hangal got 5.3 as Trustworthiness score"/>
          </p:cNvPr>
          <p:cNvSpPr/>
          <p:nvPr/>
        </p:nvSpPr>
        <p:spPr>
          <a:xfrm>
            <a:off x="4174372" y="2672722"/>
            <a:ext cx="281732" cy="281731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3" name="Oval 82">
            <a:hlinkClick r:id="rId3" action="ppaction://hlinksldjump" tooltip="R.Narendra (INC) from Hanur got 6.7 as Trustworthiness score"/>
          </p:cNvPr>
          <p:cNvSpPr/>
          <p:nvPr/>
        </p:nvSpPr>
        <p:spPr>
          <a:xfrm>
            <a:off x="5845837" y="6154107"/>
            <a:ext cx="287673" cy="287672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4" name="Oval 83">
            <a:hlinkClick r:id="rId3" action="ppaction://hlinksldjump" tooltip="G Karunakara Reddy (BJP) from Harapanahalli got 7.2 as Trustworthiness score"/>
          </p:cNvPr>
          <p:cNvSpPr/>
          <p:nvPr/>
        </p:nvSpPr>
        <p:spPr>
          <a:xfrm>
            <a:off x="5275587" y="2827264"/>
            <a:ext cx="281482" cy="281482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5" name="Oval 84">
            <a:hlinkClick r:id="rId3" action="ppaction://hlinksldjump" tooltip="B.P.Harish (BJP) from Harihar got 7.0 as Trustworthiness score"/>
          </p:cNvPr>
          <p:cNvSpPr/>
          <p:nvPr/>
        </p:nvSpPr>
        <p:spPr>
          <a:xfrm>
            <a:off x="5041622" y="3057154"/>
            <a:ext cx="286530" cy="286529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6" name="Oval 85">
            <a:hlinkClick r:id="rId3" action="ppaction://hlinksldjump" tooltip="H. S. Prakash (JD(S)) from Hassan got 8.5 as Trustworthiness score"/>
          </p:cNvPr>
          <p:cNvSpPr/>
          <p:nvPr/>
        </p:nvSpPr>
        <p:spPr>
          <a:xfrm>
            <a:off x="4643741" y="4447647"/>
            <a:ext cx="256365" cy="256366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7" name="Oval 86">
            <a:hlinkClick r:id="rId3" action="ppaction://hlinksldjump" tooltip="Neharu Olekar (BJP) from Haveri (SC) got 5.5 as Trustworthiness score"/>
          </p:cNvPr>
          <p:cNvSpPr/>
          <p:nvPr/>
        </p:nvSpPr>
        <p:spPr>
          <a:xfrm>
            <a:off x="4486680" y="2678225"/>
            <a:ext cx="259559" cy="259559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8" name="Oval 87">
            <a:hlinkClick r:id="rId3" action="ppaction://hlinksldjump" tooltip="Katta Subramanya Naidu (BJP) from Hebbal got 5.8 as Trustworthiness score"/>
          </p:cNvPr>
          <p:cNvSpPr/>
          <p:nvPr/>
        </p:nvSpPr>
        <p:spPr>
          <a:xfrm>
            <a:off x="7478173" y="4951963"/>
            <a:ext cx="218391" cy="218391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9" name="Oval 88">
            <a:hlinkClick r:id="rId3" action="ppaction://hlinksldjump" tooltip="Chikkanna (INC) from Heggadadevanakote (ST) got 8.5 as Trustworthiness score"/>
          </p:cNvPr>
          <p:cNvSpPr/>
          <p:nvPr/>
        </p:nvSpPr>
        <p:spPr>
          <a:xfrm>
            <a:off x="4420581" y="5587729"/>
            <a:ext cx="286600" cy="286601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0" name="Oval 89">
            <a:hlinkClick r:id="rId3" action="ppaction://hlinksldjump" tooltip="B.C. Patil (INC) from Hirekerur got 5.3 as Trustworthiness score"/>
          </p:cNvPr>
          <p:cNvSpPr/>
          <p:nvPr/>
        </p:nvSpPr>
        <p:spPr>
          <a:xfrm>
            <a:off x="4446896" y="2965939"/>
            <a:ext cx="260741" cy="260741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1" name="Oval 90">
            <a:hlinkClick r:id="rId3" action="ppaction://hlinksldjump" tooltip="Sudhakara D (IND) from Hiriyur got 5.0 as Trustworthiness score"/>
          </p:cNvPr>
          <p:cNvSpPr/>
          <p:nvPr/>
        </p:nvSpPr>
        <p:spPr>
          <a:xfrm>
            <a:off x="5693058" y="3621210"/>
            <a:ext cx="309909" cy="309909"/>
          </a:xfrm>
          <a:prstGeom prst="ellipse">
            <a:avLst/>
          </a:prstGeom>
          <a:solidFill>
            <a:srgbClr val="FFFFE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2" name="Oval 91">
            <a:hlinkClick r:id="rId3" action="ppaction://hlinksldjump" tooltip="M Chandrappa (BJP) from Holalkere (SC) got 4.3 as Trustworthiness score"/>
          </p:cNvPr>
          <p:cNvSpPr/>
          <p:nvPr/>
        </p:nvSpPr>
        <p:spPr>
          <a:xfrm>
            <a:off x="5271666" y="3611424"/>
            <a:ext cx="305428" cy="305428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3" name="Oval 92">
            <a:hlinkClick r:id="rId3" action="ppaction://hlinksldjump" tooltip="H. D. Revanna (JD(S)) from Holenarasipur got 7.5 as Trustworthiness score"/>
          </p:cNvPr>
          <p:cNvSpPr/>
          <p:nvPr/>
        </p:nvSpPr>
        <p:spPr>
          <a:xfrm>
            <a:off x="4698650" y="4719923"/>
            <a:ext cx="324359" cy="324358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4" name="Oval 93">
            <a:hlinkClick r:id="rId3" action="ppaction://hlinksldjump" tooltip="Rajshekar Baswaraj Patil (INC) from Homnabad got 8.7 as Trustworthiness score"/>
          </p:cNvPr>
          <p:cNvSpPr/>
          <p:nvPr/>
        </p:nvSpPr>
        <p:spPr>
          <a:xfrm>
            <a:off x="7471148" y="1167216"/>
            <a:ext cx="263909" cy="263910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5" name="Oval 94">
            <a:hlinkClick r:id="rId3" action="ppaction://hlinksldjump" tooltip="M P Renukacharya (BJP) from Honnali got 6.7 as Trustworthiness score"/>
          </p:cNvPr>
          <p:cNvSpPr/>
          <p:nvPr/>
        </p:nvSpPr>
        <p:spPr>
          <a:xfrm>
            <a:off x="4507979" y="3246485"/>
            <a:ext cx="294887" cy="294887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6" name="Oval 95">
            <a:hlinkClick r:id="rId3" action="ppaction://hlinksldjump" tooltip="Goolihatti. D. Shekar (IND) from Hosadurga got 6.1 as Trustworthiness score"/>
          </p:cNvPr>
          <p:cNvSpPr/>
          <p:nvPr/>
        </p:nvSpPr>
        <p:spPr>
          <a:xfrm>
            <a:off x="5162388" y="3920468"/>
            <a:ext cx="281720" cy="281720"/>
          </a:xfrm>
          <a:prstGeom prst="ellipse">
            <a:avLst/>
          </a:prstGeom>
          <a:solidFill>
            <a:srgbClr val="FFFF4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7" name="Oval 96">
            <a:hlinkClick r:id="rId3" action="ppaction://hlinksldjump" tooltip="B.N.Bachhe Gowda (BJP) from Hosakote got 8.5 as Trustworthiness score"/>
          </p:cNvPr>
          <p:cNvSpPr/>
          <p:nvPr/>
        </p:nvSpPr>
        <p:spPr>
          <a:xfrm>
            <a:off x="7432838" y="5213291"/>
            <a:ext cx="324504" cy="324505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8" name="Oval 97">
            <a:hlinkClick r:id="rId3" action="ppaction://hlinksldjump" tooltip="Jagadish Shettar (BJP) from Hubli-Dharwad-Central got 8.4 as Trustworthiness score"/>
          </p:cNvPr>
          <p:cNvSpPr/>
          <p:nvPr/>
        </p:nvSpPr>
        <p:spPr>
          <a:xfrm>
            <a:off x="4753413" y="2179731"/>
            <a:ext cx="245290" cy="245290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9" name="Oval 98">
            <a:hlinkClick r:id="rId3" action="ppaction://hlinksldjump" tooltip="Veerabhadrappa Halaharavi (BJP) from Hubli-Dharwad-East (SC) got 8.6 as Trustworthiness score"/>
          </p:cNvPr>
          <p:cNvSpPr/>
          <p:nvPr/>
        </p:nvSpPr>
        <p:spPr>
          <a:xfrm>
            <a:off x="4230312" y="2130846"/>
            <a:ext cx="211432" cy="211432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0" name="Oval 99">
            <a:hlinkClick r:id="rId3" action="ppaction://hlinksldjump" tooltip="Bellad Chandrakant Gurappa (BJP) from Hubli-Dharwad-West got 8.5 as Trustworthiness score"/>
          </p:cNvPr>
          <p:cNvSpPr/>
          <p:nvPr/>
        </p:nvSpPr>
        <p:spPr>
          <a:xfrm>
            <a:off x="4473635" y="2152232"/>
            <a:ext cx="248319" cy="248319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1" name="Oval 100">
            <a:hlinkClick r:id="rId3" action="ppaction://hlinksldjump" tooltip="Umesh Vishwanath Katti (JD(S)) from Hukkeri got 9.3 as Trustworthiness score"/>
          </p:cNvPr>
          <p:cNvSpPr/>
          <p:nvPr/>
        </p:nvSpPr>
        <p:spPr>
          <a:xfrm>
            <a:off x="4155807" y="1262549"/>
            <a:ext cx="288390" cy="288391"/>
          </a:xfrm>
          <a:prstGeom prst="ellipse">
            <a:avLst/>
          </a:prstGeom>
          <a:solidFill>
            <a:srgbClr val="00441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2" name="Oval 101">
            <a:hlinkClick r:id="rId3" action="ppaction://hlinksldjump" tooltip="Doddanagouda G Patil (BJP) from Hungund got 7.6 as Trustworthiness score"/>
          </p:cNvPr>
          <p:cNvSpPr/>
          <p:nvPr/>
        </p:nvSpPr>
        <p:spPr>
          <a:xfrm>
            <a:off x="5687904" y="2023325"/>
            <a:ext cx="256866" cy="256866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3" name="Oval 102">
            <a:hlinkClick r:id="rId3" action="ppaction://hlinksldjump" tooltip="H.P Manjunatha (INC) from Hunsur got 10.0 as Trustworthiness score"/>
          </p:cNvPr>
          <p:cNvSpPr/>
          <p:nvPr/>
        </p:nvSpPr>
        <p:spPr>
          <a:xfrm>
            <a:off x="4252298" y="5262620"/>
            <a:ext cx="332138" cy="332137"/>
          </a:xfrm>
          <a:prstGeom prst="ellipse">
            <a:avLst/>
          </a:prstGeom>
          <a:solidFill>
            <a:srgbClr val="08306B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4" name="Oval 103">
            <a:hlinkClick r:id="rId3" action="ppaction://hlinksldjump" tooltip="Dr Bagali Sarvabhoum Satagouda (BJP) from Indi got 8.4 as Trustworthiness score"/>
          </p:cNvPr>
          <p:cNvSpPr/>
          <p:nvPr/>
        </p:nvSpPr>
        <p:spPr>
          <a:xfrm>
            <a:off x="5990080" y="1071229"/>
            <a:ext cx="240910" cy="240910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5" name="Oval 104">
            <a:hlinkClick r:id="rId3" action="ppaction://hlinksldjump" tooltip="S.V.Ramachandra (BJP) from Jagalur (ST) got 6.8 as Trustworthiness score"/>
          </p:cNvPr>
          <p:cNvSpPr/>
          <p:nvPr/>
        </p:nvSpPr>
        <p:spPr>
          <a:xfrm>
            <a:off x="5828819" y="3368899"/>
            <a:ext cx="240226" cy="240227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6" name="Oval 105">
            <a:hlinkClick r:id="rId3" action="ppaction://hlinksldjump" tooltip="Kulkarni Shrikanth Subbrao. (BJP) from Jamkhandi got 6.8 as Trustworthiness score"/>
          </p:cNvPr>
          <p:cNvSpPr/>
          <p:nvPr/>
        </p:nvSpPr>
        <p:spPr>
          <a:xfrm>
            <a:off x="5071181" y="1216919"/>
            <a:ext cx="249734" cy="249734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7" name="Oval 106">
            <a:hlinkClick r:id="rId3" action="ppaction://hlinksldjump" tooltip="B.N.Vijaya Kumar (BJP) from Jayanagar got 6.8 as Trustworthiness score"/>
          </p:cNvPr>
          <p:cNvSpPr/>
          <p:nvPr/>
        </p:nvSpPr>
        <p:spPr>
          <a:xfrm>
            <a:off x="6416630" y="5501076"/>
            <a:ext cx="203735" cy="203735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8" name="Oval 107">
            <a:hlinkClick r:id="rId3" action="ppaction://hlinksldjump" tooltip="Doddappagouda Shivalingappagoud Patil Naribol (BJP) from Jewargi got 6.8 as Trustworthiness score"/>
          </p:cNvPr>
          <p:cNvSpPr/>
          <p:nvPr/>
        </p:nvSpPr>
        <p:spPr>
          <a:xfrm>
            <a:off x="6799667" y="1610266"/>
            <a:ext cx="264054" cy="264054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9" name="Oval 108">
            <a:hlinkClick r:id="rId3" action="ppaction://hlinksldjump" tooltip="N.S.Nandiesha Reddy (BJP) from K.R. Pura got 6.5 as Trustworthiness score"/>
          </p:cNvPr>
          <p:cNvSpPr/>
          <p:nvPr/>
        </p:nvSpPr>
        <p:spPr>
          <a:xfrm>
            <a:off x="6918134" y="4801844"/>
            <a:ext cx="311261" cy="311261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0" name="Oval 109">
            <a:hlinkClick r:id="rId3" action="ppaction://hlinksldjump" tooltip="Y C Vishwanath (BJP) from Kadur  got 6.5 as Trustworthiness score"/>
          </p:cNvPr>
          <p:cNvSpPr/>
          <p:nvPr/>
        </p:nvSpPr>
        <p:spPr>
          <a:xfrm>
            <a:off x="4864717" y="3848029"/>
            <a:ext cx="278902" cy="278902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1" name="Oval 110">
            <a:hlinkClick r:id="rId3" action="ppaction://hlinksldjump" tooltip="Bharamgouda Alagouda Kage (BJP) from Kagwad got 6.6 as Trustworthiness score"/>
          </p:cNvPr>
          <p:cNvSpPr/>
          <p:nvPr/>
        </p:nvSpPr>
        <p:spPr>
          <a:xfrm>
            <a:off x="4437020" y="834514"/>
            <a:ext cx="246767" cy="246766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2" name="Oval 111">
            <a:hlinkClick r:id="rId3" action="ppaction://hlinksldjump" tooltip="Santosh.S. Lad (INC) from Kalghatgi got 8.6 as Trustworthiness score"/>
          </p:cNvPr>
          <p:cNvSpPr/>
          <p:nvPr/>
        </p:nvSpPr>
        <p:spPr>
          <a:xfrm>
            <a:off x="4050839" y="2328421"/>
            <a:ext cx="261525" cy="261525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3" name="Oval 112">
            <a:hlinkClick r:id="rId3" action="ppaction://hlinksldjump" tooltip="T.H. Suresh Babu (BJP) from Kampli (ST) got 5.5 as Trustworthiness score"/>
          </p:cNvPr>
          <p:cNvSpPr/>
          <p:nvPr/>
        </p:nvSpPr>
        <p:spPr>
          <a:xfrm>
            <a:off x="6209305" y="2917781"/>
            <a:ext cx="275404" cy="275404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4" name="Oval 113">
            <a:hlinkClick r:id="rId3" action="ppaction://hlinksldjump" tooltip="Shivaraj S/O Sangappa Tangadagi (IND) from Kanakagiri (SC) got 8.2 as Trustworthiness score"/>
          </p:cNvPr>
          <p:cNvSpPr/>
          <p:nvPr/>
        </p:nvSpPr>
        <p:spPr>
          <a:xfrm>
            <a:off x="5997003" y="2457770"/>
            <a:ext cx="220942" cy="220942"/>
          </a:xfrm>
          <a:prstGeom prst="ellipse">
            <a:avLst/>
          </a:prstGeom>
          <a:solidFill>
            <a:srgbClr val="E9E3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5" name="Oval 114">
            <a:hlinkClick r:id="rId3" action="ppaction://hlinksldjump" tooltip="Lalaji R. Mendon (BJP) from Kapu got 9.3 as Trustworthiness score"/>
          </p:cNvPr>
          <p:cNvSpPr/>
          <p:nvPr/>
        </p:nvSpPr>
        <p:spPr>
          <a:xfrm>
            <a:off x="3164596" y="3704158"/>
            <a:ext cx="225521" cy="225520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6" name="Oval 115">
            <a:hlinkClick r:id="rId3" action="ppaction://hlinksldjump" tooltip="H. Gopal Bhandary (INC) from Karkal got 8.0 as Trustworthiness score"/>
          </p:cNvPr>
          <p:cNvSpPr/>
          <p:nvPr/>
        </p:nvSpPr>
        <p:spPr>
          <a:xfrm>
            <a:off x="3668064" y="3583727"/>
            <a:ext cx="254938" cy="254937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7" name="Oval 116">
            <a:hlinkClick r:id="rId3" action="ppaction://hlinksldjump" tooltip="Asnotikar Anand Vasant (BJP) from Karwar got 5.1 as Trustworthiness score"/>
          </p:cNvPr>
          <p:cNvSpPr/>
          <p:nvPr/>
        </p:nvSpPr>
        <p:spPr>
          <a:xfrm>
            <a:off x="3227676" y="2171017"/>
            <a:ext cx="265631" cy="265631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8" name="Oval 117">
            <a:hlinkClick r:id="rId3" action="ppaction://hlinksldjump" tooltip="Pralhad Remani (BJP) from Khanapur got 6.9 as Trustworthiness score"/>
          </p:cNvPr>
          <p:cNvSpPr/>
          <p:nvPr/>
        </p:nvSpPr>
        <p:spPr>
          <a:xfrm>
            <a:off x="3800911" y="1733490"/>
            <a:ext cx="261633" cy="261633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9" name="Oval 118">
            <a:hlinkClick r:id="rId3" action="ppaction://hlinksldjump" tooltip="Marihal Suresh Shivarudrappa (BJP) from Kittur got 5.1 as Trustworthiness score"/>
          </p:cNvPr>
          <p:cNvSpPr/>
          <p:nvPr/>
        </p:nvSpPr>
        <p:spPr>
          <a:xfrm>
            <a:off x="4077410" y="1833748"/>
            <a:ext cx="255403" cy="255404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0" name="Oval 119">
            <a:hlinkClick r:id="rId3" action="ppaction://hlinksldjump" tooltip="D.K.Shivakumar (INC) from Kanakapura got 7.4 as Trustworthiness score"/>
          </p:cNvPr>
          <p:cNvSpPr/>
          <p:nvPr/>
        </p:nvSpPr>
        <p:spPr>
          <a:xfrm>
            <a:off x="5826671" y="5806569"/>
            <a:ext cx="322035" cy="322036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1" name="Oval 120">
            <a:hlinkClick r:id="rId3" action="ppaction://hlinksldjump" tooltip="Y.Sampangi (BJP) from Kolar Gold Field (SC) got 8.5 as Trustworthiness score"/>
          </p:cNvPr>
          <p:cNvSpPr/>
          <p:nvPr/>
        </p:nvSpPr>
        <p:spPr>
          <a:xfrm>
            <a:off x="7526232" y="5851221"/>
            <a:ext cx="238256" cy="238256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2" name="Oval 121">
            <a:hlinkClick r:id="rId3" action="ppaction://hlinksldjump" tooltip="R.Varthur Prakash (IND) from Kolar got 8.1 as Trustworthiness score"/>
          </p:cNvPr>
          <p:cNvSpPr/>
          <p:nvPr/>
        </p:nvSpPr>
        <p:spPr>
          <a:xfrm>
            <a:off x="7643361" y="5501958"/>
            <a:ext cx="289580" cy="289579"/>
          </a:xfrm>
          <a:prstGeom prst="ellipse">
            <a:avLst/>
          </a:prstGeom>
          <a:solidFill>
            <a:srgbClr val="E9E3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3" name="Oval 122">
            <a:hlinkClick r:id="rId3" action="ppaction://hlinksldjump" tooltip="G. N. Nanjunda Swamy (BJP) from Kollegal (SC) got 7.3 as Trustworthiness score"/>
          </p:cNvPr>
          <p:cNvSpPr/>
          <p:nvPr/>
        </p:nvSpPr>
        <p:spPr>
          <a:xfrm>
            <a:off x="5557193" y="5997405"/>
            <a:ext cx="297568" cy="297569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4" name="Oval 123">
            <a:hlinkClick r:id="rId3" action="ppaction://hlinksldjump" tooltip="Karadi Sanganna Amarappa (JD(S)) from Koppal got 8.4 as Trustworthiness score"/>
          </p:cNvPr>
          <p:cNvSpPr/>
          <p:nvPr/>
        </p:nvSpPr>
        <p:spPr>
          <a:xfrm>
            <a:off x="5728340" y="2571671"/>
            <a:ext cx="272590" cy="272589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5" name="Oval 124">
            <a:hlinkClick r:id="rId3" action="ppaction://hlinksldjump" tooltip="Dr. G. Parameshwara (INC) from Koratagere (SC) got 5.9 as Trustworthiness score"/>
          </p:cNvPr>
          <p:cNvSpPr/>
          <p:nvPr/>
        </p:nvSpPr>
        <p:spPr>
          <a:xfrm>
            <a:off x="6476596" y="4564070"/>
            <a:ext cx="291413" cy="291413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6" name="Oval 125">
            <a:hlinkClick r:id="rId3" action="ppaction://hlinksldjump" tooltip="S.A.Ramadass (BJP) from Krishnaraja got 7.2 as Trustworthiness score"/>
          </p:cNvPr>
          <p:cNvSpPr/>
          <p:nvPr/>
        </p:nvSpPr>
        <p:spPr>
          <a:xfrm>
            <a:off x="3273473" y="3243309"/>
            <a:ext cx="265272" cy="265273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7" name="Oval 126">
            <a:hlinkClick r:id="rId3" action="ppaction://hlinksldjump" tooltip="S.R Mahesh (JD(S)) from Krishnarajanagara got 8.3 as Trustworthiness score"/>
          </p:cNvPr>
          <p:cNvSpPr/>
          <p:nvPr/>
        </p:nvSpPr>
        <p:spPr>
          <a:xfrm>
            <a:off x="4492082" y="5002476"/>
            <a:ext cx="329309" cy="329310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8" name="Oval 127">
            <a:hlinkClick r:id="rId3" action="ppaction://hlinksldjump" tooltip="K B Chandrashekar (INC) from Krishnarajpet got 6.6 as Trustworthiness score"/>
          </p:cNvPr>
          <p:cNvSpPr/>
          <p:nvPr/>
        </p:nvSpPr>
        <p:spPr>
          <a:xfrm>
            <a:off x="4843223" y="5045177"/>
            <a:ext cx="310789" cy="310789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9" name="Oval 128">
            <a:hlinkClick r:id="rId3" action="ppaction://hlinksldjump" tooltip="Ghatage Shama Bhima (INC) from Kudachi (SC) got 5.1 as Trustworthiness score"/>
          </p:cNvPr>
          <p:cNvSpPr/>
          <p:nvPr/>
        </p:nvSpPr>
        <p:spPr>
          <a:xfrm>
            <a:off x="4651918" y="1028109"/>
            <a:ext cx="212637" cy="212636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0" name="Oval 129">
            <a:hlinkClick r:id="rId3" action="ppaction://hlinksldjump" tooltip="B.Nagendra (BJP) from Kudligi (ST) got 5.7 as Trustworthiness score"/>
          </p:cNvPr>
          <p:cNvSpPr/>
          <p:nvPr/>
        </p:nvSpPr>
        <p:spPr>
          <a:xfrm>
            <a:off x="5696607" y="3108152"/>
            <a:ext cx="256496" cy="256496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1" name="Oval 130">
            <a:hlinkClick r:id="rId3" action="ppaction://hlinksldjump" tooltip="Dinakar Keshav Shetty (JD(S)) from Kumta got 8.1 as Trustworthiness score"/>
          </p:cNvPr>
          <p:cNvSpPr/>
          <p:nvPr/>
        </p:nvSpPr>
        <p:spPr>
          <a:xfrm>
            <a:off x="3415469" y="2598638"/>
            <a:ext cx="244750" cy="244750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2" name="Oval 131">
            <a:hlinkClick r:id="rId3" action="ppaction://hlinksldjump" tooltip="Haladi Srinivas Shetty (BJP) from Kundapura got 7.5 as Trustworthiness score"/>
          </p:cNvPr>
          <p:cNvSpPr/>
          <p:nvPr/>
        </p:nvSpPr>
        <p:spPr>
          <a:xfrm>
            <a:off x="3565252" y="3281313"/>
            <a:ext cx="285101" cy="285101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3" name="Oval 132">
            <a:hlinkClick r:id="rId3" action="ppaction://hlinksldjump" tooltip="Chikkangoudra Siddangouda Ishwaragouda (BJP) from Kundgol got 8.8 as Trustworthiness score"/>
          </p:cNvPr>
          <p:cNvSpPr/>
          <p:nvPr/>
        </p:nvSpPr>
        <p:spPr>
          <a:xfrm>
            <a:off x="4642193" y="2436024"/>
            <a:ext cx="253650" cy="253650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4" name="Oval 133">
            <a:hlinkClick r:id="rId3" action="ppaction://hlinksldjump" tooltip="B.B. Ramaswamy Gowda (INC) from Kunigal got 6.5 as Trustworthiness score"/>
          </p:cNvPr>
          <p:cNvSpPr/>
          <p:nvPr/>
        </p:nvSpPr>
        <p:spPr>
          <a:xfrm>
            <a:off x="5716463" y="4785324"/>
            <a:ext cx="275812" cy="275812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5" name="Oval 134">
            <a:hlinkClick r:id="rId3" action="ppaction://hlinksldjump" tooltip="Amaregouda Linganagouda Bayyapur (INC) from Kushtagi got 7.7 as Trustworthiness score"/>
          </p:cNvPr>
          <p:cNvSpPr/>
          <p:nvPr/>
        </p:nvSpPr>
        <p:spPr>
          <a:xfrm>
            <a:off x="5769563" y="2304555"/>
            <a:ext cx="235611" cy="235611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6" name="Oval 135">
            <a:hlinkClick r:id="rId3" action="ppaction://hlinksldjump" tooltip="Manappa Vajjal (BJP) from Lingsugur (SC) got 6.7 as Trustworthiness score"/>
          </p:cNvPr>
          <p:cNvSpPr/>
          <p:nvPr/>
        </p:nvSpPr>
        <p:spPr>
          <a:xfrm>
            <a:off x="6269773" y="2150601"/>
            <a:ext cx="218861" cy="218862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7" name="Oval 136">
            <a:hlinkClick r:id="rId3" action="ppaction://hlinksldjump" tooltip="Kalpana Siddaraju (JD(S)) from Maddur got 6.7 as Trustworthiness score"/>
          </p:cNvPr>
          <p:cNvSpPr/>
          <p:nvPr/>
        </p:nvSpPr>
        <p:spPr>
          <a:xfrm>
            <a:off x="5384881" y="4819799"/>
            <a:ext cx="309919" cy="309920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8" name="Oval 137">
            <a:hlinkClick r:id="rId3" action="ppaction://hlinksldjump" tooltip="Anitha Kumaraswamy (JD(S)) from Madhugiri got 6.3 as Trustworthiness score"/>
          </p:cNvPr>
          <p:cNvSpPr/>
          <p:nvPr/>
        </p:nvSpPr>
        <p:spPr>
          <a:xfrm>
            <a:off x="6406511" y="4262549"/>
            <a:ext cx="282808" cy="282808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9" name="Oval 138">
            <a:hlinkClick r:id="rId3" action="ppaction://hlinksldjump" tooltip="Appachu (Ranjan) (BJP) from Madikeri got 5.6 as Trustworthiness score"/>
          </p:cNvPr>
          <p:cNvSpPr/>
          <p:nvPr/>
        </p:nvSpPr>
        <p:spPr>
          <a:xfrm>
            <a:off x="4017321" y="4379916"/>
            <a:ext cx="291881" cy="291881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0" name="Oval 139">
            <a:hlinkClick r:id="rId3" action="ppaction://hlinksldjump" tooltip="H.C.Balakrishna (JD(S)) from Magadi got 7.0 as Trustworthiness score"/>
          </p:cNvPr>
          <p:cNvSpPr/>
          <p:nvPr/>
        </p:nvSpPr>
        <p:spPr>
          <a:xfrm>
            <a:off x="5844814" y="5043225"/>
            <a:ext cx="329291" cy="329291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1" name="Oval 140">
            <a:hlinkClick r:id="rId3" action="ppaction://hlinksldjump" tooltip="Aravind Limbavali (BJP) from Mahadevapura (SC) got 6.3 as Trustworthiness score"/>
          </p:cNvPr>
          <p:cNvSpPr/>
          <p:nvPr/>
        </p:nvSpPr>
        <p:spPr>
          <a:xfrm>
            <a:off x="6838793" y="5125903"/>
            <a:ext cx="334702" cy="334702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2" name="Oval 141">
            <a:hlinkClick r:id="rId3" action="ppaction://hlinksldjump" tooltip="N.L.Narendra Babu (INC) from Mahalakshmi Layout got 6.3 as Trustworthiness score"/>
          </p:cNvPr>
          <p:cNvSpPr/>
          <p:nvPr/>
        </p:nvSpPr>
        <p:spPr>
          <a:xfrm>
            <a:off x="6598744" y="5638456"/>
            <a:ext cx="259200" cy="259201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3" name="Oval 142">
            <a:hlinkClick r:id="rId3" action="ppaction://hlinksldjump" tooltip="P M Narendraswamy (IND) from Malavalli (SC) got 6.7 as Trustworthiness score"/>
          </p:cNvPr>
          <p:cNvSpPr/>
          <p:nvPr/>
        </p:nvSpPr>
        <p:spPr>
          <a:xfrm>
            <a:off x="5521693" y="5632355"/>
            <a:ext cx="329712" cy="329712"/>
          </a:xfrm>
          <a:prstGeom prst="ellipse">
            <a:avLst/>
          </a:prstGeom>
          <a:solidFill>
            <a:srgbClr val="FFFF4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4" name="Oval 143">
            <a:hlinkClick r:id="rId3" action="ppaction://hlinksldjump" tooltip="Dr. Ashwath Narayan C.N (BJP) from Malleshwaram got 7.4 as Trustworthiness score"/>
          </p:cNvPr>
          <p:cNvSpPr/>
          <p:nvPr/>
        </p:nvSpPr>
        <p:spPr>
          <a:xfrm>
            <a:off x="6397192" y="5231085"/>
            <a:ext cx="235916" cy="235915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5" name="Oval 144">
            <a:hlinkClick r:id="rId3" action="ppaction://hlinksldjump" tooltip="Es.En.Krishnaiah Shetty (BJP) from Malur got 9.5 as Trustworthiness score"/>
          </p:cNvPr>
          <p:cNvSpPr/>
          <p:nvPr/>
        </p:nvSpPr>
        <p:spPr>
          <a:xfrm>
            <a:off x="7354297" y="5593042"/>
            <a:ext cx="271838" cy="271838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6" name="Oval 145">
            <a:hlinkClick r:id="rId3" action="ppaction://hlinksldjump" tooltip="M.Srinivas (JD(S)) from Mandya got 6.8 as Trustworthiness score"/>
          </p:cNvPr>
          <p:cNvSpPr/>
          <p:nvPr/>
        </p:nvSpPr>
        <p:spPr>
          <a:xfrm>
            <a:off x="5295853" y="5413719"/>
            <a:ext cx="296885" cy="296885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7" name="Oval 146">
            <a:hlinkClick r:id="rId3" action="ppaction://hlinksldjump" tooltip="J.Krishna Palemar (BJP) from Mangalore City North got 7.1 as Trustworthiness score"/>
          </p:cNvPr>
          <p:cNvSpPr/>
          <p:nvPr/>
        </p:nvSpPr>
        <p:spPr>
          <a:xfrm>
            <a:off x="3379116" y="3818768"/>
            <a:ext cx="301613" cy="301613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8" name="Oval 147">
            <a:hlinkClick r:id="rId3" action="ppaction://hlinksldjump" tooltip="N.Yogish Bhat (BJP) from Mangalore City South got 8.8 as Trustworthiness score"/>
          </p:cNvPr>
          <p:cNvSpPr/>
          <p:nvPr/>
        </p:nvSpPr>
        <p:spPr>
          <a:xfrm>
            <a:off x="3236925" y="4207789"/>
            <a:ext cx="272084" cy="272084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9" name="Oval 148">
            <a:hlinkClick r:id="rId3" action="ppaction://hlinksldjump" tooltip="U.T. Khadar (INC) from Mangalore got 7.3 as Trustworthiness score"/>
          </p:cNvPr>
          <p:cNvSpPr/>
          <p:nvPr/>
        </p:nvSpPr>
        <p:spPr>
          <a:xfrm>
            <a:off x="3131358" y="3963192"/>
            <a:ext cx="239349" cy="239349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0" name="Oval 149">
            <a:hlinkClick r:id="rId3" action="ppaction://hlinksldjump" tooltip="G. Hampayya Nayak Ballatgi (INC) from Manvi (ST) got 7.7 as Trustworthiness score"/>
          </p:cNvPr>
          <p:cNvSpPr/>
          <p:nvPr/>
        </p:nvSpPr>
        <p:spPr>
          <a:xfrm>
            <a:off x="6844641" y="2546622"/>
            <a:ext cx="244078" cy="244078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1" name="Oval 150">
            <a:hlinkClick r:id="rId3" action="ppaction://hlinksldjump" tooltip="Pratap Gouda Patil (BJP) from Maski (ST) got 6.9 as Trustworthiness score"/>
          </p:cNvPr>
          <p:cNvSpPr/>
          <p:nvPr/>
        </p:nvSpPr>
        <p:spPr>
          <a:xfrm>
            <a:off x="6409355" y="2371897"/>
            <a:ext cx="193188" cy="193188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2" name="Oval 151">
            <a:hlinkClick r:id="rId3" action="ppaction://hlinksldjump" tooltip="M Basavaraja Naika (BJP) from Mayakonda (SC) got 7.0 as Trustworthiness score"/>
          </p:cNvPr>
          <p:cNvSpPr/>
          <p:nvPr/>
        </p:nvSpPr>
        <p:spPr>
          <a:xfrm>
            <a:off x="5172309" y="3351478"/>
            <a:ext cx="256272" cy="256272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3" name="Oval 152">
            <a:hlinkClick r:id="rId3" action="ppaction://hlinksldjump" tooltip="C S Puttaraju (JD(S)) from Melukote got 7.1 as Trustworthiness score"/>
          </p:cNvPr>
          <p:cNvSpPr/>
          <p:nvPr/>
        </p:nvSpPr>
        <p:spPr>
          <a:xfrm>
            <a:off x="5043536" y="4771601"/>
            <a:ext cx="318636" cy="318636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4" name="Oval 153">
            <a:hlinkClick r:id="rId3" action="ppaction://hlinksldjump" tooltip="N.Y.Gopala Krishna (INC) from Molakalmuru (ST) got 4.0 as Trustworthiness score"/>
          </p:cNvPr>
          <p:cNvSpPr/>
          <p:nvPr/>
        </p:nvSpPr>
        <p:spPr>
          <a:xfrm>
            <a:off x="6096960" y="3362098"/>
            <a:ext cx="316599" cy="316600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5" name="Oval 154">
            <a:hlinkClick r:id="rId3" action="ppaction://hlinksldjump" tooltip="K.Abhayachandra (INC) from Moodabidri got 6.9 as Trustworthiness score"/>
          </p:cNvPr>
          <p:cNvSpPr/>
          <p:nvPr/>
        </p:nvSpPr>
        <p:spPr>
          <a:xfrm>
            <a:off x="3709292" y="3867704"/>
            <a:ext cx="253753" cy="253753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6" name="Oval 155">
            <a:hlinkClick r:id="rId3" action="ppaction://hlinksldjump" tooltip="Appaji Channabasavaraj Shankararao Nadagouda (INC) from Muddebihal got 7.6 as Trustworthiness score"/>
          </p:cNvPr>
          <p:cNvSpPr/>
          <p:nvPr/>
        </p:nvSpPr>
        <p:spPr>
          <a:xfrm>
            <a:off x="5905557" y="1855103"/>
            <a:ext cx="220295" cy="220295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7" name="Oval 156">
            <a:hlinkClick r:id="rId3" action="ppaction://hlinksldjump" tooltip="Govind.M.Karjol (BJP) from Mudhol (SC) got 8.5 as Trustworthiness score"/>
          </p:cNvPr>
          <p:cNvSpPr/>
          <p:nvPr/>
        </p:nvSpPr>
        <p:spPr>
          <a:xfrm>
            <a:off x="4997526" y="1489390"/>
            <a:ext cx="245283" cy="245284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8" name="Oval 157">
            <a:hlinkClick r:id="rId3" action="ppaction://hlinksldjump" tooltip="M.P.Kumara Swamy (BJP) from Mudigere (SC) got 6.9 as Trustworthiness score"/>
          </p:cNvPr>
          <p:cNvSpPr/>
          <p:nvPr/>
        </p:nvSpPr>
        <p:spPr>
          <a:xfrm>
            <a:off x="4188886" y="4155302"/>
            <a:ext cx="228173" cy="228172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9" name="Oval 158">
            <a:hlinkClick r:id="rId3" action="ppaction://hlinksldjump" tooltip="Amaresh (INC) from Mulbagal (SC) got 8.5 as Trustworthiness score"/>
          </p:cNvPr>
          <p:cNvSpPr/>
          <p:nvPr/>
        </p:nvSpPr>
        <p:spPr>
          <a:xfrm>
            <a:off x="7792755" y="5789015"/>
            <a:ext cx="260770" cy="260771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0" name="Oval 159">
            <a:hlinkClick r:id="rId3" action="ppaction://hlinksldjump" tooltip="Suresh Gowda (INC) from Nagamangala got 6.5 as Trustworthiness score"/>
          </p:cNvPr>
          <p:cNvSpPr/>
          <p:nvPr/>
        </p:nvSpPr>
        <p:spPr>
          <a:xfrm>
            <a:off x="5247219" y="4500354"/>
            <a:ext cx="320486" cy="320485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1" name="Oval 160">
            <a:hlinkClick r:id="rId3" action="ppaction://hlinksldjump" tooltip="Katakdhond Vitthal Dhondiba (BJP) from Nagthan (SC) got 7.7 as Trustworthiness score"/>
          </p:cNvPr>
          <p:cNvSpPr/>
          <p:nvPr/>
        </p:nvSpPr>
        <p:spPr>
          <a:xfrm>
            <a:off x="5750964" y="1211082"/>
            <a:ext cx="244156" cy="244157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2" name="Oval 161">
            <a:hlinkClick r:id="rId3" action="ppaction://hlinksldjump" tooltip="V.Srinivasa Prasad (INC) from Nanjangud (SC) got 6.8 as Trustworthiness score"/>
          </p:cNvPr>
          <p:cNvSpPr/>
          <p:nvPr/>
        </p:nvSpPr>
        <p:spPr>
          <a:xfrm>
            <a:off x="4719470" y="5689505"/>
            <a:ext cx="281866" cy="281866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3" name="Oval 162">
            <a:hlinkClick r:id="rId3" action="ppaction://hlinksldjump" tooltip="Tanveer Sait (INC) from Narasimharaja got 7.6 as Trustworthiness score"/>
          </p:cNvPr>
          <p:cNvSpPr/>
          <p:nvPr/>
        </p:nvSpPr>
        <p:spPr>
          <a:xfrm>
            <a:off x="6197281" y="5037892"/>
            <a:ext cx="233126" cy="233127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4" name="Oval 163">
            <a:hlinkClick r:id="rId3" action="ppaction://hlinksldjump" tooltip="C C Patil (BJP) from Nargund got 6.1 as Trustworthiness score"/>
          </p:cNvPr>
          <p:cNvSpPr/>
          <p:nvPr/>
        </p:nvSpPr>
        <p:spPr>
          <a:xfrm>
            <a:off x="4926433" y="1943463"/>
            <a:ext cx="246733" cy="246732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5" name="Oval 164">
            <a:hlinkClick r:id="rId3" action="ppaction://hlinksldjump" tooltip="Shankar Patil Munenkoppa (BJP) from Navalgund got 8.6 as Trustworthiness score"/>
          </p:cNvPr>
          <p:cNvSpPr/>
          <p:nvPr/>
        </p:nvSpPr>
        <p:spPr>
          <a:xfrm>
            <a:off x="5028018" y="2196543"/>
            <a:ext cx="276137" cy="276138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6" name="Oval 165">
            <a:hlinkClick r:id="rId3" action="ppaction://hlinksldjump" tooltip="M.V.Nagaraju (BJP) from Nelamangala (SC) got 8.1 as Trustworthiness score"/>
          </p:cNvPr>
          <p:cNvSpPr/>
          <p:nvPr/>
        </p:nvSpPr>
        <p:spPr>
          <a:xfrm>
            <a:off x="6017999" y="4785642"/>
            <a:ext cx="262822" cy="262822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7" name="Oval 166">
            <a:hlinkClick r:id="rId3" action="ppaction://hlinksldjump" tooltip="Kakaso Pandurang Patil (INC) from Nippani got 6.8 as Trustworthiness score"/>
          </p:cNvPr>
          <p:cNvSpPr/>
          <p:nvPr/>
        </p:nvSpPr>
        <p:spPr>
          <a:xfrm>
            <a:off x="3803441" y="906401"/>
            <a:ext cx="294784" cy="294784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8" name="Oval 167">
            <a:hlinkClick r:id="rId3" action="ppaction://hlinksldjump" tooltip="R.Ashoka (BJP) from Padmanaba Nagar got 6.8 as Trustworthiness score"/>
          </p:cNvPr>
          <p:cNvSpPr/>
          <p:nvPr/>
        </p:nvSpPr>
        <p:spPr>
          <a:xfrm>
            <a:off x="6109331" y="5294067"/>
            <a:ext cx="271291" cy="271291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9" name="Oval 168">
            <a:hlinkClick r:id="rId3" action="ppaction://hlinksldjump" tooltip="Venkataramanappa (IND) from Pavagada (SC) got 6.8 as Trustworthiness score"/>
          </p:cNvPr>
          <p:cNvSpPr/>
          <p:nvPr/>
        </p:nvSpPr>
        <p:spPr>
          <a:xfrm>
            <a:off x="6553226" y="3979656"/>
            <a:ext cx="293408" cy="293408"/>
          </a:xfrm>
          <a:prstGeom prst="ellipse">
            <a:avLst/>
          </a:prstGeom>
          <a:solidFill>
            <a:srgbClr val="FFFF4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0" name="Oval 169">
            <a:hlinkClick r:id="rId3" action="ppaction://hlinksldjump" tooltip="K. Venkatesh (INC) from Piriyapatna got 6.1 as Trustworthiness score"/>
          </p:cNvPr>
          <p:cNvSpPr/>
          <p:nvPr/>
        </p:nvSpPr>
        <p:spPr>
          <a:xfrm>
            <a:off x="4203383" y="4976721"/>
            <a:ext cx="268255" cy="268255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1" name="Oval 170">
            <a:hlinkClick r:id="rId3" action="ppaction://hlinksldjump" tooltip="B. Prasanna Kumar (INC) from Pulakeshinagar (SC) got 6.2 as Trustworthiness score"/>
          </p:cNvPr>
          <p:cNvSpPr/>
          <p:nvPr/>
        </p:nvSpPr>
        <p:spPr>
          <a:xfrm>
            <a:off x="6795934" y="4663812"/>
            <a:ext cx="179483" cy="179483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2" name="Oval 171">
            <a:hlinkClick r:id="rId3" action="ppaction://hlinksldjump" tooltip="Mallika Prasada (BJP) from Puttur got 7.7 as Trustworthiness score"/>
          </p:cNvPr>
          <p:cNvSpPr/>
          <p:nvPr/>
        </p:nvSpPr>
        <p:spPr>
          <a:xfrm>
            <a:off x="3706885" y="4399993"/>
            <a:ext cx="282099" cy="282100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3" name="Oval 172">
            <a:hlinkClick r:id="rId3" action="ppaction://hlinksldjump" tooltip="Raja Rayappa Naik (INC) from Raichur Rural (ST) got 5.9 as Trustworthiness score"/>
          </p:cNvPr>
          <p:cNvSpPr/>
          <p:nvPr/>
        </p:nvSpPr>
        <p:spPr>
          <a:xfrm>
            <a:off x="7115821" y="2635901"/>
            <a:ext cx="239077" cy="239077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4" name="Oval 173">
            <a:hlinkClick r:id="rId3" action="ppaction://hlinksldjump" tooltip="Syed Yasin (INC) from Raichur got 6.9 as Trustworthiness score"/>
          </p:cNvPr>
          <p:cNvSpPr/>
          <p:nvPr/>
        </p:nvSpPr>
        <p:spPr>
          <a:xfrm>
            <a:off x="7339762" y="2510213"/>
            <a:ext cx="184476" cy="184476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5" name="Oval 174">
            <a:hlinkClick r:id="rId3" action="ppaction://hlinksldjump" tooltip="Suresh Kumar S. (BJP) from Rajaji Nagar got 6.6 as Trustworthiness score"/>
          </p:cNvPr>
          <p:cNvSpPr/>
          <p:nvPr/>
        </p:nvSpPr>
        <p:spPr>
          <a:xfrm>
            <a:off x="6310936" y="4802694"/>
            <a:ext cx="220615" cy="220614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6" name="Oval 175">
            <a:hlinkClick r:id="rId3" action="ppaction://hlinksldjump" tooltip="M.Srinivas (BJP) from Rajarajeshwarinagar got 6.6 as Trustworthiness score"/>
          </p:cNvPr>
          <p:cNvSpPr/>
          <p:nvPr/>
        </p:nvSpPr>
        <p:spPr>
          <a:xfrm>
            <a:off x="5514218" y="5152896"/>
            <a:ext cx="328979" cy="328978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7" name="Oval 176">
            <a:hlinkClick r:id="rId3" action="ppaction://hlinksldjump" tooltip="K.Raju (JD(S)) from Ramanagara got 6.6 as Trustworthiness score"/>
          </p:cNvPr>
          <p:cNvSpPr/>
          <p:nvPr/>
        </p:nvSpPr>
        <p:spPr>
          <a:xfrm>
            <a:off x="6075161" y="5585408"/>
            <a:ext cx="292233" cy="292232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8" name="Oval 177">
            <a:hlinkClick r:id="rId3" action="ppaction://hlinksldjump" tooltip="Ashok Mahadevappa Pattan (INC) from Ramdurg got 7.0 as Trustworthiness score"/>
          </p:cNvPr>
          <p:cNvSpPr/>
          <p:nvPr/>
        </p:nvSpPr>
        <p:spPr>
          <a:xfrm>
            <a:off x="4807554" y="1687800"/>
            <a:ext cx="248577" cy="248578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9" name="Oval 178">
            <a:hlinkClick r:id="rId3" action="ppaction://hlinksldjump" tooltip="G.Shivanna (BJP) from Ranibennur got 9.0 as Trustworthiness score"/>
          </p:cNvPr>
          <p:cNvSpPr/>
          <p:nvPr/>
        </p:nvSpPr>
        <p:spPr>
          <a:xfrm>
            <a:off x="4729331" y="3016898"/>
            <a:ext cx="287128" cy="287129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0" name="Oval 179">
            <a:hlinkClick r:id="rId3" action="ppaction://hlinksldjump" tooltip="Aihole Duryodhan Mahalingappa (BJP) from Raibag (SC) got 5.7 as Trustworthiness score"/>
          </p:cNvPr>
          <p:cNvSpPr/>
          <p:nvPr/>
        </p:nvSpPr>
        <p:spPr>
          <a:xfrm>
            <a:off x="4410502" y="1113092"/>
            <a:ext cx="221221" cy="221221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1" name="Oval 180">
            <a:hlinkClick r:id="rId3" action="ppaction://hlinksldjump" tooltip="Kalakappa Gurushantappa Bandi (BJP) from Ron got 6.6 as Trustworthiness score"/>
          </p:cNvPr>
          <p:cNvSpPr/>
          <p:nvPr/>
        </p:nvSpPr>
        <p:spPr>
          <a:xfrm>
            <a:off x="5334474" y="2197175"/>
            <a:ext cx="272895" cy="272895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2" name="Oval 181">
            <a:hlinkClick r:id="rId3" action="ppaction://hlinksldjump" tooltip="Gopalkrishna Beluru (BJP) from Sagar got 8.9 as Trustworthiness score"/>
          </p:cNvPr>
          <p:cNvSpPr/>
          <p:nvPr/>
        </p:nvSpPr>
        <p:spPr>
          <a:xfrm>
            <a:off x="3849936" y="3149985"/>
            <a:ext cx="282994" cy="282993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3" name="Oval 182">
            <a:hlinkClick r:id="rId3" action="ppaction://hlinksldjump" tooltip="H. K. Kumaraswamy (JD(S)) from Sakleshpur (SC) got 7.4 as Trustworthiness score"/>
          </p:cNvPr>
          <p:cNvSpPr/>
          <p:nvPr/>
        </p:nvSpPr>
        <p:spPr>
          <a:xfrm>
            <a:off x="4335744" y="4355225"/>
            <a:ext cx="288464" cy="288464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4" name="Oval 183">
            <a:hlinkClick r:id="rId3" action="ppaction://hlinksldjump" tooltip="E. Tukaram (INC) from Sandur (ST) got 4.1 as Trustworthiness score"/>
          </p:cNvPr>
          <p:cNvSpPr/>
          <p:nvPr/>
        </p:nvSpPr>
        <p:spPr>
          <a:xfrm>
            <a:off x="5985886" y="3099465"/>
            <a:ext cx="242853" cy="242853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5" name="Oval 184">
            <a:hlinkClick r:id="rId3" action="ppaction://hlinksldjump" tooltip="K.J.George (INC) from Sarvagnanagar got 7.6 as Trustworthiness score"/>
          </p:cNvPr>
          <p:cNvSpPr/>
          <p:nvPr/>
        </p:nvSpPr>
        <p:spPr>
          <a:xfrm>
            <a:off x="6642950" y="4850035"/>
            <a:ext cx="246753" cy="246753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6" name="Oval 185">
            <a:hlinkClick r:id="rId3" action="ppaction://hlinksldjump" tooltip="Mamani Vishwanath Chandrashekar (BJP) from Saundatti Yellamma got 9.0 as Trustworthiness score"/>
          </p:cNvPr>
          <p:cNvSpPr/>
          <p:nvPr/>
        </p:nvSpPr>
        <p:spPr>
          <a:xfrm>
            <a:off x="4644871" y="1918331"/>
            <a:ext cx="249505" cy="249506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7" name="Oval 186">
            <a:hlinkClick r:id="rId3" action="ppaction://hlinksldjump" tooltip="Dr. Sharan Prakash Rudrappa Patil (INC) from Sedam got 6.9 as Trustworthiness score"/>
          </p:cNvPr>
          <p:cNvSpPr/>
          <p:nvPr/>
        </p:nvSpPr>
        <p:spPr>
          <a:xfrm>
            <a:off x="7483938" y="1696964"/>
            <a:ext cx="255988" cy="255988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8" name="Oval 187">
            <a:hlinkClick r:id="rId3" action="ppaction://hlinksldjump" tooltip="Sharanabasappa Darshnapur (INC) from Shahapur got nan as Trustworthiness score"/>
          </p:cNvPr>
          <p:cNvSpPr/>
          <p:nvPr/>
        </p:nvSpPr>
        <p:spPr>
          <a:xfrm>
            <a:off x="6881835" y="1899741"/>
            <a:ext cx="231702" cy="231702"/>
          </a:xfrm>
          <a:prstGeom prst="ellipse">
            <a:avLst/>
          </a:prstGeom>
          <a:solidFill>
            <a:srgbClr val="08306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9" name="Oval 188">
            <a:hlinkClick r:id="rId3" action="ppaction://hlinksldjump" tooltip="N.A Haris (INC) from Shanti Nagar got 7.1 as Trustworthiness score"/>
          </p:cNvPr>
          <p:cNvSpPr/>
          <p:nvPr/>
        </p:nvSpPr>
        <p:spPr>
          <a:xfrm>
            <a:off x="6641610" y="5141081"/>
            <a:ext cx="185255" cy="185255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0" name="Oval 189">
            <a:hlinkClick r:id="rId3" action="ppaction://hlinksldjump" tooltip="Basavaraj Bommai (BJP) from Shiggaon got 6.8 as Trustworthiness score"/>
          </p:cNvPr>
          <p:cNvSpPr/>
          <p:nvPr/>
        </p:nvSpPr>
        <p:spPr>
          <a:xfrm>
            <a:off x="4330331" y="2403328"/>
            <a:ext cx="281701" cy="281702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1" name="Oval 190">
            <a:hlinkClick r:id="rId3" action="ppaction://hlinksldjump" tooltip="B.S.Yeddyurappa (BJP) from Shikaripura got 8.0 as Trustworthiness score"/>
          </p:cNvPr>
          <p:cNvSpPr/>
          <p:nvPr/>
        </p:nvSpPr>
        <p:spPr>
          <a:xfrm>
            <a:off x="4141286" y="3036856"/>
            <a:ext cx="288212" cy="288212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2" name="Oval 191">
            <a:hlinkClick r:id="rId3" action="ppaction://hlinksldjump" tooltip="K.G.Kumarswamy (BJP) from Shimoga Rural (SC) got 7.2 as Trustworthiness score"/>
          </p:cNvPr>
          <p:cNvSpPr/>
          <p:nvPr/>
        </p:nvSpPr>
        <p:spPr>
          <a:xfrm>
            <a:off x="4208160" y="3346348"/>
            <a:ext cx="287046" cy="287046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3" name="Oval 192">
            <a:hlinkClick r:id="rId3" action="ppaction://hlinksldjump" tooltip="K.S.Eshwarappa (BJP) from Shimoga got 6.7 as Trustworthiness score"/>
          </p:cNvPr>
          <p:cNvSpPr/>
          <p:nvPr/>
        </p:nvSpPr>
        <p:spPr>
          <a:xfrm>
            <a:off x="4398921" y="3608803"/>
            <a:ext cx="251657" cy="251657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4" name="Oval 193">
            <a:hlinkClick r:id="rId3" action="ppaction://hlinksldjump" tooltip="Ramanna S Lamani (BJP) from Shirahatti (SC) got 8.0 as Trustworthiness score"/>
          </p:cNvPr>
          <p:cNvSpPr/>
          <p:nvPr/>
        </p:nvSpPr>
        <p:spPr>
          <a:xfrm>
            <a:off x="4926825" y="2478365"/>
            <a:ext cx="237238" cy="237239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5" name="Oval 194">
            <a:hlinkClick r:id="rId3" action="ppaction://hlinksldjump" tooltip="R.Roshan Baig (INC) from Shivajinagar got 5.5 as Trustworthiness score"/>
          </p:cNvPr>
          <p:cNvSpPr/>
          <p:nvPr/>
        </p:nvSpPr>
        <p:spPr>
          <a:xfrm>
            <a:off x="6461818" y="5015221"/>
            <a:ext cx="183698" cy="183699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6" name="Oval 195">
            <a:hlinkClick r:id="rId3" action="ppaction://hlinksldjump" tooltip="Narasimha Nayak (Raju Gouda) (BJP) from Shorapur (ST) got 6.2 as Trustworthiness score"/>
          </p:cNvPr>
          <p:cNvSpPr/>
          <p:nvPr/>
        </p:nvSpPr>
        <p:spPr>
          <a:xfrm>
            <a:off x="6579549" y="1979894"/>
            <a:ext cx="292151" cy="292151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7" name="Oval 196">
            <a:hlinkClick r:id="rId3" action="ppaction://hlinksldjump" tooltip="C. S. Putte Gowda (JD(S)) from Shravanabelagola got 7.6 as Trustworthiness score"/>
          </p:cNvPr>
          <p:cNvSpPr/>
          <p:nvPr/>
        </p:nvSpPr>
        <p:spPr>
          <a:xfrm>
            <a:off x="4924394" y="4468732"/>
            <a:ext cx="302819" cy="302820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8" name="Oval 197">
            <a:hlinkClick r:id="rId3" action="ppaction://hlinksldjump" tooltip="A.B.Ramesha Bandisiddegowda (JD(S)) from Shrirangapattana got 5.9 as Trustworthiness score"/>
          </p:cNvPr>
          <p:cNvSpPr/>
          <p:nvPr/>
        </p:nvSpPr>
        <p:spPr>
          <a:xfrm>
            <a:off x="5174851" y="5084115"/>
            <a:ext cx="322916" cy="322916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9" name="Oval 198">
            <a:hlinkClick r:id="rId3" action="ppaction://hlinksldjump" tooltip="V Muniyappa (INC) from Sidlaghatta got 7.7 as Trustworthiness score"/>
          </p:cNvPr>
          <p:cNvSpPr/>
          <p:nvPr/>
        </p:nvSpPr>
        <p:spPr>
          <a:xfrm>
            <a:off x="7173478" y="5024281"/>
            <a:ext cx="301803" cy="301802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0" name="Oval 199">
            <a:hlinkClick r:id="rId3" action="ppaction://hlinksldjump" tooltip="Bhusanur Ramesh Balappa (BJP) from Sindagi got 8.2 as Trustworthiness score"/>
          </p:cNvPr>
          <p:cNvSpPr/>
          <p:nvPr/>
        </p:nvSpPr>
        <p:spPr>
          <a:xfrm>
            <a:off x="6204842" y="1442325"/>
            <a:ext cx="237349" cy="237349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1" name="Oval 200">
            <a:hlinkClick r:id="rId3" action="ppaction://hlinksldjump" tooltip="Nadagouda Venkatarao (JD(S)) from Sindhanur got 6.9 as Trustworthiness score"/>
          </p:cNvPr>
          <p:cNvSpPr/>
          <p:nvPr/>
        </p:nvSpPr>
        <p:spPr>
          <a:xfrm>
            <a:off x="6372792" y="2600806"/>
            <a:ext cx="258599" cy="258599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2" name="Oval 201">
            <a:hlinkClick r:id="rId3" action="ppaction://hlinksldjump" tooltip="T.B.Jayachandra (INC) from Sira got 6.6 as Trustworthiness score"/>
          </p:cNvPr>
          <p:cNvSpPr/>
          <p:nvPr/>
        </p:nvSpPr>
        <p:spPr>
          <a:xfrm>
            <a:off x="5819811" y="3929033"/>
            <a:ext cx="308663" cy="308663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3" name="Oval 202">
            <a:hlinkClick r:id="rId3" action="ppaction://hlinksldjump" tooltip="Kageri Vishweshwar Hegde (BJP) from Sirsi got 8.6 as Trustworthiness score"/>
          </p:cNvPr>
          <p:cNvSpPr/>
          <p:nvPr/>
        </p:nvSpPr>
        <p:spPr>
          <a:xfrm>
            <a:off x="3852579" y="2548353"/>
            <a:ext cx="269067" cy="269067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4" name="Oval 203">
            <a:hlinkClick r:id="rId3" action="ppaction://hlinksldjump" tooltip="Somalingappa M.S (BJP) from Siruguppa (ST) got 6.2 as Trustworthiness score"/>
          </p:cNvPr>
          <p:cNvSpPr/>
          <p:nvPr/>
        </p:nvSpPr>
        <p:spPr>
          <a:xfrm>
            <a:off x="6590671" y="2791601"/>
            <a:ext cx="262936" cy="262935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5" name="Oval 204">
            <a:hlinkClick r:id="rId3" action="ppaction://hlinksldjump" tooltip="H. Halappa (BJP) from Sorab got 7.0 as Trustworthiness score"/>
          </p:cNvPr>
          <p:cNvSpPr/>
          <p:nvPr/>
        </p:nvSpPr>
        <p:spPr>
          <a:xfrm>
            <a:off x="3900922" y="2842453"/>
            <a:ext cx="282340" cy="282340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6" name="Oval 205">
            <a:hlinkClick r:id="rId3" action="ppaction://hlinksldjump" tooltip="D.N .Jeevaraja (BJP) from Sringeri got 7.6 as Trustworthiness score"/>
          </p:cNvPr>
          <p:cNvSpPr/>
          <p:nvPr/>
        </p:nvSpPr>
        <p:spPr>
          <a:xfrm>
            <a:off x="3998251" y="3839461"/>
            <a:ext cx="247219" cy="247220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7" name="Oval 206">
            <a:hlinkClick r:id="rId3" action="ppaction://hlinksldjump" tooltip="G.K.Venkata Shiva Reddy (JD(S)) from Srinivaspur got 5.6 as Trustworthiness score"/>
          </p:cNvPr>
          <p:cNvSpPr/>
          <p:nvPr/>
        </p:nvSpPr>
        <p:spPr>
          <a:xfrm>
            <a:off x="7844456" y="5224694"/>
            <a:ext cx="337645" cy="337645"/>
          </a:xfrm>
          <a:prstGeom prst="ellipse">
            <a:avLst/>
          </a:prstGeom>
          <a:solidFill>
            <a:srgbClr val="A0D7A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8" name="Oval 207">
            <a:hlinkClick r:id="rId3" action="ppaction://hlinksldjump" tooltip="Angara S (BJP) from Sullia (SC) got 6.3 as Trustworthiness score"/>
          </p:cNvPr>
          <p:cNvSpPr/>
          <p:nvPr/>
        </p:nvSpPr>
        <p:spPr>
          <a:xfrm>
            <a:off x="3872891" y="4663344"/>
            <a:ext cx="282915" cy="282915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9" name="Oval 208">
            <a:hlinkClick r:id="rId3" action="ppaction://hlinksldjump" tooltip="Dr. H.C. Mahadevappa (INC) from T.Narasipur (SC) got 5.5 as Trustworthiness score"/>
          </p:cNvPr>
          <p:cNvSpPr/>
          <p:nvPr/>
        </p:nvSpPr>
        <p:spPr>
          <a:xfrm>
            <a:off x="5292847" y="5863472"/>
            <a:ext cx="272217" cy="272216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0" name="Oval 209">
            <a:hlinkClick r:id="rId3" action="ppaction://hlinksldjump" tooltip="Suresh .D.S (BJP) from Tarikere got 7.9 as Trustworthiness score"/>
          </p:cNvPr>
          <p:cNvSpPr/>
          <p:nvPr/>
        </p:nvSpPr>
        <p:spPr>
          <a:xfrm>
            <a:off x="4585992" y="3822888"/>
            <a:ext cx="251679" cy="251680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1" name="Oval 210">
            <a:hlinkClick r:id="rId3" action="ppaction://hlinksldjump" tooltip="Siddu. Savadi (BJP) from Terdal got 7.2 as Trustworthiness score"/>
          </p:cNvPr>
          <p:cNvSpPr/>
          <p:nvPr/>
        </p:nvSpPr>
        <p:spPr>
          <a:xfrm>
            <a:off x="4757573" y="1235915"/>
            <a:ext cx="284495" cy="284495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2" name="Oval 211">
            <a:hlinkClick r:id="rId3" action="ppaction://hlinksldjump" tooltip="B.C. Nagesh (BJP) from Tiptur got 6.4 as Trustworthiness score"/>
          </p:cNvPr>
          <p:cNvSpPr/>
          <p:nvPr/>
        </p:nvSpPr>
        <p:spPr>
          <a:xfrm>
            <a:off x="5129106" y="4227843"/>
            <a:ext cx="277595" cy="277596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3" name="Oval 212">
            <a:hlinkClick r:id="rId3" action="ppaction://hlinksldjump" tooltip="Kimmane Rathnakar (INC) from Tirthahalli got 7.8 as Trustworthiness score"/>
          </p:cNvPr>
          <p:cNvSpPr/>
          <p:nvPr/>
        </p:nvSpPr>
        <p:spPr>
          <a:xfrm>
            <a:off x="3950530" y="3525815"/>
            <a:ext cx="284098" cy="284097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4" name="Oval 213">
            <a:hlinkClick r:id="rId3" action="ppaction://hlinksldjump" tooltip="S. Shivanna Sogadu (BJP) from Tumkur City got 6.2 as Trustworthiness score"/>
          </p:cNvPr>
          <p:cNvSpPr/>
          <p:nvPr/>
        </p:nvSpPr>
        <p:spPr>
          <a:xfrm>
            <a:off x="5894751" y="4546717"/>
            <a:ext cx="240469" cy="240469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5" name="Oval 214">
            <a:hlinkClick r:id="rId3" action="ppaction://hlinksldjump" tooltip="B. Suresh Gowda (BJP) from Tumkur Rural got 6.8 as Trustworthiness score"/>
          </p:cNvPr>
          <p:cNvSpPr/>
          <p:nvPr/>
        </p:nvSpPr>
        <p:spPr>
          <a:xfrm>
            <a:off x="5588021" y="4513288"/>
            <a:ext cx="278017" cy="278016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6" name="Oval 215">
            <a:hlinkClick r:id="rId3" action="ppaction://hlinksldjump" tooltip="M T Krishnappa (JD(S)) from Turuvekere got 9.0 as Trustworthiness score"/>
          </p:cNvPr>
          <p:cNvSpPr/>
          <p:nvPr/>
        </p:nvSpPr>
        <p:spPr>
          <a:xfrm>
            <a:off x="5434168" y="4230079"/>
            <a:ext cx="291783" cy="291783"/>
          </a:xfrm>
          <a:prstGeom prst="ellipse">
            <a:avLst/>
          </a:prstGeom>
          <a:solidFill>
            <a:srgbClr val="00441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7" name="Oval 216">
            <a:hlinkClick r:id="rId3" action="ppaction://hlinksldjump" tooltip="K. Raghupathy Bhat (BJP) from Udupi got 9.4 as Trustworthiness score"/>
          </p:cNvPr>
          <p:cNvSpPr/>
          <p:nvPr/>
        </p:nvSpPr>
        <p:spPr>
          <a:xfrm>
            <a:off x="3372675" y="3521709"/>
            <a:ext cx="269300" cy="269300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8" name="Oval 217">
            <a:hlinkClick r:id="rId3" action="ppaction://hlinksldjump" tooltip="Siddaramaiah (INC) from Varuna got 5.8 as Trustworthiness score"/>
          </p:cNvPr>
          <p:cNvSpPr/>
          <p:nvPr/>
        </p:nvSpPr>
        <p:spPr>
          <a:xfrm>
            <a:off x="5023724" y="5617341"/>
            <a:ext cx="327240" cy="327241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9" name="Oval 218">
            <a:hlinkClick r:id="rId3" action="ppaction://hlinksldjump" tooltip="M.Krishnappa (INC) from Vijay Nagar got 7.2 as Trustworthiness score"/>
          </p:cNvPr>
          <p:cNvSpPr/>
          <p:nvPr/>
        </p:nvSpPr>
        <p:spPr>
          <a:xfrm>
            <a:off x="6628773" y="5361437"/>
            <a:ext cx="249992" cy="249993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0" name="Oval 219">
            <a:hlinkClick r:id="rId3" action="ppaction://hlinksldjump" tooltip="Anand Singh (BJP) from Vijayanagara got 5.6 as Trustworthiness score"/>
          </p:cNvPr>
          <p:cNvSpPr/>
          <p:nvPr/>
        </p:nvSpPr>
        <p:spPr>
          <a:xfrm>
            <a:off x="5891798" y="2834389"/>
            <a:ext cx="247109" cy="247110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1" name="Oval 220">
            <a:hlinkClick r:id="rId3" action="ppaction://hlinksldjump" tooltip="Bopaiah. K.G. (BJP) from Virajpet got 8.6 as Trustworthiness score"/>
          </p:cNvPr>
          <p:cNvSpPr/>
          <p:nvPr/>
        </p:nvSpPr>
        <p:spPr>
          <a:xfrm>
            <a:off x="3906515" y="4975564"/>
            <a:ext cx="265967" cy="265967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2" name="Oval 221">
            <a:hlinkClick r:id="rId3" action="ppaction://hlinksldjump" tooltip="A.B. Maalakraddy (INC) from Yadgir got 8.2 as Trustworthiness score"/>
          </p:cNvPr>
          <p:cNvSpPr/>
          <p:nvPr/>
        </p:nvSpPr>
        <p:spPr>
          <a:xfrm>
            <a:off x="7205823" y="1974901"/>
            <a:ext cx="212964" cy="212964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3" name="Oval 222">
            <a:hlinkClick r:id="rId3" action="ppaction://hlinksldjump" tooltip="S.R.Vishwanath (BJP) from Yelahanka got 7.0 as Trustworthiness score"/>
          </p:cNvPr>
          <p:cNvSpPr/>
          <p:nvPr/>
        </p:nvSpPr>
        <p:spPr>
          <a:xfrm>
            <a:off x="6981795" y="4449620"/>
            <a:ext cx="337036" cy="337036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4" name="Oval 223">
            <a:hlinkClick r:id="rId3" action="ppaction://hlinksldjump" tooltip="Eshanna Gulagannavar (BJP) from Yelburga got 6.5 as Trustworthiness score"/>
          </p:cNvPr>
          <p:cNvSpPr/>
          <p:nvPr/>
        </p:nvSpPr>
        <p:spPr>
          <a:xfrm>
            <a:off x="5477027" y="2472959"/>
            <a:ext cx="242245" cy="242245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5" name="Oval 224">
            <a:hlinkClick r:id="rId3" action="ppaction://hlinksldjump" tooltip="V S Patil (BJP) from Yellapur got 5.1 as Trustworthiness score"/>
          </p:cNvPr>
          <p:cNvSpPr/>
          <p:nvPr/>
        </p:nvSpPr>
        <p:spPr>
          <a:xfrm>
            <a:off x="3783702" y="2289787"/>
            <a:ext cx="238663" cy="238663"/>
          </a:xfrm>
          <a:prstGeom prst="ellipse">
            <a:avLst/>
          </a:prstGeom>
          <a:solidFill>
            <a:srgbClr val="FDB07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6" name="Oval 225">
            <a:hlinkClick r:id="rId3" action="ppaction://hlinksldjump" tooltip="Jarakiholi Satish Laxmanarao (INC) from Yamkanamardi (ST) got 7.8 as Trustworthiness score"/>
          </p:cNvPr>
          <p:cNvSpPr/>
          <p:nvPr/>
        </p:nvSpPr>
        <p:spPr>
          <a:xfrm>
            <a:off x="3882329" y="1226334"/>
            <a:ext cx="248337" cy="248337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7" name="Oval 226">
            <a:hlinkClick r:id="rId3" action="ppaction://hlinksldjump" tooltip="Shobha Karandlaje (BJP) from Yeshvanthapura got 7.6 as Trustworthiness score"/>
          </p:cNvPr>
          <p:cNvSpPr/>
          <p:nvPr/>
        </p:nvSpPr>
        <p:spPr>
          <a:xfrm>
            <a:off x="6051821" y="4153510"/>
            <a:ext cx="344144" cy="344143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6" name="Oval 285"/>
          <p:cNvSpPr/>
          <p:nvPr/>
        </p:nvSpPr>
        <p:spPr>
          <a:xfrm>
            <a:off x="914400" y="4343400"/>
            <a:ext cx="203200" cy="203200"/>
          </a:xfrm>
          <a:prstGeom prst="ellipse">
            <a:avLst/>
          </a:prstGeom>
          <a:solidFill>
            <a:srgbClr val="7F2704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7" name="Oval 286"/>
          <p:cNvSpPr/>
          <p:nvPr/>
        </p:nvSpPr>
        <p:spPr>
          <a:xfrm>
            <a:off x="1295400" y="4343400"/>
            <a:ext cx="203200" cy="203200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8" name="Oval 287"/>
          <p:cNvSpPr/>
          <p:nvPr/>
        </p:nvSpPr>
        <p:spPr>
          <a:xfrm>
            <a:off x="1676400" y="4343400"/>
            <a:ext cx="203200" cy="203200"/>
          </a:xfrm>
          <a:prstGeom prst="ellipse">
            <a:avLst/>
          </a:prstGeom>
          <a:solidFill>
            <a:srgbClr val="D26A2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9" name="Oval 288"/>
          <p:cNvSpPr/>
          <p:nvPr/>
        </p:nvSpPr>
        <p:spPr>
          <a:xfrm>
            <a:off x="2057400" y="4343400"/>
            <a:ext cx="203200" cy="203200"/>
          </a:xfrm>
          <a:prstGeom prst="ellipse">
            <a:avLst/>
          </a:prstGeom>
          <a:solidFill>
            <a:srgbClr val="FFF5E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0" name="Oval 289"/>
          <p:cNvSpPr/>
          <p:nvPr/>
        </p:nvSpPr>
        <p:spPr>
          <a:xfrm>
            <a:off x="2438400" y="4343400"/>
            <a:ext cx="203200" cy="203200"/>
          </a:xfrm>
          <a:prstGeom prst="ellipse">
            <a:avLst/>
          </a:prstGeom>
          <a:solidFill>
            <a:srgbClr val="FFF5EB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1" name="TextBox 290"/>
          <p:cNvSpPr txBox="1"/>
          <p:nvPr/>
        </p:nvSpPr>
        <p:spPr>
          <a:xfrm>
            <a:off x="254000" y="4254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BJP</a:t>
            </a:r>
            <a:endParaRPr lang="en-IN"/>
          </a:p>
        </p:txBody>
      </p:sp>
      <p:sp>
        <p:nvSpPr>
          <p:cNvPr id="292" name="Oval 291"/>
          <p:cNvSpPr/>
          <p:nvPr/>
        </p:nvSpPr>
        <p:spPr>
          <a:xfrm>
            <a:off x="914400" y="4851400"/>
            <a:ext cx="203200" cy="203200"/>
          </a:xfrm>
          <a:prstGeom prst="ellipse">
            <a:avLst/>
          </a:prstGeom>
          <a:solidFill>
            <a:srgbClr val="08306B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3" name="Oval 292"/>
          <p:cNvSpPr/>
          <p:nvPr/>
        </p:nvSpPr>
        <p:spPr>
          <a:xfrm>
            <a:off x="1295400" y="4851400"/>
            <a:ext cx="203200" cy="203200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4" name="Oval 293"/>
          <p:cNvSpPr/>
          <p:nvPr/>
        </p:nvSpPr>
        <p:spPr>
          <a:xfrm>
            <a:off x="1676400" y="4851400"/>
            <a:ext cx="203200" cy="203200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5" name="Oval 294"/>
          <p:cNvSpPr/>
          <p:nvPr/>
        </p:nvSpPr>
        <p:spPr>
          <a:xfrm>
            <a:off x="2057400" y="4851400"/>
            <a:ext cx="203200" cy="203200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6" name="Oval 295"/>
          <p:cNvSpPr/>
          <p:nvPr/>
        </p:nvSpPr>
        <p:spPr>
          <a:xfrm>
            <a:off x="2438400" y="4851400"/>
            <a:ext cx="203200" cy="203200"/>
          </a:xfrm>
          <a:prstGeom prst="ellipse">
            <a:avLst/>
          </a:prstGeom>
          <a:solidFill>
            <a:srgbClr val="F7FB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7" name="TextBox 296"/>
          <p:cNvSpPr txBox="1"/>
          <p:nvPr/>
        </p:nvSpPr>
        <p:spPr>
          <a:xfrm>
            <a:off x="254000" y="4762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INC</a:t>
            </a:r>
            <a:endParaRPr lang="en-IN"/>
          </a:p>
        </p:txBody>
      </p:sp>
      <p:sp>
        <p:nvSpPr>
          <p:cNvPr id="298" name="Oval 297"/>
          <p:cNvSpPr/>
          <p:nvPr/>
        </p:nvSpPr>
        <p:spPr>
          <a:xfrm>
            <a:off x="914400" y="5359400"/>
            <a:ext cx="203200" cy="203200"/>
          </a:xfrm>
          <a:prstGeom prst="ellipse">
            <a:avLst/>
          </a:prstGeom>
          <a:solidFill>
            <a:srgbClr val="00441B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9" name="Oval 298"/>
          <p:cNvSpPr/>
          <p:nvPr/>
        </p:nvSpPr>
        <p:spPr>
          <a:xfrm>
            <a:off x="1295400" y="5359400"/>
            <a:ext cx="203200" cy="203200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0" name="Oval 299"/>
          <p:cNvSpPr/>
          <p:nvPr/>
        </p:nvSpPr>
        <p:spPr>
          <a:xfrm>
            <a:off x="1676400" y="5359400"/>
            <a:ext cx="203200" cy="203200"/>
          </a:xfrm>
          <a:prstGeom prst="ellipse">
            <a:avLst/>
          </a:prstGeom>
          <a:solidFill>
            <a:srgbClr val="4C985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1" name="Oval 300"/>
          <p:cNvSpPr/>
          <p:nvPr/>
        </p:nvSpPr>
        <p:spPr>
          <a:xfrm>
            <a:off x="2057400" y="5359400"/>
            <a:ext cx="203200" cy="203200"/>
          </a:xfrm>
          <a:prstGeom prst="ellipse">
            <a:avLst/>
          </a:prstGeom>
          <a:solidFill>
            <a:srgbClr val="F7FCF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2" name="Oval 301"/>
          <p:cNvSpPr/>
          <p:nvPr/>
        </p:nvSpPr>
        <p:spPr>
          <a:xfrm>
            <a:off x="2438400" y="5359400"/>
            <a:ext cx="203200" cy="203200"/>
          </a:xfrm>
          <a:prstGeom prst="ellipse">
            <a:avLst/>
          </a:prstGeom>
          <a:solidFill>
            <a:srgbClr val="F7FCF5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3" name="TextBox 302"/>
          <p:cNvSpPr txBox="1"/>
          <p:nvPr/>
        </p:nvSpPr>
        <p:spPr>
          <a:xfrm>
            <a:off x="254000" y="5270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JD(S)</a:t>
            </a:r>
            <a:endParaRPr lang="en-IN"/>
          </a:p>
        </p:txBody>
      </p:sp>
      <p:sp>
        <p:nvSpPr>
          <p:cNvPr id="304" name="Oval 303"/>
          <p:cNvSpPr/>
          <p:nvPr/>
        </p:nvSpPr>
        <p:spPr>
          <a:xfrm>
            <a:off x="914400" y="5812864"/>
            <a:ext cx="203200" cy="203200"/>
          </a:xfrm>
          <a:prstGeom prst="ellipse">
            <a:avLst/>
          </a:prstGeom>
          <a:solidFill>
            <a:srgbClr val="C0AE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5" name="Oval 304"/>
          <p:cNvSpPr/>
          <p:nvPr/>
        </p:nvSpPr>
        <p:spPr>
          <a:xfrm>
            <a:off x="1295400" y="5812864"/>
            <a:ext cx="203200" cy="203200"/>
          </a:xfrm>
          <a:prstGeom prst="ellipse">
            <a:avLst/>
          </a:prstGeom>
          <a:solidFill>
            <a:srgbClr val="E9E3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6" name="Oval 305"/>
          <p:cNvSpPr/>
          <p:nvPr/>
        </p:nvSpPr>
        <p:spPr>
          <a:xfrm>
            <a:off x="1676400" y="5812864"/>
            <a:ext cx="203200" cy="203200"/>
          </a:xfrm>
          <a:prstGeom prst="ellipse">
            <a:avLst/>
          </a:prstGeom>
          <a:solidFill>
            <a:srgbClr val="E9E3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7" name="Oval 306"/>
          <p:cNvSpPr/>
          <p:nvPr/>
        </p:nvSpPr>
        <p:spPr>
          <a:xfrm>
            <a:off x="2057400" y="5812864"/>
            <a:ext cx="203200" cy="203200"/>
          </a:xfrm>
          <a:prstGeom prst="ellipse">
            <a:avLst/>
          </a:prstGeom>
          <a:solidFill>
            <a:srgbClr val="FFFFE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8" name="Oval 307"/>
          <p:cNvSpPr/>
          <p:nvPr/>
        </p:nvSpPr>
        <p:spPr>
          <a:xfrm>
            <a:off x="2438400" y="5812864"/>
            <a:ext cx="203200" cy="203200"/>
          </a:xfrm>
          <a:prstGeom prst="ellipse">
            <a:avLst/>
          </a:prstGeom>
          <a:solidFill>
            <a:srgbClr val="FFFFE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9" name="TextBox 308"/>
          <p:cNvSpPr txBox="1"/>
          <p:nvPr/>
        </p:nvSpPr>
        <p:spPr>
          <a:xfrm>
            <a:off x="254000" y="5723964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IND</a:t>
            </a:r>
            <a:endParaRPr lang="en-IN"/>
          </a:p>
        </p:txBody>
      </p:sp>
      <p:sp>
        <p:nvSpPr>
          <p:cNvPr id="310" name="TextBox 309"/>
          <p:cNvSpPr txBox="1"/>
          <p:nvPr/>
        </p:nvSpPr>
        <p:spPr>
          <a:xfrm>
            <a:off x="762000" y="3429000"/>
            <a:ext cx="461665" cy="1524000"/>
          </a:xfrm>
          <a:prstGeom prst="rect">
            <a:avLst/>
          </a:prstGeom>
          <a:noFill/>
        </p:spPr>
        <p:txBody>
          <a:bodyPr vert="mongolianVert" rtlCol="0">
            <a:spAutoFit/>
          </a:bodyPr>
          <a:lstStyle/>
          <a:p>
            <a:r>
              <a:rPr lang="en-IN" smtClean="0"/>
              <a:t>&lt;= 100</a:t>
            </a:r>
            <a:endParaRPr lang="en-IN"/>
          </a:p>
        </p:txBody>
      </p:sp>
      <p:sp>
        <p:nvSpPr>
          <p:cNvPr id="311" name="TextBox 310"/>
          <p:cNvSpPr txBox="1"/>
          <p:nvPr/>
        </p:nvSpPr>
        <p:spPr>
          <a:xfrm>
            <a:off x="1143000" y="3429000"/>
            <a:ext cx="461665" cy="1524000"/>
          </a:xfrm>
          <a:prstGeom prst="rect">
            <a:avLst/>
          </a:prstGeom>
          <a:noFill/>
        </p:spPr>
        <p:txBody>
          <a:bodyPr vert="mongolianVert" rtlCol="0">
            <a:spAutoFit/>
          </a:bodyPr>
          <a:lstStyle/>
          <a:p>
            <a:r>
              <a:rPr lang="en-IN" smtClean="0"/>
              <a:t>&lt;= 60</a:t>
            </a:r>
            <a:endParaRPr lang="en-IN"/>
          </a:p>
        </p:txBody>
      </p:sp>
      <p:sp>
        <p:nvSpPr>
          <p:cNvPr id="312" name="TextBox 311"/>
          <p:cNvSpPr txBox="1"/>
          <p:nvPr/>
        </p:nvSpPr>
        <p:spPr>
          <a:xfrm>
            <a:off x="1524000" y="3429000"/>
            <a:ext cx="461665" cy="1524000"/>
          </a:xfrm>
          <a:prstGeom prst="rect">
            <a:avLst/>
          </a:prstGeom>
          <a:noFill/>
        </p:spPr>
        <p:txBody>
          <a:bodyPr vert="mongolianVert" rtlCol="0">
            <a:spAutoFit/>
          </a:bodyPr>
          <a:lstStyle/>
          <a:p>
            <a:r>
              <a:rPr lang="en-IN" smtClean="0"/>
              <a:t>&lt;= 35</a:t>
            </a:r>
            <a:endParaRPr lang="en-IN"/>
          </a:p>
        </p:txBody>
      </p:sp>
      <p:sp>
        <p:nvSpPr>
          <p:cNvPr id="313" name="TextBox 312"/>
          <p:cNvSpPr txBox="1"/>
          <p:nvPr/>
        </p:nvSpPr>
        <p:spPr>
          <a:xfrm>
            <a:off x="1905000" y="3429000"/>
            <a:ext cx="461665" cy="1524000"/>
          </a:xfrm>
          <a:prstGeom prst="rect">
            <a:avLst/>
          </a:prstGeom>
          <a:noFill/>
        </p:spPr>
        <p:txBody>
          <a:bodyPr vert="mongolianVert" rtlCol="0">
            <a:spAutoFit/>
          </a:bodyPr>
          <a:lstStyle/>
          <a:p>
            <a:r>
              <a:rPr lang="en-IN" smtClean="0"/>
              <a:t>&lt;= 10</a:t>
            </a:r>
            <a:endParaRPr lang="en-IN"/>
          </a:p>
        </p:txBody>
      </p:sp>
      <p:sp>
        <p:nvSpPr>
          <p:cNvPr id="314" name="TextBox 313"/>
          <p:cNvSpPr txBox="1"/>
          <p:nvPr/>
        </p:nvSpPr>
        <p:spPr>
          <a:xfrm>
            <a:off x="2286000" y="3429000"/>
            <a:ext cx="461665" cy="1524000"/>
          </a:xfrm>
          <a:prstGeom prst="rect">
            <a:avLst/>
          </a:prstGeom>
          <a:noFill/>
        </p:spPr>
        <p:txBody>
          <a:bodyPr vert="mongolianVert" rtlCol="0">
            <a:spAutoFit/>
          </a:bodyPr>
          <a:lstStyle/>
          <a:p>
            <a:r>
              <a:rPr lang="en-IN" dirty="0" smtClean="0"/>
              <a:t> </a:t>
            </a:r>
            <a:r>
              <a:rPr lang="en-IN" dirty="0" smtClean="0"/>
              <a:t> </a:t>
            </a:r>
            <a:r>
              <a:rPr lang="en-IN" dirty="0" smtClean="0"/>
              <a:t>= 0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077599944"/>
      </p:ext>
    </p:extLst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4000" y="127000"/>
            <a:ext cx="8890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3200" b="1" smtClean="0">
                <a:solidFill>
                  <a:schemeClr val="tx1"/>
                </a:solidFill>
              </a:rPr>
              <a:t>Second Caste</a:t>
            </a:r>
            <a:endParaRPr lang="en-IN" sz="3200" b="1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93000" y="6477000"/>
            <a:ext cx="1397000" cy="254000"/>
          </a:xfrm>
          <a:prstGeom prst="rect">
            <a:avLst/>
          </a:prstGeom>
        </p:spPr>
      </p:pic>
      <p:sp>
        <p:nvSpPr>
          <p:cNvPr id="4" name="Oval 3">
            <a:hlinkClick r:id="rId3" action="ppaction://hlinksldjump" tooltip="Afzalpur: Kabhaligaru: 35000.0: 24.5%"/>
          </p:cNvPr>
          <p:cNvSpPr/>
          <p:nvPr/>
        </p:nvSpPr>
        <p:spPr>
          <a:xfrm>
            <a:off x="6407197" y="1259447"/>
            <a:ext cx="239372" cy="239371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>
            <a:hlinkClick r:id="rId3" action="ppaction://hlinksldjump" tooltip="Aland: Parishishtaru: 25000.0: 17.9%"/>
          </p:cNvPr>
          <p:cNvSpPr/>
          <p:nvPr/>
        </p:nvSpPr>
        <p:spPr>
          <a:xfrm>
            <a:off x="6738980" y="1049477"/>
            <a:ext cx="259025" cy="259024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>
            <a:hlinkClick r:id="rId3" action="ppaction://hlinksldjump" tooltip="Anekal (SC): Reddy: 45000.0: 26.8%"/>
          </p:cNvPr>
          <p:cNvSpPr/>
          <p:nvPr/>
        </p:nvSpPr>
        <p:spPr>
          <a:xfrm>
            <a:off x="6556215" y="6234073"/>
            <a:ext cx="318531" cy="318531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>
            <a:hlinkClick r:id="rId3" action="ppaction://hlinksldjump" tooltip="Arabhavi: Kurubaru: 35000.0: 19.4%"/>
          </p:cNvPr>
          <p:cNvSpPr/>
          <p:nvPr/>
        </p:nvSpPr>
        <p:spPr>
          <a:xfrm>
            <a:off x="4461776" y="1352962"/>
            <a:ext cx="290898" cy="290898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>
            <a:hlinkClick r:id="rId3" action="ppaction://hlinksldjump" tooltip="Arakalgud: Parishishtaru: 50000.0: 26.7%"/>
          </p:cNvPr>
          <p:cNvSpPr/>
          <p:nvPr/>
        </p:nvSpPr>
        <p:spPr>
          <a:xfrm>
            <a:off x="4346790" y="4668057"/>
            <a:ext cx="332277" cy="332277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>
            <a:hlinkClick r:id="rId3" action="ppaction://hlinksldjump" tooltip="Arsikere: Parishishtaru: 50000.0: 22.9%"/>
          </p:cNvPr>
          <p:cNvSpPr/>
          <p:nvPr/>
        </p:nvSpPr>
        <p:spPr>
          <a:xfrm>
            <a:off x="4789606" y="4149723"/>
            <a:ext cx="318538" cy="318538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Oval 9">
            <a:hlinkClick r:id="rId3" action="ppaction://hlinksldjump" tooltip="Athani: Parishishtaru: 42000.0: 24.3%"/>
          </p:cNvPr>
          <p:cNvSpPr/>
          <p:nvPr/>
        </p:nvSpPr>
        <p:spPr>
          <a:xfrm>
            <a:off x="4894337" y="950033"/>
            <a:ext cx="283075" cy="283075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Oval 10">
            <a:hlinkClick r:id="rId3" action="ppaction://hlinksldjump" tooltip="Aurad (SC): Lingayat: 30000.0: 23.1%"/>
          </p:cNvPr>
          <p:cNvSpPr/>
          <p:nvPr/>
        </p:nvSpPr>
        <p:spPr>
          <a:xfrm>
            <a:off x="7969654" y="878221"/>
            <a:ext cx="234182" cy="234183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Oval 11">
            <a:hlinkClick r:id="rId3" action="ppaction://hlinksldjump" tooltip="B.T.M. Layout: Andhra bashikaru: 60000.0: 31.6%"/>
          </p:cNvPr>
          <p:cNvSpPr/>
          <p:nvPr/>
        </p:nvSpPr>
        <p:spPr>
          <a:xfrm>
            <a:off x="6995585" y="5978403"/>
            <a:ext cx="231276" cy="231276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Oval 12">
            <a:hlinkClick r:id="rId3" action="ppaction://hlinksldjump" tooltip="Babaleshwar: Kurubaru: 25000.0: 9.2%"/>
          </p:cNvPr>
          <p:cNvSpPr/>
          <p:nvPr/>
        </p:nvSpPr>
        <p:spPr>
          <a:xfrm>
            <a:off x="5336005" y="1316383"/>
            <a:ext cx="249373" cy="249373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Oval 13">
            <a:hlinkClick r:id="rId3" action="ppaction://hlinksldjump" tooltip="Badami: Valmiki: 40000.0: 23.5%"/>
          </p:cNvPr>
          <p:cNvSpPr/>
          <p:nvPr/>
        </p:nvSpPr>
        <p:spPr>
          <a:xfrm>
            <a:off x="5204734" y="1923845"/>
            <a:ext cx="272251" cy="272251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Oval 14">
            <a:hlinkClick r:id="rId3" action="ppaction://hlinksldjump" tooltip="Bagalkot: Kurubaru: 40000.0: 22.6%"/>
          </p:cNvPr>
          <p:cNvSpPr/>
          <p:nvPr/>
        </p:nvSpPr>
        <p:spPr>
          <a:xfrm>
            <a:off x="5481017" y="1809069"/>
            <a:ext cx="252717" cy="252717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Oval 15">
            <a:hlinkClick r:id="rId3" action="ppaction://hlinksldjump" tooltip="Bagepalli: Vakaligaru: 32000.0: 18.8%"/>
          </p:cNvPr>
          <p:cNvSpPr/>
          <p:nvPr/>
        </p:nvSpPr>
        <p:spPr>
          <a:xfrm>
            <a:off x="7336650" y="4404046"/>
            <a:ext cx="285085" cy="285084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Oval 16">
            <a:hlinkClick r:id="rId3" action="ppaction://hlinksldjump" tooltip="Bailhongal: Muslim: 25000.0: 15.8%"/>
          </p:cNvPr>
          <p:cNvSpPr/>
          <p:nvPr/>
        </p:nvSpPr>
        <p:spPr>
          <a:xfrm>
            <a:off x="4535677" y="1671142"/>
            <a:ext cx="239033" cy="239033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Oval 17">
            <a:hlinkClick r:id="rId3" action="ppaction://hlinksldjump" tooltip="Bangalore South: Parishishtaru: 75000.0: 19.7%"/>
          </p:cNvPr>
          <p:cNvSpPr/>
          <p:nvPr/>
        </p:nvSpPr>
        <p:spPr>
          <a:xfrm>
            <a:off x="6156506" y="6155552"/>
            <a:ext cx="381918" cy="381917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Oval 18">
            <a:hlinkClick r:id="rId3" action="ppaction://hlinksldjump" tooltip="Bangarpet (SC): Vakaligaru: 40000.0: 24.5%"/>
          </p:cNvPr>
          <p:cNvSpPr/>
          <p:nvPr/>
        </p:nvSpPr>
        <p:spPr>
          <a:xfrm>
            <a:off x="7241348" y="5869181"/>
            <a:ext cx="252354" cy="252354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Oval 19">
            <a:hlinkClick r:id="rId3" action="ppaction://hlinksldjump" tooltip="Bantval: Bilvaru: 40000.0: 22.0%"/>
          </p:cNvPr>
          <p:cNvSpPr/>
          <p:nvPr/>
        </p:nvSpPr>
        <p:spPr>
          <a:xfrm>
            <a:off x="3527182" y="4109459"/>
            <a:ext cx="309145" cy="309145"/>
          </a:xfrm>
          <a:prstGeom prst="ellipse">
            <a:avLst/>
          </a:prstGeom>
          <a:solidFill>
            <a:srgbClr val="2F4F4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Oval 20">
            <a:hlinkClick r:id="rId3" action="ppaction://hlinksldjump" tooltip="Basavakalyan: Parishishtaru: 25000.0: 17.1%"/>
          </p:cNvPr>
          <p:cNvSpPr/>
          <p:nvPr/>
        </p:nvSpPr>
        <p:spPr>
          <a:xfrm>
            <a:off x="7282114" y="970164"/>
            <a:ext cx="244403" cy="244403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Oval 21">
            <a:hlinkClick r:id="rId3" action="ppaction://hlinksldjump" tooltip="Basavana Bagevadi: Parishishtaru: 30000.0: 19.4%"/>
          </p:cNvPr>
          <p:cNvSpPr/>
          <p:nvPr/>
        </p:nvSpPr>
        <p:spPr>
          <a:xfrm>
            <a:off x="5751668" y="1619804"/>
            <a:ext cx="238185" cy="238185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Oval 22">
            <a:hlinkClick r:id="rId3" action="ppaction://hlinksldjump" tooltip="Basavanagudi: Vakaligaru: 45000.0: 23.7%"/>
          </p:cNvPr>
          <p:cNvSpPr/>
          <p:nvPr/>
        </p:nvSpPr>
        <p:spPr>
          <a:xfrm>
            <a:off x="6435890" y="5967453"/>
            <a:ext cx="220224" cy="220224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Oval 23">
            <a:hlinkClick r:id="rId3" action="ppaction://hlinksldjump" tooltip="Belgaum Dakshin: Maratha: 37000.0: 19.4%"/>
          </p:cNvPr>
          <p:cNvSpPr/>
          <p:nvPr/>
        </p:nvSpPr>
        <p:spPr>
          <a:xfrm>
            <a:off x="3509656" y="1708808"/>
            <a:ext cx="261487" cy="261486"/>
          </a:xfrm>
          <a:prstGeom prst="ellipse">
            <a:avLst/>
          </a:prstGeom>
          <a:solidFill>
            <a:srgbClr val="BC8F8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Oval 24">
            <a:hlinkClick r:id="rId3" action="ppaction://hlinksldjump" tooltip="Belgaum Rural: Lingayat: 45000.0: 23.8%"/>
          </p:cNvPr>
          <p:cNvSpPr/>
          <p:nvPr/>
        </p:nvSpPr>
        <p:spPr>
          <a:xfrm>
            <a:off x="3634369" y="1411593"/>
            <a:ext cx="304065" cy="304066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Oval 25">
            <a:hlinkClick r:id="rId3" action="ppaction://hlinksldjump" tooltip="Belgaum Uttar: Muslim: 39000.0: 21.0%"/>
          </p:cNvPr>
          <p:cNvSpPr/>
          <p:nvPr/>
        </p:nvSpPr>
        <p:spPr>
          <a:xfrm>
            <a:off x="3962452" y="1495269"/>
            <a:ext cx="252815" cy="252816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Oval 26">
            <a:hlinkClick r:id="rId3" action="ppaction://hlinksldjump" tooltip="Bellary (ST): Muslim: 31000.0: 22.6%"/>
          </p:cNvPr>
          <p:cNvSpPr/>
          <p:nvPr/>
        </p:nvSpPr>
        <p:spPr>
          <a:xfrm>
            <a:off x="6657977" y="3134136"/>
            <a:ext cx="252006" cy="252006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Oval 27">
            <a:hlinkClick r:id="rId3" action="ppaction://hlinksldjump" tooltip="Bellary City: Lingayat: 40000.0: 22.2%"/>
          </p:cNvPr>
          <p:cNvSpPr/>
          <p:nvPr/>
        </p:nvSpPr>
        <p:spPr>
          <a:xfrm>
            <a:off x="6366843" y="3182816"/>
            <a:ext cx="264333" cy="264332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Oval 28">
            <a:hlinkClick r:id="rId3" action="ppaction://hlinksldjump" tooltip="Belthangady: Vakaligaru: 38000.0: 21.2%"/>
          </p:cNvPr>
          <p:cNvSpPr/>
          <p:nvPr/>
        </p:nvSpPr>
        <p:spPr>
          <a:xfrm>
            <a:off x="3862952" y="4096033"/>
            <a:ext cx="294972" cy="294971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Oval 29">
            <a:hlinkClick r:id="rId3" action="ppaction://hlinksldjump" tooltip="Belur: Veershyvaru: 45000.0: 31.5%"/>
          </p:cNvPr>
          <p:cNvSpPr/>
          <p:nvPr/>
        </p:nvSpPr>
        <p:spPr>
          <a:xfrm>
            <a:off x="4499367" y="4095873"/>
            <a:ext cx="272109" cy="272110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Oval 30">
            <a:hlinkClick r:id="rId3" action="ppaction://hlinksldjump" tooltip="Bhadravati: tamil/telgu: 35000.0: 19.2%"/>
          </p:cNvPr>
          <p:cNvSpPr/>
          <p:nvPr/>
        </p:nvSpPr>
        <p:spPr>
          <a:xfrm>
            <a:off x="4673933" y="3525441"/>
            <a:ext cx="286436" cy="286436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Oval 31">
            <a:hlinkClick r:id="rId3" action="ppaction://hlinksldjump" tooltip="Bhalki: Muslim: 24000.0: 18.1%"/>
          </p:cNvPr>
          <p:cNvSpPr/>
          <p:nvPr/>
        </p:nvSpPr>
        <p:spPr>
          <a:xfrm>
            <a:off x="7645161" y="907385"/>
            <a:ext cx="294773" cy="294773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Oval 32">
            <a:hlinkClick r:id="rId3" action="ppaction://hlinksldjump" tooltip="Bhatkal: Muslim: 38000.0: 25.2%"/>
          </p:cNvPr>
          <p:cNvSpPr/>
          <p:nvPr/>
        </p:nvSpPr>
        <p:spPr>
          <a:xfrm>
            <a:off x="3280132" y="2960381"/>
            <a:ext cx="250866" cy="250866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" name="Oval 33">
            <a:hlinkClick r:id="rId3" action="ppaction://hlinksldjump" tooltip="Bidar: Muslim: 30000.0: 22.1%"/>
          </p:cNvPr>
          <p:cNvSpPr/>
          <p:nvPr/>
        </p:nvSpPr>
        <p:spPr>
          <a:xfrm>
            <a:off x="8035002" y="1192170"/>
            <a:ext cx="202768" cy="202768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Oval 34">
            <a:hlinkClick r:id="rId3" action="ppaction://hlinksldjump" tooltip="Bidar South: Parishishtaru: 25000.0: 20.8%"/>
          </p:cNvPr>
          <p:cNvSpPr/>
          <p:nvPr/>
        </p:nvSpPr>
        <p:spPr>
          <a:xfrm>
            <a:off x="7872206" y="1379879"/>
            <a:ext cx="222499" cy="222499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" name="Oval 35">
            <a:hlinkClick r:id="rId3" action="ppaction://hlinksldjump" tooltip="Bijapur City: Muslim: 68000.0: 31.2%"/>
          </p:cNvPr>
          <p:cNvSpPr/>
          <p:nvPr/>
        </p:nvSpPr>
        <p:spPr>
          <a:xfrm>
            <a:off x="5608979" y="1426680"/>
            <a:ext cx="188728" cy="188727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Oval 36">
            <a:hlinkClick r:id="rId3" action="ppaction://hlinksldjump" tooltip="Bilgi: Kurubaru: 40000.0: 21.2%"/>
          </p:cNvPr>
          <p:cNvSpPr/>
          <p:nvPr/>
        </p:nvSpPr>
        <p:spPr>
          <a:xfrm>
            <a:off x="5249833" y="1588776"/>
            <a:ext cx="282198" cy="282198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8" name="Oval 37">
            <a:hlinkClick r:id="rId3" action="ppaction://hlinksldjump" tooltip="Bommanahalli: OBC: 50000.0: 18.5%"/>
          </p:cNvPr>
          <p:cNvSpPr/>
          <p:nvPr/>
        </p:nvSpPr>
        <p:spPr>
          <a:xfrm>
            <a:off x="6686151" y="5949150"/>
            <a:ext cx="277506" cy="277506"/>
          </a:xfrm>
          <a:prstGeom prst="ellipse">
            <a:avLst/>
          </a:prstGeom>
          <a:solidFill>
            <a:srgbClr val="1A1A1A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Oval 38">
            <a:hlinkClick r:id="rId3" action="ppaction://hlinksldjump" tooltip="Byadgi: Kurubaru: 35000.0: 21.2%"/>
          </p:cNvPr>
          <p:cNvSpPr/>
          <p:nvPr/>
        </p:nvSpPr>
        <p:spPr>
          <a:xfrm>
            <a:off x="4773774" y="2714804"/>
            <a:ext cx="275333" cy="275332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0" name="Oval 39">
            <a:hlinkClick r:id="rId3" action="ppaction://hlinksldjump" tooltip="Byatarayanapura: Vakaligaru: 70000.0: 26.9%"/>
          </p:cNvPr>
          <p:cNvSpPr/>
          <p:nvPr/>
        </p:nvSpPr>
        <p:spPr>
          <a:xfrm>
            <a:off x="7545926" y="4624268"/>
            <a:ext cx="324114" cy="324113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1" name="Oval 40">
            <a:hlinkClick r:id="rId3" action="ppaction://hlinksldjump" tooltip="Byndoor: Bilvaru: 45000.0: 21.4%"/>
          </p:cNvPr>
          <p:cNvSpPr/>
          <p:nvPr/>
        </p:nvSpPr>
        <p:spPr>
          <a:xfrm>
            <a:off x="3560893" y="2960392"/>
            <a:ext cx="292336" cy="292336"/>
          </a:xfrm>
          <a:prstGeom prst="ellipse">
            <a:avLst/>
          </a:prstGeom>
          <a:solidFill>
            <a:srgbClr val="2F4F4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2" name="Oval 41">
            <a:hlinkClick r:id="rId3" action="ppaction://hlinksldjump" tooltip="C.V. Raman Nagar (SC): Others: 30000.0: 16.7%"/>
          </p:cNvPr>
          <p:cNvSpPr/>
          <p:nvPr/>
        </p:nvSpPr>
        <p:spPr>
          <a:xfrm>
            <a:off x="7120606" y="5672951"/>
            <a:ext cx="204203" cy="204204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" name="Oval 42">
            <a:hlinkClick r:id="rId3" action="ppaction://hlinksldjump" tooltip="Challakere (ST): golaru: 30000.0: 15.0%"/>
          </p:cNvPr>
          <p:cNvSpPr/>
          <p:nvPr/>
        </p:nvSpPr>
        <p:spPr>
          <a:xfrm>
            <a:off x="6027509" y="3692974"/>
            <a:ext cx="270376" cy="270377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4" name="Oval 43">
            <a:hlinkClick r:id="rId3" action="ppaction://hlinksldjump" tooltip="Chamaraja: Muslim: 25000.0: 13.7%"/>
          </p:cNvPr>
          <p:cNvSpPr/>
          <p:nvPr/>
        </p:nvSpPr>
        <p:spPr>
          <a:xfrm>
            <a:off x="5008670" y="5355717"/>
            <a:ext cx="241166" cy="241167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5" name="Oval 44">
            <a:hlinkClick r:id="rId3" action="ppaction://hlinksldjump" tooltip="Chamarajanagar: Lingayat: 42000.0: 22.1%"/>
          </p:cNvPr>
          <p:cNvSpPr/>
          <p:nvPr/>
        </p:nvSpPr>
        <p:spPr>
          <a:xfrm>
            <a:off x="5288828" y="6164974"/>
            <a:ext cx="283060" cy="283060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" name="Oval 45">
            <a:hlinkClick r:id="rId3" action="ppaction://hlinksldjump" tooltip="Chamrajpet: tamiliyans: 30000.0: 17.2%"/>
          </p:cNvPr>
          <p:cNvSpPr/>
          <p:nvPr/>
        </p:nvSpPr>
        <p:spPr>
          <a:xfrm>
            <a:off x="6375088" y="5738889"/>
            <a:ext cx="203067" cy="203068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7" name="Oval 46">
            <a:hlinkClick r:id="rId3" action="ppaction://hlinksldjump" tooltip="Chamundeshwari: OBC: 40000.0: 19.3%"/>
          </p:cNvPr>
          <p:cNvSpPr/>
          <p:nvPr/>
        </p:nvSpPr>
        <p:spPr>
          <a:xfrm>
            <a:off x="4638370" y="5324300"/>
            <a:ext cx="343140" cy="343140"/>
          </a:xfrm>
          <a:prstGeom prst="ellipse">
            <a:avLst/>
          </a:prstGeom>
          <a:solidFill>
            <a:srgbClr val="1A1A1A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Oval 47">
            <a:hlinkClick r:id="rId3" action="ppaction://hlinksldjump" tooltip="Channagiri: Muslim: 23000.0: 13.6%"/>
          </p:cNvPr>
          <p:cNvSpPr/>
          <p:nvPr/>
        </p:nvSpPr>
        <p:spPr>
          <a:xfrm>
            <a:off x="4987934" y="3577276"/>
            <a:ext cx="259680" cy="259680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9" name="Oval 48">
            <a:hlinkClick r:id="rId3" action="ppaction://hlinksldjump" tooltip="Channapatna: Parishishtaru: 28000.0: 14.7%"/>
          </p:cNvPr>
          <p:cNvSpPr/>
          <p:nvPr/>
        </p:nvSpPr>
        <p:spPr>
          <a:xfrm>
            <a:off x="5776164" y="5388954"/>
            <a:ext cx="328179" cy="328178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0" name="Oval 49">
            <a:hlinkClick r:id="rId3" action="ppaction://hlinksldjump" tooltip="Chickpet: Vakaligaru: 45000.0: 26.2%"/>
          </p:cNvPr>
          <p:cNvSpPr/>
          <p:nvPr/>
        </p:nvSpPr>
        <p:spPr>
          <a:xfrm>
            <a:off x="6872877" y="5746559"/>
            <a:ext cx="228730" cy="228731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Oval 50">
            <a:hlinkClick r:id="rId3" action="ppaction://hlinksldjump" tooltip="Chikkaballapur: Parishishtaru: 45000.0: 27.8%"/>
          </p:cNvPr>
          <p:cNvSpPr/>
          <p:nvPr/>
        </p:nvSpPr>
        <p:spPr>
          <a:xfrm>
            <a:off x="7240650" y="4715568"/>
            <a:ext cx="288107" cy="288107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2" name="Oval 51">
            <a:hlinkClick r:id="rId3" action="ppaction://hlinksldjump" tooltip="Chikkodi-Sadalga: Jain: 30000.0: 17.1%"/>
          </p:cNvPr>
          <p:cNvSpPr/>
          <p:nvPr/>
        </p:nvSpPr>
        <p:spPr>
          <a:xfrm>
            <a:off x="4124402" y="949493"/>
            <a:ext cx="285908" cy="285907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Oval 52">
            <a:hlinkClick r:id="rId3" action="ppaction://hlinksldjump" tooltip="Chikmagalur: Lingayat: 30000.0: 21.3%"/>
          </p:cNvPr>
          <p:cNvSpPr/>
          <p:nvPr/>
        </p:nvSpPr>
        <p:spPr>
          <a:xfrm>
            <a:off x="4289856" y="3878369"/>
            <a:ext cx="272600" cy="272600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4" name="Oval 53">
            <a:hlinkClick r:id="rId3" action="ppaction://hlinksldjump" tooltip="Chiknayakanhalli: Lingayat: 32000.0: 15.5%"/>
          </p:cNvPr>
          <p:cNvSpPr/>
          <p:nvPr/>
        </p:nvSpPr>
        <p:spPr>
          <a:xfrm>
            <a:off x="5469946" y="3881705"/>
            <a:ext cx="328244" cy="328245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5" name="Oval 54">
            <a:hlinkClick r:id="rId3" action="ppaction://hlinksldjump" tooltip="Chincholi (SC): Lingayat: 38000.0: 24.8%"/>
          </p:cNvPr>
          <p:cNvSpPr/>
          <p:nvPr/>
        </p:nvSpPr>
        <p:spPr>
          <a:xfrm>
            <a:off x="7733469" y="1586130"/>
            <a:ext cx="192698" cy="192698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6" name="Oval 55">
            <a:hlinkClick r:id="rId3" action="ppaction://hlinksldjump" tooltip="Chintamani: Parishishtaru: 58000.0: 33.1%"/>
          </p:cNvPr>
          <p:cNvSpPr/>
          <p:nvPr/>
        </p:nvSpPr>
        <p:spPr>
          <a:xfrm>
            <a:off x="7726347" y="4929733"/>
            <a:ext cx="298803" cy="298803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7" name="Oval 56">
            <a:hlinkClick r:id="rId3" action="ppaction://hlinksldjump" tooltip="Chitradurga: Others: 40000.0: 25.0%"/>
          </p:cNvPr>
          <p:cNvSpPr/>
          <p:nvPr/>
        </p:nvSpPr>
        <p:spPr>
          <a:xfrm>
            <a:off x="5484161" y="3351319"/>
            <a:ext cx="315644" cy="315644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8" name="Oval 57">
            <a:hlinkClick r:id="rId3" action="ppaction://hlinksldjump" tooltip="Chittapur: Kohli samaj: 25000.0: 17.9%"/>
          </p:cNvPr>
          <p:cNvSpPr/>
          <p:nvPr/>
        </p:nvSpPr>
        <p:spPr>
          <a:xfrm>
            <a:off x="7236480" y="1661049"/>
            <a:ext cx="218427" cy="218427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9" name="Oval 58">
            <a:hlinkClick r:id="rId3" action="ppaction://hlinksldjump" tooltip="Dasarahalli: Parishishtaru: 50000.0: 15.5%"/>
          </p:cNvPr>
          <p:cNvSpPr/>
          <p:nvPr/>
        </p:nvSpPr>
        <p:spPr>
          <a:xfrm>
            <a:off x="6162853" y="4509021"/>
            <a:ext cx="291344" cy="291344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0" name="Oval 59">
            <a:hlinkClick r:id="rId3" action="ppaction://hlinksldjump" tooltip="Davanagere North: OBC: 36000.0: 19.1%"/>
          </p:cNvPr>
          <p:cNvSpPr/>
          <p:nvPr/>
        </p:nvSpPr>
        <p:spPr>
          <a:xfrm>
            <a:off x="5352538" y="3134022"/>
            <a:ext cx="240254" cy="240255"/>
          </a:xfrm>
          <a:prstGeom prst="ellipse">
            <a:avLst/>
          </a:prstGeom>
          <a:solidFill>
            <a:srgbClr val="1A1A1A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1" name="Oval 60">
            <a:hlinkClick r:id="rId3" action="ppaction://hlinksldjump" tooltip="Davanagere South: Muslim: 45000.0: 26.9%"/>
          </p:cNvPr>
          <p:cNvSpPr/>
          <p:nvPr/>
        </p:nvSpPr>
        <p:spPr>
          <a:xfrm>
            <a:off x="4911244" y="3328596"/>
            <a:ext cx="229549" cy="229548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2" name="Oval 61">
            <a:hlinkClick r:id="rId3" action="ppaction://hlinksldjump" tooltip="Devadurga (ST): Lingayat: 30000.0: 17.1%"/>
          </p:cNvPr>
          <p:cNvSpPr/>
          <p:nvPr/>
        </p:nvSpPr>
        <p:spPr>
          <a:xfrm>
            <a:off x="6866480" y="2166508"/>
            <a:ext cx="203488" cy="203489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3" name="Oval 62">
            <a:hlinkClick r:id="rId3" action="ppaction://hlinksldjump" tooltip="Devanahalli (SC): Vakaligaru: 50000.0: 29.4%"/>
          </p:cNvPr>
          <p:cNvSpPr/>
          <p:nvPr/>
        </p:nvSpPr>
        <p:spPr>
          <a:xfrm>
            <a:off x="7128153" y="5346836"/>
            <a:ext cx="302662" cy="302662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4" name="Oval 63">
            <a:hlinkClick r:id="rId3" action="ppaction://hlinksldjump" tooltip="Devar Hippargi: Parishishtaru: 28000.0: 17.4%"/>
          </p:cNvPr>
          <p:cNvSpPr/>
          <p:nvPr/>
        </p:nvSpPr>
        <p:spPr>
          <a:xfrm>
            <a:off x="5939322" y="1426386"/>
            <a:ext cx="231370" cy="231371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5" name="Oval 64">
            <a:hlinkClick r:id="rId3" action="ppaction://hlinksldjump" tooltip="Dharwad: Muslim: 30000.0: 20.4%"/>
          </p:cNvPr>
          <p:cNvSpPr/>
          <p:nvPr/>
        </p:nvSpPr>
        <p:spPr>
          <a:xfrm>
            <a:off x="4359054" y="1887175"/>
            <a:ext cx="255002" cy="255000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6" name="Oval 65">
            <a:hlinkClick r:id="rId3" action="ppaction://hlinksldjump" tooltip="Doddaballapur: Vakaligaru: 44799.0: 28.2%"/>
          </p:cNvPr>
          <p:cNvSpPr/>
          <p:nvPr/>
        </p:nvSpPr>
        <p:spPr>
          <a:xfrm>
            <a:off x="6700442" y="4342103"/>
            <a:ext cx="286130" cy="286129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7" name="Oval 66">
            <a:hlinkClick r:id="rId3" action="ppaction://hlinksldjump" tooltip="Gadag: Kurubaru: 35000.0: 19.4%"/>
          </p:cNvPr>
          <p:cNvSpPr/>
          <p:nvPr/>
        </p:nvSpPr>
        <p:spPr>
          <a:xfrm>
            <a:off x="5197566" y="2460386"/>
            <a:ext cx="245796" cy="245795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8" name="Oval 67">
            <a:hlinkClick r:id="rId3" action="ppaction://hlinksldjump" tooltip="Gandhi Nagar: Others: 50000.0: 22.7%"/>
          </p:cNvPr>
          <p:cNvSpPr/>
          <p:nvPr/>
        </p:nvSpPr>
        <p:spPr>
          <a:xfrm>
            <a:off x="6885564" y="5484978"/>
            <a:ext cx="229592" cy="229593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9" name="Oval 68">
            <a:hlinkClick r:id="rId3" action="ppaction://hlinksldjump" tooltip="Gangawati: Kurubaru: 23000.0: 19.7%"/>
          </p:cNvPr>
          <p:cNvSpPr/>
          <p:nvPr/>
        </p:nvSpPr>
        <p:spPr>
          <a:xfrm>
            <a:off x="6119635" y="2682133"/>
            <a:ext cx="227073" cy="227073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0" name="Oval 69">
            <a:hlinkClick r:id="rId3" action="ppaction://hlinksldjump" tooltip="Gauribidanur: OBC: 40000.0: 21.9%"/>
          </p:cNvPr>
          <p:cNvSpPr/>
          <p:nvPr/>
        </p:nvSpPr>
        <p:spPr>
          <a:xfrm>
            <a:off x="6941652" y="4136287"/>
            <a:ext cx="294120" cy="294119"/>
          </a:xfrm>
          <a:prstGeom prst="ellipse">
            <a:avLst/>
          </a:prstGeom>
          <a:solidFill>
            <a:srgbClr val="1A1A1A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1" name="Oval 70">
            <a:hlinkClick r:id="rId3" action="ppaction://hlinksldjump" tooltip="Gokak: Lingayat: 45000.0: 30.0%"/>
          </p:cNvPr>
          <p:cNvSpPr/>
          <p:nvPr/>
        </p:nvSpPr>
        <p:spPr>
          <a:xfrm>
            <a:off x="4231776" y="1570237"/>
            <a:ext cx="284888" cy="284888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2" name="Oval 71">
            <a:hlinkClick r:id="rId3" action="ppaction://hlinksldjump" tooltip="Govindaraj Nagar: Kurubaru: 30000.0: 16.9%"/>
          </p:cNvPr>
          <p:cNvSpPr/>
          <p:nvPr/>
        </p:nvSpPr>
        <p:spPr>
          <a:xfrm>
            <a:off x="6172784" y="5898204"/>
            <a:ext cx="238853" cy="238853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3" name="Oval 72">
            <a:hlinkClick r:id="rId3" action="ppaction://hlinksldjump" tooltip="Gubbi: Vakaligaru: 28000.0: 22.2%"/>
          </p:cNvPr>
          <p:cNvSpPr/>
          <p:nvPr/>
        </p:nvSpPr>
        <p:spPr>
          <a:xfrm>
            <a:off x="5753643" y="4253144"/>
            <a:ext cx="283926" cy="283926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4" name="Oval 73">
            <a:hlinkClick r:id="rId3" action="ppaction://hlinksldjump" tooltip="Gulbarga Dakshin: Brahmin: 28000.0: 21.7%"/>
          </p:cNvPr>
          <p:cNvSpPr/>
          <p:nvPr/>
        </p:nvSpPr>
        <p:spPr>
          <a:xfrm>
            <a:off x="6870036" y="1355987"/>
            <a:ext cx="225478" cy="225478"/>
          </a:xfrm>
          <a:prstGeom prst="ellipse">
            <a:avLst/>
          </a:prstGeom>
          <a:solidFill>
            <a:srgbClr val="FF8C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5" name="Oval 74">
            <a:hlinkClick r:id="rId3" action="ppaction://hlinksldjump" tooltip="Gulbarga Rural (SC): Parishishtaru: 28000.0: 21.1%"/>
          </p:cNvPr>
          <p:cNvSpPr/>
          <p:nvPr/>
        </p:nvSpPr>
        <p:spPr>
          <a:xfrm>
            <a:off x="7021402" y="1130669"/>
            <a:ext cx="243429" cy="243429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6" name="Oval 75">
            <a:hlinkClick r:id="rId3" action="ppaction://hlinksldjump" tooltip="Gulbarga Uttar: Parishishtaru: 57000.0: 18.2%"/>
          </p:cNvPr>
          <p:cNvSpPr/>
          <p:nvPr/>
        </p:nvSpPr>
        <p:spPr>
          <a:xfrm>
            <a:off x="7128806" y="1389799"/>
            <a:ext cx="228033" cy="228034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7" name="Oval 76">
            <a:hlinkClick r:id="rId3" action="ppaction://hlinksldjump" tooltip="Gundlupet: Parishishtaru: 50000.0: 24.6%"/>
          </p:cNvPr>
          <p:cNvSpPr/>
          <p:nvPr/>
        </p:nvSpPr>
        <p:spPr>
          <a:xfrm>
            <a:off x="4900678" y="5946570"/>
            <a:ext cx="328183" cy="328182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8" name="Oval 77">
            <a:hlinkClick r:id="rId3" action="ppaction://hlinksldjump" tooltip="Gurumitkal: Parishishtaru: 35000.0: 23.6%"/>
          </p:cNvPr>
          <p:cNvSpPr/>
          <p:nvPr/>
        </p:nvSpPr>
        <p:spPr>
          <a:xfrm>
            <a:off x="7531042" y="1999334"/>
            <a:ext cx="227870" cy="227871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9" name="Oval 78">
            <a:hlinkClick r:id="rId3" action="ppaction://hlinksldjump" tooltip="Hadagalli (SC): Parishishtaru: 50000.0: 36.5%"/>
          </p:cNvPr>
          <p:cNvSpPr/>
          <p:nvPr/>
        </p:nvSpPr>
        <p:spPr>
          <a:xfrm>
            <a:off x="5080196" y="2710900"/>
            <a:ext cx="208328" cy="208328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0" name="Oval 79">
            <a:hlinkClick r:id="rId3" action="ppaction://hlinksldjump" tooltip="Hagaribommanahalli (SC): Lingayat: 40000.0: 29.4%"/>
          </p:cNvPr>
          <p:cNvSpPr/>
          <p:nvPr/>
        </p:nvSpPr>
        <p:spPr>
          <a:xfrm>
            <a:off x="5587228" y="2836508"/>
            <a:ext cx="260768" cy="260768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1" name="Oval 80">
            <a:hlinkClick r:id="rId3" action="ppaction://hlinksldjump" tooltip="Haliyal: Muslim: 22500.0: 20.7%"/>
          </p:cNvPr>
          <p:cNvSpPr/>
          <p:nvPr/>
        </p:nvSpPr>
        <p:spPr>
          <a:xfrm>
            <a:off x="3960518" y="2089326"/>
            <a:ext cx="227208" cy="227207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2" name="Oval 81">
            <a:hlinkClick r:id="rId3" action="ppaction://hlinksldjump" tooltip="Hangal: Muslim: 35000.0: 22.5%"/>
          </p:cNvPr>
          <p:cNvSpPr/>
          <p:nvPr/>
        </p:nvSpPr>
        <p:spPr>
          <a:xfrm>
            <a:off x="4174372" y="2672722"/>
            <a:ext cx="281732" cy="281731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3" name="Oval 82">
            <a:hlinkClick r:id="rId3" action="ppaction://hlinksldjump" tooltip="Hanur: Lingayat: 38000.0: 22.9%"/>
          </p:cNvPr>
          <p:cNvSpPr/>
          <p:nvPr/>
        </p:nvSpPr>
        <p:spPr>
          <a:xfrm>
            <a:off x="5845837" y="6154107"/>
            <a:ext cx="287673" cy="287672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4" name="Oval 83">
            <a:hlinkClick r:id="rId3" action="ppaction://hlinksldjump" tooltip="Harapanahalli: Lingayat: 50000.0: 26.7%"/>
          </p:cNvPr>
          <p:cNvSpPr/>
          <p:nvPr/>
        </p:nvSpPr>
        <p:spPr>
          <a:xfrm>
            <a:off x="5275587" y="2827264"/>
            <a:ext cx="281482" cy="281482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5" name="Oval 84">
            <a:hlinkClick r:id="rId3" action="ppaction://hlinksldjump" tooltip="Harihar: Kurubaru: 25000.0: 13.8%"/>
          </p:cNvPr>
          <p:cNvSpPr/>
          <p:nvPr/>
        </p:nvSpPr>
        <p:spPr>
          <a:xfrm>
            <a:off x="5041622" y="3057154"/>
            <a:ext cx="286530" cy="286529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6" name="Oval 85">
            <a:hlinkClick r:id="rId3" action="ppaction://hlinksldjump" tooltip="Hassan: Others: 60000.0: 30.0%"/>
          </p:cNvPr>
          <p:cNvSpPr/>
          <p:nvPr/>
        </p:nvSpPr>
        <p:spPr>
          <a:xfrm>
            <a:off x="4643741" y="4447647"/>
            <a:ext cx="256365" cy="256366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7" name="Oval 86">
            <a:hlinkClick r:id="rId3" action="ppaction://hlinksldjump" tooltip="Haveri (SC): Parishishtaru: 45000.0: 23.8%"/>
          </p:cNvPr>
          <p:cNvSpPr/>
          <p:nvPr/>
        </p:nvSpPr>
        <p:spPr>
          <a:xfrm>
            <a:off x="4486680" y="2678225"/>
            <a:ext cx="259559" cy="259559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8" name="Oval 87">
            <a:hlinkClick r:id="rId3" action="ppaction://hlinksldjump" tooltip="Hebbal: Muslim: 40000.0: 20.0%"/>
          </p:cNvPr>
          <p:cNvSpPr/>
          <p:nvPr/>
        </p:nvSpPr>
        <p:spPr>
          <a:xfrm>
            <a:off x="7478173" y="4951963"/>
            <a:ext cx="218391" cy="218391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9" name="Oval 88">
            <a:hlinkClick r:id="rId3" action="ppaction://hlinksldjump" tooltip="Heggadadevanakote (ST): Nayak: 37000.0: 18.8%"/>
          </p:cNvPr>
          <p:cNvSpPr/>
          <p:nvPr/>
        </p:nvSpPr>
        <p:spPr>
          <a:xfrm>
            <a:off x="4420581" y="5587729"/>
            <a:ext cx="286600" cy="286601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0" name="Oval 89">
            <a:hlinkClick r:id="rId3" action="ppaction://hlinksldjump" tooltip="Hirekerur: Parishishtaru: 32000.0: 20.5%"/>
          </p:cNvPr>
          <p:cNvSpPr/>
          <p:nvPr/>
        </p:nvSpPr>
        <p:spPr>
          <a:xfrm>
            <a:off x="4446896" y="2965939"/>
            <a:ext cx="260741" cy="260741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1" name="Oval 90">
            <a:hlinkClick r:id="rId3" action="ppaction://hlinksldjump" tooltip="Hiriyur: golaru: 45000.0: 20.9%"/>
          </p:cNvPr>
          <p:cNvSpPr/>
          <p:nvPr/>
        </p:nvSpPr>
        <p:spPr>
          <a:xfrm>
            <a:off x="5693058" y="3621210"/>
            <a:ext cx="309909" cy="309909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2" name="Oval 91">
            <a:hlinkClick r:id="rId3" action="ppaction://hlinksldjump" tooltip="Holalkere (SC): Parishishtaru: 55000.0: 25.2%"/>
          </p:cNvPr>
          <p:cNvSpPr/>
          <p:nvPr/>
        </p:nvSpPr>
        <p:spPr>
          <a:xfrm>
            <a:off x="5271666" y="3611424"/>
            <a:ext cx="305428" cy="305428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3" name="Oval 92">
            <a:hlinkClick r:id="rId3" action="ppaction://hlinksldjump" tooltip="Holenarasipur: Others: 40000.0: 22.1%"/>
          </p:cNvPr>
          <p:cNvSpPr/>
          <p:nvPr/>
        </p:nvSpPr>
        <p:spPr>
          <a:xfrm>
            <a:off x="4698650" y="4719923"/>
            <a:ext cx="324359" cy="324358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4" name="Oval 93">
            <a:hlinkClick r:id="rId3" action="ppaction://hlinksldjump" tooltip="Homnabad: Muslim: 35000.0: 23.3%"/>
          </p:cNvPr>
          <p:cNvSpPr/>
          <p:nvPr/>
        </p:nvSpPr>
        <p:spPr>
          <a:xfrm>
            <a:off x="7471148" y="1167216"/>
            <a:ext cx="263909" cy="263910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5" name="Oval 94">
            <a:hlinkClick r:id="rId3" action="ppaction://hlinksldjump" tooltip="Honnali: Parishishtaru: 50000.0: 29.8%"/>
          </p:cNvPr>
          <p:cNvSpPr/>
          <p:nvPr/>
        </p:nvSpPr>
        <p:spPr>
          <a:xfrm>
            <a:off x="4507979" y="3246485"/>
            <a:ext cx="294887" cy="294887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6" name="Oval 95">
            <a:hlinkClick r:id="rId3" action="ppaction://hlinksldjump" tooltip="Hosadurga: Parishishtaru: 30000.0: 17.1%"/>
          </p:cNvPr>
          <p:cNvSpPr/>
          <p:nvPr/>
        </p:nvSpPr>
        <p:spPr>
          <a:xfrm>
            <a:off x="5162388" y="3920468"/>
            <a:ext cx="281720" cy="281720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7" name="Oval 96">
            <a:hlinkClick r:id="rId3" action="ppaction://hlinksldjump" tooltip="Hosakote: Vakaligaru: 42397.0: 18.0%"/>
          </p:cNvPr>
          <p:cNvSpPr/>
          <p:nvPr/>
        </p:nvSpPr>
        <p:spPr>
          <a:xfrm>
            <a:off x="7432838" y="5213291"/>
            <a:ext cx="324504" cy="324505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8" name="Oval 97">
            <a:hlinkClick r:id="rId3" action="ppaction://hlinksldjump" tooltip="Hubli-Dharwad-Central: Muslim: 36000.0: 19.2%"/>
          </p:cNvPr>
          <p:cNvSpPr/>
          <p:nvPr/>
        </p:nvSpPr>
        <p:spPr>
          <a:xfrm>
            <a:off x="4753413" y="2179731"/>
            <a:ext cx="245290" cy="245290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9" name="Oval 98">
            <a:hlinkClick r:id="rId3" action="ppaction://hlinksldjump" tooltip="Hubli-Dharwad-East (SC): Parishishtaru: 30000.0: 19.5%"/>
          </p:cNvPr>
          <p:cNvSpPr/>
          <p:nvPr/>
        </p:nvSpPr>
        <p:spPr>
          <a:xfrm>
            <a:off x="4230312" y="2130846"/>
            <a:ext cx="211432" cy="211432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0" name="Oval 99">
            <a:hlinkClick r:id="rId3" action="ppaction://hlinksldjump" tooltip="Hubli-Dharwad-West: Muslim: 40000.0: 25.2%"/>
          </p:cNvPr>
          <p:cNvSpPr/>
          <p:nvPr/>
        </p:nvSpPr>
        <p:spPr>
          <a:xfrm>
            <a:off x="4473635" y="2152232"/>
            <a:ext cx="248319" cy="248319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1" name="Oval 100">
            <a:hlinkClick r:id="rId3" action="ppaction://hlinksldjump" tooltip="Hukkeri: Muslim: 30000.0: 17.9%"/>
          </p:cNvPr>
          <p:cNvSpPr/>
          <p:nvPr/>
        </p:nvSpPr>
        <p:spPr>
          <a:xfrm>
            <a:off x="4155807" y="1262549"/>
            <a:ext cx="288390" cy="288391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2" name="Oval 101">
            <a:hlinkClick r:id="rId3" action="ppaction://hlinksldjump" tooltip="Hungund: Kurubaru: 25000.0: 21.7%"/>
          </p:cNvPr>
          <p:cNvSpPr/>
          <p:nvPr/>
        </p:nvSpPr>
        <p:spPr>
          <a:xfrm>
            <a:off x="5687904" y="2023325"/>
            <a:ext cx="256866" cy="256866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3" name="Oval 102">
            <a:hlinkClick r:id="rId3" action="ppaction://hlinksldjump" tooltip="Hunsur: Parishishtaru: 40000.0: 19.1%"/>
          </p:cNvPr>
          <p:cNvSpPr/>
          <p:nvPr/>
        </p:nvSpPr>
        <p:spPr>
          <a:xfrm>
            <a:off x="4252298" y="5262620"/>
            <a:ext cx="332138" cy="332137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4" name="Oval 103">
            <a:hlinkClick r:id="rId3" action="ppaction://hlinksldjump" tooltip="Indi: Parishishtaru: 30000.0: 16.2%"/>
          </p:cNvPr>
          <p:cNvSpPr/>
          <p:nvPr/>
        </p:nvSpPr>
        <p:spPr>
          <a:xfrm>
            <a:off x="5990080" y="1071229"/>
            <a:ext cx="240910" cy="240910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5" name="Oval 104">
            <a:hlinkClick r:id="rId3" action="ppaction://hlinksldjump" tooltip="Jagalur (ST): Lingayat: 48000.0: 28.6%"/>
          </p:cNvPr>
          <p:cNvSpPr/>
          <p:nvPr/>
        </p:nvSpPr>
        <p:spPr>
          <a:xfrm>
            <a:off x="5828819" y="3368899"/>
            <a:ext cx="240226" cy="240227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6" name="Oval 105">
            <a:hlinkClick r:id="rId3" action="ppaction://hlinksldjump" tooltip="Jamkhandi: Parishishtaru: 25000.0: 20.7%"/>
          </p:cNvPr>
          <p:cNvSpPr/>
          <p:nvPr/>
        </p:nvSpPr>
        <p:spPr>
          <a:xfrm>
            <a:off x="5071181" y="1216919"/>
            <a:ext cx="249734" cy="249734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7" name="Oval 106">
            <a:hlinkClick r:id="rId3" action="ppaction://hlinksldjump" tooltip="Jayanagar: Others: 36000.0: 21.2%"/>
          </p:cNvPr>
          <p:cNvSpPr/>
          <p:nvPr/>
        </p:nvSpPr>
        <p:spPr>
          <a:xfrm>
            <a:off x="6416630" y="5501076"/>
            <a:ext cx="203735" cy="203735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8" name="Oval 107">
            <a:hlinkClick r:id="rId3" action="ppaction://hlinksldjump" tooltip="Jewargi: Parishishtaru: 26000.0: 14.6%"/>
          </p:cNvPr>
          <p:cNvSpPr/>
          <p:nvPr/>
        </p:nvSpPr>
        <p:spPr>
          <a:xfrm>
            <a:off x="6799667" y="1610266"/>
            <a:ext cx="264054" cy="264054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9" name="Oval 108">
            <a:hlinkClick r:id="rId3" action="ppaction://hlinksldjump" tooltip="K.R. Pura: Parishishtaru: 58000.0: 20.6%"/>
          </p:cNvPr>
          <p:cNvSpPr/>
          <p:nvPr/>
        </p:nvSpPr>
        <p:spPr>
          <a:xfrm>
            <a:off x="6918134" y="4801844"/>
            <a:ext cx="311261" cy="311261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0" name="Oval 109">
            <a:hlinkClick r:id="rId3" action="ppaction://hlinksldjump" tooltip="Kadur : Kurubaru: 38000.0: 27.3%"/>
          </p:cNvPr>
          <p:cNvSpPr/>
          <p:nvPr/>
        </p:nvSpPr>
        <p:spPr>
          <a:xfrm>
            <a:off x="4864717" y="3848029"/>
            <a:ext cx="278902" cy="278902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1" name="Oval 110">
            <a:hlinkClick r:id="rId3" action="ppaction://hlinksldjump" tooltip="Kagwad: Jain: 32000.0: 20.4%"/>
          </p:cNvPr>
          <p:cNvSpPr/>
          <p:nvPr/>
        </p:nvSpPr>
        <p:spPr>
          <a:xfrm>
            <a:off x="4437020" y="834514"/>
            <a:ext cx="246767" cy="246766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2" name="Oval 111">
            <a:hlinkClick r:id="rId3" action="ppaction://hlinksldjump" tooltip="Kalghatgi: Parishishtaru: 30000.0: 21.3%"/>
          </p:cNvPr>
          <p:cNvSpPr/>
          <p:nvPr/>
        </p:nvSpPr>
        <p:spPr>
          <a:xfrm>
            <a:off x="4050839" y="2328421"/>
            <a:ext cx="261525" cy="261525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3" name="Oval 112">
            <a:hlinkClick r:id="rId3" action="ppaction://hlinksldjump" tooltip="Kampli (ST): Lingayat: 40000.0: 25.0%"/>
          </p:cNvPr>
          <p:cNvSpPr/>
          <p:nvPr/>
        </p:nvSpPr>
        <p:spPr>
          <a:xfrm>
            <a:off x="6209305" y="2917781"/>
            <a:ext cx="275404" cy="275404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4" name="Oval 113">
            <a:hlinkClick r:id="rId3" action="ppaction://hlinksldjump" tooltip="Kanakagiri (SC): Lingayat: 60000.0: 28.0%"/>
          </p:cNvPr>
          <p:cNvSpPr/>
          <p:nvPr/>
        </p:nvSpPr>
        <p:spPr>
          <a:xfrm>
            <a:off x="5997003" y="2457770"/>
            <a:ext cx="220942" cy="220942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5" name="Oval 114">
            <a:hlinkClick r:id="rId3" action="ppaction://hlinksldjump" tooltip="Kanakapura: Lingayat: 42000.0: 19.8%"/>
          </p:cNvPr>
          <p:cNvSpPr/>
          <p:nvPr/>
        </p:nvSpPr>
        <p:spPr>
          <a:xfrm>
            <a:off x="5826671" y="5806569"/>
            <a:ext cx="322035" cy="322036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6" name="Oval 115">
            <a:hlinkClick r:id="rId3" action="ppaction://hlinksldjump" tooltip="Kapu: Buntaru: 35000.0: 23.5%"/>
          </p:cNvPr>
          <p:cNvSpPr/>
          <p:nvPr/>
        </p:nvSpPr>
        <p:spPr>
          <a:xfrm>
            <a:off x="3164596" y="3704158"/>
            <a:ext cx="225521" cy="225520"/>
          </a:xfrm>
          <a:prstGeom prst="ellipse">
            <a:avLst/>
          </a:prstGeom>
          <a:solidFill>
            <a:srgbClr val="FF6347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7" name="Oval 116">
            <a:hlinkClick r:id="rId3" action="ppaction://hlinksldjump" tooltip="Karkal: Buntaru: 30000.0: 19.2%"/>
          </p:cNvPr>
          <p:cNvSpPr/>
          <p:nvPr/>
        </p:nvSpPr>
        <p:spPr>
          <a:xfrm>
            <a:off x="3668064" y="3583727"/>
            <a:ext cx="254938" cy="254937"/>
          </a:xfrm>
          <a:prstGeom prst="ellipse">
            <a:avLst/>
          </a:prstGeom>
          <a:solidFill>
            <a:srgbClr val="FF6347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8" name="Oval 117">
            <a:hlinkClick r:id="rId3" action="ppaction://hlinksldjump" tooltip="Karwar: Konkani maratha: 18000.0: 15.7%"/>
          </p:cNvPr>
          <p:cNvSpPr/>
          <p:nvPr/>
        </p:nvSpPr>
        <p:spPr>
          <a:xfrm>
            <a:off x="3227676" y="2171017"/>
            <a:ext cx="265631" cy="265631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9" name="Oval 118">
            <a:hlinkClick r:id="rId3" action="ppaction://hlinksldjump" tooltip="Khanapur: Parishishtaru: 26000.0: 15.8%"/>
          </p:cNvPr>
          <p:cNvSpPr/>
          <p:nvPr/>
        </p:nvSpPr>
        <p:spPr>
          <a:xfrm>
            <a:off x="3800911" y="1733490"/>
            <a:ext cx="261633" cy="261633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0" name="Oval 119">
            <a:hlinkClick r:id="rId3" action="ppaction://hlinksldjump" tooltip="Kittur: Parishishtaru: 32000.0: 19.9%"/>
          </p:cNvPr>
          <p:cNvSpPr/>
          <p:nvPr/>
        </p:nvSpPr>
        <p:spPr>
          <a:xfrm>
            <a:off x="4077410" y="1833748"/>
            <a:ext cx="255403" cy="255404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1" name="Oval 120">
            <a:hlinkClick r:id="rId3" action="ppaction://hlinksldjump" tooltip="Kolar: Others: 40000.0: 22.0%"/>
          </p:cNvPr>
          <p:cNvSpPr/>
          <p:nvPr/>
        </p:nvSpPr>
        <p:spPr>
          <a:xfrm>
            <a:off x="7643361" y="5501958"/>
            <a:ext cx="289580" cy="289579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2" name="Oval 121">
            <a:hlinkClick r:id="rId3" action="ppaction://hlinksldjump" tooltip="Kolar Gold Field (SC): Christian: 35000.0: 21.3%"/>
          </p:cNvPr>
          <p:cNvSpPr/>
          <p:nvPr/>
        </p:nvSpPr>
        <p:spPr>
          <a:xfrm>
            <a:off x="7526232" y="5851221"/>
            <a:ext cx="238256" cy="238256"/>
          </a:xfrm>
          <a:prstGeom prst="ellipse">
            <a:avLst/>
          </a:prstGeom>
          <a:solidFill>
            <a:srgbClr val="FFEBCD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3" name="Oval 122">
            <a:hlinkClick r:id="rId3" action="ppaction://hlinksldjump" tooltip="Kollegal (SC): Others: 40000.0: 20.0%"/>
          </p:cNvPr>
          <p:cNvSpPr/>
          <p:nvPr/>
        </p:nvSpPr>
        <p:spPr>
          <a:xfrm>
            <a:off x="5557193" y="5997405"/>
            <a:ext cx="297568" cy="297569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4" name="Oval 123">
            <a:hlinkClick r:id="rId3" action="ppaction://hlinksldjump" tooltip="Koppal: Kurubaru: 40000.0: 27.6%"/>
          </p:cNvPr>
          <p:cNvSpPr/>
          <p:nvPr/>
        </p:nvSpPr>
        <p:spPr>
          <a:xfrm>
            <a:off x="5728340" y="2571671"/>
            <a:ext cx="272590" cy="272589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5" name="Oval 124">
            <a:hlinkClick r:id="rId3" action="ppaction://hlinksldjump" tooltip="Koratagere (SC): Vakaligaru: 25000.0: 15.2%"/>
          </p:cNvPr>
          <p:cNvSpPr/>
          <p:nvPr/>
        </p:nvSpPr>
        <p:spPr>
          <a:xfrm>
            <a:off x="6476596" y="4564070"/>
            <a:ext cx="291413" cy="291413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6" name="Oval 125">
            <a:hlinkClick r:id="rId3" action="ppaction://hlinksldjump" tooltip="Krishnaraja: Lingayat: 32000.0: 15.6%"/>
          </p:cNvPr>
          <p:cNvSpPr/>
          <p:nvPr/>
        </p:nvSpPr>
        <p:spPr>
          <a:xfrm>
            <a:off x="3273473" y="3243309"/>
            <a:ext cx="265272" cy="265273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7" name="Oval 126">
            <a:hlinkClick r:id="rId3" action="ppaction://hlinksldjump" tooltip="Krishnarajanagara: Kurubaru: 47000.0: 21.4%"/>
          </p:cNvPr>
          <p:cNvSpPr/>
          <p:nvPr/>
        </p:nvSpPr>
        <p:spPr>
          <a:xfrm>
            <a:off x="4492082" y="5002476"/>
            <a:ext cx="329309" cy="329310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8" name="Oval 127">
            <a:hlinkClick r:id="rId3" action="ppaction://hlinksldjump" tooltip="Krishnarajpet: Kurubaru: 40000.0: 22.2%"/>
          </p:cNvPr>
          <p:cNvSpPr/>
          <p:nvPr/>
        </p:nvSpPr>
        <p:spPr>
          <a:xfrm>
            <a:off x="4843223" y="5045177"/>
            <a:ext cx="310789" cy="310789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9" name="Oval 128">
            <a:hlinkClick r:id="rId3" action="ppaction://hlinksldjump" tooltip="Kudachi (SC): Lingayat: 23000.0: 20.0%"/>
          </p:cNvPr>
          <p:cNvSpPr/>
          <p:nvPr/>
        </p:nvSpPr>
        <p:spPr>
          <a:xfrm>
            <a:off x="4651918" y="1028109"/>
            <a:ext cx="212637" cy="212636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0" name="Oval 129">
            <a:hlinkClick r:id="rId3" action="ppaction://hlinksldjump" tooltip="Kudligi (ST): Lingayat: 30000.0: 22.2%"/>
          </p:cNvPr>
          <p:cNvSpPr/>
          <p:nvPr/>
        </p:nvSpPr>
        <p:spPr>
          <a:xfrm>
            <a:off x="5696607" y="3108152"/>
            <a:ext cx="256496" cy="256496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1" name="Oval 130">
            <a:hlinkClick r:id="rId3" action="ppaction://hlinksldjump" tooltip="Kumta: Vakaligaru: 25000.0: 18.5%"/>
          </p:cNvPr>
          <p:cNvSpPr/>
          <p:nvPr/>
        </p:nvSpPr>
        <p:spPr>
          <a:xfrm>
            <a:off x="3415469" y="2598638"/>
            <a:ext cx="244750" cy="244750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2" name="Oval 131">
            <a:hlinkClick r:id="rId3" action="ppaction://hlinksldjump" tooltip="Kundapura: Bilvaru: 45000.0: 22.2%"/>
          </p:cNvPr>
          <p:cNvSpPr/>
          <p:nvPr/>
        </p:nvSpPr>
        <p:spPr>
          <a:xfrm>
            <a:off x="3565252" y="3281313"/>
            <a:ext cx="285101" cy="285101"/>
          </a:xfrm>
          <a:prstGeom prst="ellipse">
            <a:avLst/>
          </a:prstGeom>
          <a:solidFill>
            <a:srgbClr val="2F4F4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3" name="Oval 132">
            <a:hlinkClick r:id="rId3" action="ppaction://hlinksldjump" tooltip="Kundgol: Kurubaru: 28000.0: 19.6%"/>
          </p:cNvPr>
          <p:cNvSpPr/>
          <p:nvPr/>
        </p:nvSpPr>
        <p:spPr>
          <a:xfrm>
            <a:off x="4642193" y="2436024"/>
            <a:ext cx="253650" cy="253650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4" name="Oval 133">
            <a:hlinkClick r:id="rId3" action="ppaction://hlinksldjump" tooltip="Kunigal: Parishishtaru: 35000.0: 22.3%"/>
          </p:cNvPr>
          <p:cNvSpPr/>
          <p:nvPr/>
        </p:nvSpPr>
        <p:spPr>
          <a:xfrm>
            <a:off x="5716463" y="4785324"/>
            <a:ext cx="275812" cy="275812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5" name="Oval 134">
            <a:hlinkClick r:id="rId3" action="ppaction://hlinksldjump" tooltip="Kushtagi: Kurubaru: 40000.0: 27.6%"/>
          </p:cNvPr>
          <p:cNvSpPr/>
          <p:nvPr/>
        </p:nvSpPr>
        <p:spPr>
          <a:xfrm>
            <a:off x="5769563" y="2304555"/>
            <a:ext cx="235611" cy="235611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6" name="Oval 135">
            <a:hlinkClick r:id="rId3" action="ppaction://hlinksldjump" tooltip="Lingsugur (SC): Lingayat: 20000.0: 13.6%"/>
          </p:cNvPr>
          <p:cNvSpPr/>
          <p:nvPr/>
        </p:nvSpPr>
        <p:spPr>
          <a:xfrm>
            <a:off x="6269773" y="2150601"/>
            <a:ext cx="218861" cy="218862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7" name="Oval 136">
            <a:hlinkClick r:id="rId3" action="ppaction://hlinksldjump" tooltip="Maddur: Parishishtaru: 38000.0: 19.3%"/>
          </p:cNvPr>
          <p:cNvSpPr/>
          <p:nvPr/>
        </p:nvSpPr>
        <p:spPr>
          <a:xfrm>
            <a:off x="5384881" y="4819799"/>
            <a:ext cx="309919" cy="309920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8" name="Oval 137">
            <a:hlinkClick r:id="rId3" action="ppaction://hlinksldjump" tooltip="Madhugiri: Vakaligaru: 50000.0: 33.1%"/>
          </p:cNvPr>
          <p:cNvSpPr/>
          <p:nvPr/>
        </p:nvSpPr>
        <p:spPr>
          <a:xfrm>
            <a:off x="6406511" y="4262549"/>
            <a:ext cx="282808" cy="282808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9" name="Oval 138">
            <a:hlinkClick r:id="rId3" action="ppaction://hlinksldjump" tooltip="Madikeri: Parishishtaru: 30000.0: 15.7%"/>
          </p:cNvPr>
          <p:cNvSpPr/>
          <p:nvPr/>
        </p:nvSpPr>
        <p:spPr>
          <a:xfrm>
            <a:off x="4017321" y="4379916"/>
            <a:ext cx="291881" cy="291881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0" name="Oval 139">
            <a:hlinkClick r:id="rId3" action="ppaction://hlinksldjump" tooltip="Magadi: Parishishtaru: 42000.0: 20.8%"/>
          </p:cNvPr>
          <p:cNvSpPr/>
          <p:nvPr/>
        </p:nvSpPr>
        <p:spPr>
          <a:xfrm>
            <a:off x="5844814" y="5043225"/>
            <a:ext cx="329291" cy="329291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1" name="Oval 140">
            <a:hlinkClick r:id="rId3" action="ppaction://hlinksldjump" tooltip="Mahadevapura (SC): Reddy: 60000.0: 25.0%"/>
          </p:cNvPr>
          <p:cNvSpPr/>
          <p:nvPr/>
        </p:nvSpPr>
        <p:spPr>
          <a:xfrm>
            <a:off x="6838793" y="5125903"/>
            <a:ext cx="334702" cy="334702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2" name="Oval 141">
            <a:hlinkClick r:id="rId3" action="ppaction://hlinksldjump" tooltip="Mahalakshmi Layout: Parishishtaru: 40000.0: 25.0%"/>
          </p:cNvPr>
          <p:cNvSpPr/>
          <p:nvPr/>
        </p:nvSpPr>
        <p:spPr>
          <a:xfrm>
            <a:off x="6598744" y="5638456"/>
            <a:ext cx="259200" cy="259201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3" name="Oval 142">
            <a:hlinkClick r:id="rId3" action="ppaction://hlinksldjump" tooltip="Malavalli (SC): Vakaligaru: 42000.0: 17.8%"/>
          </p:cNvPr>
          <p:cNvSpPr/>
          <p:nvPr/>
        </p:nvSpPr>
        <p:spPr>
          <a:xfrm>
            <a:off x="5521693" y="5632355"/>
            <a:ext cx="329712" cy="329712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4" name="Oval 143">
            <a:hlinkClick r:id="rId3" action="ppaction://hlinksldjump" tooltip="Malleshwaram: Vakaligaru: 35000.0: 21.1%"/>
          </p:cNvPr>
          <p:cNvSpPr/>
          <p:nvPr/>
        </p:nvSpPr>
        <p:spPr>
          <a:xfrm>
            <a:off x="6397192" y="5231085"/>
            <a:ext cx="235916" cy="235915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5" name="Oval 144">
            <a:hlinkClick r:id="rId3" action="ppaction://hlinksldjump" tooltip="Malur: Parishishtaru: 42000.0: 26.2%"/>
          </p:cNvPr>
          <p:cNvSpPr/>
          <p:nvPr/>
        </p:nvSpPr>
        <p:spPr>
          <a:xfrm>
            <a:off x="7354297" y="5593042"/>
            <a:ext cx="271838" cy="271838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6" name="Oval 145">
            <a:hlinkClick r:id="rId3" action="ppaction://hlinksldjump" tooltip="Mandya: Parishishtaru: 39000.0: 17.8%"/>
          </p:cNvPr>
          <p:cNvSpPr/>
          <p:nvPr/>
        </p:nvSpPr>
        <p:spPr>
          <a:xfrm>
            <a:off x="5295853" y="5413719"/>
            <a:ext cx="296885" cy="296885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7" name="Oval 146">
            <a:hlinkClick r:id="rId3" action="ppaction://hlinksldjump" tooltip="Mangalore: Bilvaru: 25000.0: 14.3%"/>
          </p:cNvPr>
          <p:cNvSpPr/>
          <p:nvPr/>
        </p:nvSpPr>
        <p:spPr>
          <a:xfrm>
            <a:off x="3131358" y="3963192"/>
            <a:ext cx="239349" cy="239349"/>
          </a:xfrm>
          <a:prstGeom prst="ellipse">
            <a:avLst/>
          </a:prstGeom>
          <a:solidFill>
            <a:srgbClr val="2F4F4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8" name="Oval 147">
            <a:hlinkClick r:id="rId3" action="ppaction://hlinksldjump" tooltip="Mangalore City North: Bilvaru: 55000.0: 21.8%"/>
          </p:cNvPr>
          <p:cNvSpPr/>
          <p:nvPr/>
        </p:nvSpPr>
        <p:spPr>
          <a:xfrm>
            <a:off x="3379116" y="3818768"/>
            <a:ext cx="301613" cy="301613"/>
          </a:xfrm>
          <a:prstGeom prst="ellipse">
            <a:avLst/>
          </a:prstGeom>
          <a:solidFill>
            <a:srgbClr val="2F4F4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9" name="Oval 148">
            <a:hlinkClick r:id="rId3" action="ppaction://hlinksldjump" tooltip="Mangalore City South: Christian: 42000.0: 21.3%"/>
          </p:cNvPr>
          <p:cNvSpPr/>
          <p:nvPr/>
        </p:nvSpPr>
        <p:spPr>
          <a:xfrm>
            <a:off x="3236925" y="4207789"/>
            <a:ext cx="272084" cy="272084"/>
          </a:xfrm>
          <a:prstGeom prst="ellipse">
            <a:avLst/>
          </a:prstGeom>
          <a:solidFill>
            <a:srgbClr val="FFEBCD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0" name="Oval 149">
            <a:hlinkClick r:id="rId3" action="ppaction://hlinksldjump" tooltip="Manvi (ST): Lingayat: 29531.0: 18.3%"/>
          </p:cNvPr>
          <p:cNvSpPr/>
          <p:nvPr/>
        </p:nvSpPr>
        <p:spPr>
          <a:xfrm>
            <a:off x="6844641" y="2546622"/>
            <a:ext cx="244078" cy="244078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1" name="Oval 150">
            <a:hlinkClick r:id="rId3" action="ppaction://hlinksldjump" tooltip="Maski (ST): Kurubaru: 20000.0: 20.6%"/>
          </p:cNvPr>
          <p:cNvSpPr/>
          <p:nvPr/>
        </p:nvSpPr>
        <p:spPr>
          <a:xfrm>
            <a:off x="6409355" y="2371897"/>
            <a:ext cx="193188" cy="193188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2" name="Oval 151">
            <a:hlinkClick r:id="rId3" action="ppaction://hlinksldjump" tooltip="Mayakonda (SC): Lingayat: 60000.0: 35.3%"/>
          </p:cNvPr>
          <p:cNvSpPr/>
          <p:nvPr/>
        </p:nvSpPr>
        <p:spPr>
          <a:xfrm>
            <a:off x="5172309" y="3351478"/>
            <a:ext cx="256272" cy="256272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3" name="Oval 152">
            <a:hlinkClick r:id="rId3" action="ppaction://hlinksldjump" tooltip="Melukote: Parishishtaru: 25000.0: 13.4%"/>
          </p:cNvPr>
          <p:cNvSpPr/>
          <p:nvPr/>
        </p:nvSpPr>
        <p:spPr>
          <a:xfrm>
            <a:off x="5043536" y="4771601"/>
            <a:ext cx="318636" cy="318636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4" name="Oval 153">
            <a:hlinkClick r:id="rId3" action="ppaction://hlinksldjump" tooltip="Molakalmuru (ST): golaru: 20000.0: 10.8%"/>
          </p:cNvPr>
          <p:cNvSpPr/>
          <p:nvPr/>
        </p:nvSpPr>
        <p:spPr>
          <a:xfrm>
            <a:off x="6096960" y="3362098"/>
            <a:ext cx="316599" cy="316600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5" name="Oval 154">
            <a:hlinkClick r:id="rId3" action="ppaction://hlinksldjump" tooltip="Moodabidri: Christian: 38000.0: 23.6%"/>
          </p:cNvPr>
          <p:cNvSpPr/>
          <p:nvPr/>
        </p:nvSpPr>
        <p:spPr>
          <a:xfrm>
            <a:off x="3709292" y="3867704"/>
            <a:ext cx="253753" cy="253753"/>
          </a:xfrm>
          <a:prstGeom prst="ellipse">
            <a:avLst/>
          </a:prstGeom>
          <a:solidFill>
            <a:srgbClr val="FFEBCD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6" name="Oval 155">
            <a:hlinkClick r:id="rId3" action="ppaction://hlinksldjump" tooltip="Muddebihal: Kurubaru: 32000.0: 19.4%"/>
          </p:cNvPr>
          <p:cNvSpPr/>
          <p:nvPr/>
        </p:nvSpPr>
        <p:spPr>
          <a:xfrm>
            <a:off x="5905557" y="1855103"/>
            <a:ext cx="220295" cy="220295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7" name="Oval 156">
            <a:hlinkClick r:id="rId3" action="ppaction://hlinksldjump" tooltip="Mudhol (SC): Kurubaru: 20000.0: 19.4%"/>
          </p:cNvPr>
          <p:cNvSpPr/>
          <p:nvPr/>
        </p:nvSpPr>
        <p:spPr>
          <a:xfrm>
            <a:off x="4997526" y="1489390"/>
            <a:ext cx="245283" cy="245284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8" name="Oval 157">
            <a:hlinkClick r:id="rId3" action="ppaction://hlinksldjump" tooltip="Mudigere (SC): Vakaligaru: 45000.0: 35.4%"/>
          </p:cNvPr>
          <p:cNvSpPr/>
          <p:nvPr/>
        </p:nvSpPr>
        <p:spPr>
          <a:xfrm>
            <a:off x="4188886" y="4155302"/>
            <a:ext cx="228173" cy="228172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9" name="Oval 158">
            <a:hlinkClick r:id="rId3" action="ppaction://hlinksldjump" tooltip="Mulbagal (SC): Others: 55000.0: 31.1%"/>
          </p:cNvPr>
          <p:cNvSpPr/>
          <p:nvPr/>
        </p:nvSpPr>
        <p:spPr>
          <a:xfrm>
            <a:off x="7792755" y="5789015"/>
            <a:ext cx="260770" cy="260771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0" name="Oval 159">
            <a:hlinkClick r:id="rId3" action="ppaction://hlinksldjump" tooltip="Nagamangala: Parishishtaru: 40000.0: 20.5%"/>
          </p:cNvPr>
          <p:cNvSpPr/>
          <p:nvPr/>
        </p:nvSpPr>
        <p:spPr>
          <a:xfrm>
            <a:off x="5247219" y="4500354"/>
            <a:ext cx="320486" cy="320485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1" name="Oval 160">
            <a:hlinkClick r:id="rId3" action="ppaction://hlinksldjump" tooltip="Nagthan (SC): Parishishtaru: 30000.0: 18.5%"/>
          </p:cNvPr>
          <p:cNvSpPr/>
          <p:nvPr/>
        </p:nvSpPr>
        <p:spPr>
          <a:xfrm>
            <a:off x="5750964" y="1211082"/>
            <a:ext cx="244156" cy="244157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2" name="Oval 161">
            <a:hlinkClick r:id="rId3" action="ppaction://hlinksldjump" tooltip="Nanjangud (SC): Lingayat: 51000.0: 28.3%"/>
          </p:cNvPr>
          <p:cNvSpPr/>
          <p:nvPr/>
        </p:nvSpPr>
        <p:spPr>
          <a:xfrm>
            <a:off x="4719470" y="5689505"/>
            <a:ext cx="281866" cy="281866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3" name="Oval 162">
            <a:hlinkClick r:id="rId3" action="ppaction://hlinksldjump" tooltip="Narasimharaja: Parishishtaru: 35000.0: 16.0%"/>
          </p:cNvPr>
          <p:cNvSpPr/>
          <p:nvPr/>
        </p:nvSpPr>
        <p:spPr>
          <a:xfrm>
            <a:off x="6197281" y="5037892"/>
            <a:ext cx="233126" cy="233127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4" name="Oval 163">
            <a:hlinkClick r:id="rId3" action="ppaction://hlinksldjump" tooltip="Nargund: Kurubaru: 32000.0: 21.2%"/>
          </p:cNvPr>
          <p:cNvSpPr/>
          <p:nvPr/>
        </p:nvSpPr>
        <p:spPr>
          <a:xfrm>
            <a:off x="4926433" y="1943463"/>
            <a:ext cx="246733" cy="246732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5" name="Oval 164">
            <a:hlinkClick r:id="rId3" action="ppaction://hlinksldjump" tooltip="Navalgund: Kurubaru: 40000.0: 26.7%"/>
          </p:cNvPr>
          <p:cNvSpPr/>
          <p:nvPr/>
        </p:nvSpPr>
        <p:spPr>
          <a:xfrm>
            <a:off x="5028018" y="2196543"/>
            <a:ext cx="276137" cy="276138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6" name="Oval 165">
            <a:hlinkClick r:id="rId3" action="ppaction://hlinksldjump" tooltip="Nelamangala (SC): Vakaligaru: 35000.0: 22.3%"/>
          </p:cNvPr>
          <p:cNvSpPr/>
          <p:nvPr/>
        </p:nvSpPr>
        <p:spPr>
          <a:xfrm>
            <a:off x="6017999" y="4785642"/>
            <a:ext cx="262822" cy="262822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7" name="Oval 166">
            <a:hlinkClick r:id="rId3" action="ppaction://hlinksldjump" tooltip="Nippani: Lingayat: 40000.0: 22.5%"/>
          </p:cNvPr>
          <p:cNvSpPr/>
          <p:nvPr/>
        </p:nvSpPr>
        <p:spPr>
          <a:xfrm>
            <a:off x="3803441" y="906401"/>
            <a:ext cx="294784" cy="294784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8" name="Oval 167">
            <a:hlinkClick r:id="rId3" action="ppaction://hlinksldjump" tooltip="Padmanaba Nagar: Brahmin: 40000.0: 17.9%"/>
          </p:cNvPr>
          <p:cNvSpPr/>
          <p:nvPr/>
        </p:nvSpPr>
        <p:spPr>
          <a:xfrm>
            <a:off x="6109331" y="5294067"/>
            <a:ext cx="271291" cy="271291"/>
          </a:xfrm>
          <a:prstGeom prst="ellipse">
            <a:avLst/>
          </a:prstGeom>
          <a:solidFill>
            <a:srgbClr val="FF8C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9" name="Oval 168">
            <a:hlinkClick r:id="rId3" action="ppaction://hlinksldjump" tooltip="Pavagada (SC): Nayak: 38000.0: 21.4%"/>
          </p:cNvPr>
          <p:cNvSpPr/>
          <p:nvPr/>
        </p:nvSpPr>
        <p:spPr>
          <a:xfrm>
            <a:off x="6553226" y="3979656"/>
            <a:ext cx="293408" cy="293408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0" name="Oval 169">
            <a:hlinkClick r:id="rId3" action="ppaction://hlinksldjump" tooltip="Piriyapatna: Kurubaru: 30000.0: 18.2%"/>
          </p:cNvPr>
          <p:cNvSpPr/>
          <p:nvPr/>
        </p:nvSpPr>
        <p:spPr>
          <a:xfrm>
            <a:off x="4203383" y="4976721"/>
            <a:ext cx="268255" cy="268255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1" name="Oval 170">
            <a:hlinkClick r:id="rId3" action="ppaction://hlinksldjump" tooltip="Pulakeshinagar (SC): tamiliyans: 40000.0: 22.2%"/>
          </p:cNvPr>
          <p:cNvSpPr/>
          <p:nvPr/>
        </p:nvSpPr>
        <p:spPr>
          <a:xfrm>
            <a:off x="6795934" y="4663812"/>
            <a:ext cx="179483" cy="179483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2" name="Oval 171">
            <a:hlinkClick r:id="rId3" action="ppaction://hlinksldjump" tooltip="Puttur: Muslim: 26000.0: 15.0%"/>
          </p:cNvPr>
          <p:cNvSpPr/>
          <p:nvPr/>
        </p:nvSpPr>
        <p:spPr>
          <a:xfrm>
            <a:off x="3706885" y="4399993"/>
            <a:ext cx="282099" cy="282100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3" name="Oval 172">
            <a:hlinkClick r:id="rId3" action="ppaction://hlinksldjump" tooltip="Raibag (SC): Lingayat: 27000.0: 17.9%"/>
          </p:cNvPr>
          <p:cNvSpPr/>
          <p:nvPr/>
        </p:nvSpPr>
        <p:spPr>
          <a:xfrm>
            <a:off x="4410502" y="1113092"/>
            <a:ext cx="221221" cy="221221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4" name="Oval 173">
            <a:hlinkClick r:id="rId3" action="ppaction://hlinksldjump" tooltip="Raichur: Parishishtaru: 18114.0: 17.7%"/>
          </p:cNvPr>
          <p:cNvSpPr/>
          <p:nvPr/>
        </p:nvSpPr>
        <p:spPr>
          <a:xfrm>
            <a:off x="7339762" y="2510213"/>
            <a:ext cx="184476" cy="184476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5" name="Oval 174">
            <a:hlinkClick r:id="rId3" action="ppaction://hlinksldjump" tooltip="Raichur Rural (ST): Kurubaru: 31600.0: 22.9%"/>
          </p:cNvPr>
          <p:cNvSpPr/>
          <p:nvPr/>
        </p:nvSpPr>
        <p:spPr>
          <a:xfrm>
            <a:off x="7115821" y="2635901"/>
            <a:ext cx="239077" cy="239077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6" name="Oval 175">
            <a:hlinkClick r:id="rId3" action="ppaction://hlinksldjump" tooltip="Rajaji Nagar: Lingayat: 29000.0: 17.5%"/>
          </p:cNvPr>
          <p:cNvSpPr/>
          <p:nvPr/>
        </p:nvSpPr>
        <p:spPr>
          <a:xfrm>
            <a:off x="6310936" y="4802694"/>
            <a:ext cx="220615" cy="220614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7" name="Oval 176">
            <a:hlinkClick r:id="rId3" action="ppaction://hlinksldjump" tooltip="Rajarajeshwarinagar: Kurubaru: 20000.0: 13.1%"/>
          </p:cNvPr>
          <p:cNvSpPr/>
          <p:nvPr/>
        </p:nvSpPr>
        <p:spPr>
          <a:xfrm>
            <a:off x="5514218" y="5152896"/>
            <a:ext cx="328979" cy="328978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8" name="Oval 177">
            <a:hlinkClick r:id="rId3" action="ppaction://hlinksldjump" tooltip="Ramanagara: Muslim: 42000.0: 20.6%"/>
          </p:cNvPr>
          <p:cNvSpPr/>
          <p:nvPr/>
        </p:nvSpPr>
        <p:spPr>
          <a:xfrm>
            <a:off x="6075161" y="5585408"/>
            <a:ext cx="292233" cy="292232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9" name="Oval 178">
            <a:hlinkClick r:id="rId3" action="ppaction://hlinksldjump" tooltip="Ramdurg: Kurubaru: 35000.0: 20.0%"/>
          </p:cNvPr>
          <p:cNvSpPr/>
          <p:nvPr/>
        </p:nvSpPr>
        <p:spPr>
          <a:xfrm>
            <a:off x="4807554" y="1687800"/>
            <a:ext cx="248577" cy="248578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0" name="Oval 179">
            <a:hlinkClick r:id="rId3" action="ppaction://hlinksldjump" tooltip="Ranibennur: Kurubaru: 35000.0: 18.7%"/>
          </p:cNvPr>
          <p:cNvSpPr/>
          <p:nvPr/>
        </p:nvSpPr>
        <p:spPr>
          <a:xfrm>
            <a:off x="4729331" y="3016898"/>
            <a:ext cx="287128" cy="287129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1" name="Oval 180">
            <a:hlinkClick r:id="rId3" action="ppaction://hlinksldjump" tooltip="Ron: Kurubaru: 38000.0: 21.4%"/>
          </p:cNvPr>
          <p:cNvSpPr/>
          <p:nvPr/>
        </p:nvSpPr>
        <p:spPr>
          <a:xfrm>
            <a:off x="5334474" y="2197175"/>
            <a:ext cx="272895" cy="272895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2" name="Oval 181">
            <a:hlinkClick r:id="rId3" action="ppaction://hlinksldjump" tooltip="Sagar: Muslim: 25000.0: 15.6%"/>
          </p:cNvPr>
          <p:cNvSpPr/>
          <p:nvPr/>
        </p:nvSpPr>
        <p:spPr>
          <a:xfrm>
            <a:off x="3849936" y="3149985"/>
            <a:ext cx="282994" cy="282993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3" name="Oval 182">
            <a:hlinkClick r:id="rId3" action="ppaction://hlinksldjump" tooltip="Sakleshpur (SC): Parishishtaru: 46000.0: 26.3%"/>
          </p:cNvPr>
          <p:cNvSpPr/>
          <p:nvPr/>
        </p:nvSpPr>
        <p:spPr>
          <a:xfrm>
            <a:off x="4335744" y="4355225"/>
            <a:ext cx="288464" cy="288464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4" name="Oval 183">
            <a:hlinkClick r:id="rId3" action="ppaction://hlinksldjump" tooltip="Sandur (ST): Lingayat: 30000.0: 21.4%"/>
          </p:cNvPr>
          <p:cNvSpPr/>
          <p:nvPr/>
        </p:nvSpPr>
        <p:spPr>
          <a:xfrm>
            <a:off x="5985886" y="3099465"/>
            <a:ext cx="242853" cy="242853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5" name="Oval 184">
            <a:hlinkClick r:id="rId3" action="ppaction://hlinksldjump" tooltip="Sarvagnanagar: Parishishtaru: 50000.0: 18.5%"/>
          </p:cNvPr>
          <p:cNvSpPr/>
          <p:nvPr/>
        </p:nvSpPr>
        <p:spPr>
          <a:xfrm>
            <a:off x="6642950" y="4850035"/>
            <a:ext cx="246753" cy="246753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6" name="Oval 185">
            <a:hlinkClick r:id="rId3" action="ppaction://hlinksldjump" tooltip="Saundatti Yellamma: Parishishtaru: 42000.0: 26.2%"/>
          </p:cNvPr>
          <p:cNvSpPr/>
          <p:nvPr/>
        </p:nvSpPr>
        <p:spPr>
          <a:xfrm>
            <a:off x="4644871" y="1918331"/>
            <a:ext cx="249505" cy="249506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7" name="Oval 186">
            <a:hlinkClick r:id="rId3" action="ppaction://hlinksldjump" tooltip="Sedam: Muslim: 25000.0: 18.7%"/>
          </p:cNvPr>
          <p:cNvSpPr/>
          <p:nvPr/>
        </p:nvSpPr>
        <p:spPr>
          <a:xfrm>
            <a:off x="7483938" y="1696964"/>
            <a:ext cx="255988" cy="255988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8" name="Oval 187">
            <a:hlinkClick r:id="rId3" action="ppaction://hlinksldjump" tooltip="Shahapur: Kurubaru: 20000.0: 16.4%"/>
          </p:cNvPr>
          <p:cNvSpPr/>
          <p:nvPr/>
        </p:nvSpPr>
        <p:spPr>
          <a:xfrm>
            <a:off x="6881835" y="1899741"/>
            <a:ext cx="231702" cy="231702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9" name="Oval 188">
            <a:hlinkClick r:id="rId3" action="ppaction://hlinksldjump" tooltip="Shanti Nagar: Others: 36000.0: 22.1%"/>
          </p:cNvPr>
          <p:cNvSpPr/>
          <p:nvPr/>
        </p:nvSpPr>
        <p:spPr>
          <a:xfrm>
            <a:off x="6641610" y="5141081"/>
            <a:ext cx="185255" cy="185255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0" name="Oval 189">
            <a:hlinkClick r:id="rId3" action="ppaction://hlinksldjump" tooltip="Shiggaon: Muslim: 40000.0: 22.4%"/>
          </p:cNvPr>
          <p:cNvSpPr/>
          <p:nvPr/>
        </p:nvSpPr>
        <p:spPr>
          <a:xfrm>
            <a:off x="4330331" y="2403328"/>
            <a:ext cx="281701" cy="281702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1" name="Oval 190">
            <a:hlinkClick r:id="rId3" action="ppaction://hlinksldjump" tooltip="Shikaripura: Lingayat: 34130.0: 22.4%"/>
          </p:cNvPr>
          <p:cNvSpPr/>
          <p:nvPr/>
        </p:nvSpPr>
        <p:spPr>
          <a:xfrm>
            <a:off x="4141286" y="3036856"/>
            <a:ext cx="288212" cy="288212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2" name="Oval 191">
            <a:hlinkClick r:id="rId3" action="ppaction://hlinksldjump" tooltip="Shimoga: Brahmin: 39000.0: 21.9%"/>
          </p:cNvPr>
          <p:cNvSpPr/>
          <p:nvPr/>
        </p:nvSpPr>
        <p:spPr>
          <a:xfrm>
            <a:off x="4398921" y="3608803"/>
            <a:ext cx="251657" cy="251657"/>
          </a:xfrm>
          <a:prstGeom prst="ellipse">
            <a:avLst/>
          </a:prstGeom>
          <a:solidFill>
            <a:srgbClr val="FF8C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3" name="Oval 192">
            <a:hlinkClick r:id="rId3" action="ppaction://hlinksldjump" tooltip="Shimoga Rural (SC): Parishishtaru: 33000.0: 26.6%"/>
          </p:cNvPr>
          <p:cNvSpPr/>
          <p:nvPr/>
        </p:nvSpPr>
        <p:spPr>
          <a:xfrm>
            <a:off x="4208160" y="3346348"/>
            <a:ext cx="287046" cy="287046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4" name="Oval 193">
            <a:hlinkClick r:id="rId3" action="ppaction://hlinksldjump" tooltip="Shirahatti (SC): Parishishtaru: 41000.0: 26.1%"/>
          </p:cNvPr>
          <p:cNvSpPr/>
          <p:nvPr/>
        </p:nvSpPr>
        <p:spPr>
          <a:xfrm>
            <a:off x="4926825" y="2478365"/>
            <a:ext cx="237238" cy="237239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5" name="Oval 194">
            <a:hlinkClick r:id="rId3" action="ppaction://hlinksldjump" tooltip="Shivajinagar: tamiliyans: 40000.0: 25.0%"/>
          </p:cNvPr>
          <p:cNvSpPr/>
          <p:nvPr/>
        </p:nvSpPr>
        <p:spPr>
          <a:xfrm>
            <a:off x="6461818" y="5015221"/>
            <a:ext cx="183698" cy="183699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6" name="Oval 195">
            <a:hlinkClick r:id="rId3" action="ppaction://hlinksldjump" tooltip="Shorapur (ST): Kurubaru: 31000.0: 19.6%"/>
          </p:cNvPr>
          <p:cNvSpPr/>
          <p:nvPr/>
        </p:nvSpPr>
        <p:spPr>
          <a:xfrm>
            <a:off x="6579549" y="1979894"/>
            <a:ext cx="292151" cy="292151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7" name="Oval 196">
            <a:hlinkClick r:id="rId3" action="ppaction://hlinksldjump" tooltip="Shravanabelagola: Parishishtaru: 35000.0: 17.5%"/>
          </p:cNvPr>
          <p:cNvSpPr/>
          <p:nvPr/>
        </p:nvSpPr>
        <p:spPr>
          <a:xfrm>
            <a:off x="4924394" y="4468732"/>
            <a:ext cx="302819" cy="302820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8" name="Oval 197">
            <a:hlinkClick r:id="rId3" action="ppaction://hlinksldjump" tooltip="Shrirangapattana: Kurubaru: 38000.0: 20.4%"/>
          </p:cNvPr>
          <p:cNvSpPr/>
          <p:nvPr/>
        </p:nvSpPr>
        <p:spPr>
          <a:xfrm>
            <a:off x="5174851" y="5084115"/>
            <a:ext cx="322916" cy="322916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9" name="Oval 198">
            <a:hlinkClick r:id="rId3" action="ppaction://hlinksldjump" tooltip="Sidlaghatta: Parishishtaru: 35000.0: 23.3%"/>
          </p:cNvPr>
          <p:cNvSpPr/>
          <p:nvPr/>
        </p:nvSpPr>
        <p:spPr>
          <a:xfrm>
            <a:off x="7173478" y="5024281"/>
            <a:ext cx="301803" cy="301802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0" name="Oval 199">
            <a:hlinkClick r:id="rId3" action="ppaction://hlinksldjump" tooltip="Sindagi: Parishishtaru: 29000.0: 16.5%"/>
          </p:cNvPr>
          <p:cNvSpPr/>
          <p:nvPr/>
        </p:nvSpPr>
        <p:spPr>
          <a:xfrm>
            <a:off x="6204842" y="1442325"/>
            <a:ext cx="237349" cy="237349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1" name="Oval 200">
            <a:hlinkClick r:id="rId3" action="ppaction://hlinksldjump" tooltip="Sindhanur: Muslim: 35000.0: 21.5%"/>
          </p:cNvPr>
          <p:cNvSpPr/>
          <p:nvPr/>
        </p:nvSpPr>
        <p:spPr>
          <a:xfrm>
            <a:off x="6372792" y="2600806"/>
            <a:ext cx="258599" cy="258599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2" name="Oval 201">
            <a:hlinkClick r:id="rId3" action="ppaction://hlinksldjump" tooltip="Sira: Parishishtaru: 49000.0: 26.6%"/>
          </p:cNvPr>
          <p:cNvSpPr/>
          <p:nvPr/>
        </p:nvSpPr>
        <p:spPr>
          <a:xfrm>
            <a:off x="5819811" y="3929033"/>
            <a:ext cx="308663" cy="308663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3" name="Oval 202">
            <a:hlinkClick r:id="rId3" action="ppaction://hlinksldjump" tooltip="Sirsi: Namdharigalu: 32500.0: 25.5%"/>
          </p:cNvPr>
          <p:cNvSpPr/>
          <p:nvPr/>
        </p:nvSpPr>
        <p:spPr>
          <a:xfrm>
            <a:off x="3852579" y="2548353"/>
            <a:ext cx="269067" cy="269067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4" name="Oval 203">
            <a:hlinkClick r:id="rId3" action="ppaction://hlinksldjump" tooltip="Siruguppa (ST): Lingayat: 40000.0: 25.5%"/>
          </p:cNvPr>
          <p:cNvSpPr/>
          <p:nvPr/>
        </p:nvSpPr>
        <p:spPr>
          <a:xfrm>
            <a:off x="6590671" y="2791601"/>
            <a:ext cx="262936" cy="262935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5" name="Oval 204">
            <a:hlinkClick r:id="rId3" action="ppaction://hlinksldjump" tooltip="Sorab: Lingayat: 33000.0: 19.3%"/>
          </p:cNvPr>
          <p:cNvSpPr/>
          <p:nvPr/>
        </p:nvSpPr>
        <p:spPr>
          <a:xfrm>
            <a:off x="3900922" y="2842453"/>
            <a:ext cx="282340" cy="282340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6" name="Oval 205">
            <a:hlinkClick r:id="rId3" action="ppaction://hlinksldjump" tooltip="Sringeri: Brahmin: 33000.0: 29.7%"/>
          </p:cNvPr>
          <p:cNvSpPr/>
          <p:nvPr/>
        </p:nvSpPr>
        <p:spPr>
          <a:xfrm>
            <a:off x="3998251" y="3839461"/>
            <a:ext cx="247219" cy="247220"/>
          </a:xfrm>
          <a:prstGeom prst="ellipse">
            <a:avLst/>
          </a:prstGeom>
          <a:solidFill>
            <a:srgbClr val="FF8C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7" name="Oval 206">
            <a:hlinkClick r:id="rId3" action="ppaction://hlinksldjump" tooltip="Srinivaspur: Parishishtaru: 65000.0: 34.8%"/>
          </p:cNvPr>
          <p:cNvSpPr/>
          <p:nvPr/>
        </p:nvSpPr>
        <p:spPr>
          <a:xfrm>
            <a:off x="7844456" y="5224694"/>
            <a:ext cx="337645" cy="337645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8" name="Oval 207">
            <a:hlinkClick r:id="rId3" action="ppaction://hlinksldjump" tooltip="Sullia (SC): Parishishtaru: 35000.0: 19.9%"/>
          </p:cNvPr>
          <p:cNvSpPr/>
          <p:nvPr/>
        </p:nvSpPr>
        <p:spPr>
          <a:xfrm>
            <a:off x="3872891" y="4663344"/>
            <a:ext cx="282915" cy="282915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9" name="Oval 208">
            <a:hlinkClick r:id="rId3" action="ppaction://hlinksldjump" tooltip="T.Narasipur (SC): Parishishtaru: 45000.0: 22.1%"/>
          </p:cNvPr>
          <p:cNvSpPr/>
          <p:nvPr/>
        </p:nvSpPr>
        <p:spPr>
          <a:xfrm>
            <a:off x="5292847" y="5863472"/>
            <a:ext cx="272217" cy="272216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0" name="Oval 209">
            <a:hlinkClick r:id="rId3" action="ppaction://hlinksldjump" tooltip="Tarikere: Parishishtaru: 30000.0: 26.6%"/>
          </p:cNvPr>
          <p:cNvSpPr/>
          <p:nvPr/>
        </p:nvSpPr>
        <p:spPr>
          <a:xfrm>
            <a:off x="4585992" y="3822888"/>
            <a:ext cx="251679" cy="251680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1" name="Oval 210">
            <a:hlinkClick r:id="rId3" action="ppaction://hlinksldjump" tooltip="Terdal: Devang: 25000.0: 21.9%"/>
          </p:cNvPr>
          <p:cNvSpPr/>
          <p:nvPr/>
        </p:nvSpPr>
        <p:spPr>
          <a:xfrm>
            <a:off x="4757573" y="1235915"/>
            <a:ext cx="284495" cy="284495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2" name="Oval 211">
            <a:hlinkClick r:id="rId3" action="ppaction://hlinksldjump" tooltip="Tiptur: Parishishtaru: 30000.0: 21.6%"/>
          </p:cNvPr>
          <p:cNvSpPr/>
          <p:nvPr/>
        </p:nvSpPr>
        <p:spPr>
          <a:xfrm>
            <a:off x="5129106" y="4227843"/>
            <a:ext cx="277595" cy="277596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3" name="Oval 212">
            <a:hlinkClick r:id="rId3" action="ppaction://hlinksldjump" tooltip="Tirthahalli: Idigaru: 40000.0: 23.9%"/>
          </p:cNvPr>
          <p:cNvSpPr/>
          <p:nvPr/>
        </p:nvSpPr>
        <p:spPr>
          <a:xfrm>
            <a:off x="3950530" y="3525815"/>
            <a:ext cx="284098" cy="284097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4" name="Oval 213">
            <a:hlinkClick r:id="rId3" action="ppaction://hlinksldjump" tooltip="Tumkur City: Parishishtaru: 39000.0: 23.2%"/>
          </p:cNvPr>
          <p:cNvSpPr/>
          <p:nvPr/>
        </p:nvSpPr>
        <p:spPr>
          <a:xfrm>
            <a:off x="5894751" y="4546717"/>
            <a:ext cx="240469" cy="240469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5" name="Oval 214">
            <a:hlinkClick r:id="rId3" action="ppaction://hlinksldjump" tooltip="Tumkur Rural: Parishishtaru: 60000.0: 33.7%"/>
          </p:cNvPr>
          <p:cNvSpPr/>
          <p:nvPr/>
        </p:nvSpPr>
        <p:spPr>
          <a:xfrm>
            <a:off x="5588021" y="4513288"/>
            <a:ext cx="278017" cy="278016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6" name="Oval 215">
            <a:hlinkClick r:id="rId3" action="ppaction://hlinksldjump" tooltip="Turuvekere: Lingayat: 43000.0: 26.4%"/>
          </p:cNvPr>
          <p:cNvSpPr/>
          <p:nvPr/>
        </p:nvSpPr>
        <p:spPr>
          <a:xfrm>
            <a:off x="5434168" y="4230079"/>
            <a:ext cx="291783" cy="291783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7" name="Oval 216">
            <a:hlinkClick r:id="rId3" action="ppaction://hlinksldjump" tooltip="Udupi: Mogaviraru: 40000.0: 22.2%"/>
          </p:cNvPr>
          <p:cNvSpPr/>
          <p:nvPr/>
        </p:nvSpPr>
        <p:spPr>
          <a:xfrm>
            <a:off x="3372675" y="3521709"/>
            <a:ext cx="269300" cy="269300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8" name="Oval 217">
            <a:hlinkClick r:id="rId3" action="ppaction://hlinksldjump" tooltip="Varuna: Parishishtaru: 45000.0: 23.2%"/>
          </p:cNvPr>
          <p:cNvSpPr/>
          <p:nvPr/>
        </p:nvSpPr>
        <p:spPr>
          <a:xfrm>
            <a:off x="5023724" y="5617341"/>
            <a:ext cx="327240" cy="327241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9" name="Oval 218">
            <a:hlinkClick r:id="rId3" action="ppaction://hlinksldjump" tooltip="Vijay Nagar: Parishishtaru: 35000.0: 17.9%"/>
          </p:cNvPr>
          <p:cNvSpPr/>
          <p:nvPr/>
        </p:nvSpPr>
        <p:spPr>
          <a:xfrm>
            <a:off x="6628773" y="5361437"/>
            <a:ext cx="249992" cy="249993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0" name="Oval 219">
            <a:hlinkClick r:id="rId3" action="ppaction://hlinksldjump" tooltip="Vijayanagara: Muslim: 40000.0: 28.4%"/>
          </p:cNvPr>
          <p:cNvSpPr/>
          <p:nvPr/>
        </p:nvSpPr>
        <p:spPr>
          <a:xfrm>
            <a:off x="5891798" y="2834389"/>
            <a:ext cx="247109" cy="247110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1" name="Oval 220">
            <a:hlinkClick r:id="rId3" action="ppaction://hlinksldjump" tooltip="Virajpet: Vakaligaru: 32000.0: 16.9%"/>
          </p:cNvPr>
          <p:cNvSpPr/>
          <p:nvPr/>
        </p:nvSpPr>
        <p:spPr>
          <a:xfrm>
            <a:off x="3906515" y="4975564"/>
            <a:ext cx="265967" cy="265967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2" name="Oval 221">
            <a:hlinkClick r:id="rId3" action="ppaction://hlinksldjump" tooltip="Yadgir: Parishishtaru: 20000.0: 16.3%"/>
          </p:cNvPr>
          <p:cNvSpPr/>
          <p:nvPr/>
        </p:nvSpPr>
        <p:spPr>
          <a:xfrm>
            <a:off x="7205823" y="1974901"/>
            <a:ext cx="212964" cy="212964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3" name="Oval 222">
            <a:hlinkClick r:id="rId3" action="ppaction://hlinksldjump" tooltip="Yamkanamardi (ST): Maratha: 40000.0: 26.7%"/>
          </p:cNvPr>
          <p:cNvSpPr/>
          <p:nvPr/>
        </p:nvSpPr>
        <p:spPr>
          <a:xfrm>
            <a:off x="3882329" y="1226334"/>
            <a:ext cx="248337" cy="248337"/>
          </a:xfrm>
          <a:prstGeom prst="ellipse">
            <a:avLst/>
          </a:prstGeom>
          <a:solidFill>
            <a:srgbClr val="BC8F8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4" name="Oval 223">
            <a:hlinkClick r:id="rId3" action="ppaction://hlinksldjump" tooltip="Yelahanka: Parishishtaru: 63000.0: 26.5%"/>
          </p:cNvPr>
          <p:cNvSpPr/>
          <p:nvPr/>
        </p:nvSpPr>
        <p:spPr>
          <a:xfrm>
            <a:off x="6981795" y="4449620"/>
            <a:ext cx="337036" cy="337036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5" name="Oval 224">
            <a:hlinkClick r:id="rId3" action="ppaction://hlinksldjump" tooltip="Yelburga: Parishishtaru: 35000.0: 23.3%"/>
          </p:cNvPr>
          <p:cNvSpPr/>
          <p:nvPr/>
        </p:nvSpPr>
        <p:spPr>
          <a:xfrm>
            <a:off x="5477027" y="2472959"/>
            <a:ext cx="242245" cy="242245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6" name="Oval 225">
            <a:hlinkClick r:id="rId3" action="ppaction://hlinksldjump" tooltip="Yellapur: Brahmin: 21500.0: 17.4%"/>
          </p:cNvPr>
          <p:cNvSpPr/>
          <p:nvPr/>
        </p:nvSpPr>
        <p:spPr>
          <a:xfrm>
            <a:off x="3783702" y="2289787"/>
            <a:ext cx="238663" cy="238663"/>
          </a:xfrm>
          <a:prstGeom prst="ellipse">
            <a:avLst/>
          </a:prstGeom>
          <a:solidFill>
            <a:srgbClr val="FF8C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7" name="Oval 226">
            <a:hlinkClick r:id="rId3" action="ppaction://hlinksldjump" tooltip="Yeshvanthapura: OBC: 45000.0: 17.2%"/>
          </p:cNvPr>
          <p:cNvSpPr/>
          <p:nvPr/>
        </p:nvSpPr>
        <p:spPr>
          <a:xfrm>
            <a:off x="6051821" y="4153510"/>
            <a:ext cx="344144" cy="344143"/>
          </a:xfrm>
          <a:prstGeom prst="ellipse">
            <a:avLst/>
          </a:prstGeom>
          <a:solidFill>
            <a:srgbClr val="1A1A1A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8" name="Oval 227"/>
          <p:cNvSpPr/>
          <p:nvPr/>
        </p:nvSpPr>
        <p:spPr>
          <a:xfrm>
            <a:off x="406400" y="1930400"/>
            <a:ext cx="203200" cy="203200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9" name="TextBox 228"/>
          <p:cNvSpPr txBox="1"/>
          <p:nvPr/>
        </p:nvSpPr>
        <p:spPr>
          <a:xfrm>
            <a:off x="762000" y="1841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Others</a:t>
            </a:r>
            <a:endParaRPr lang="en-IN"/>
          </a:p>
        </p:txBody>
      </p:sp>
      <p:sp>
        <p:nvSpPr>
          <p:cNvPr id="230" name="Oval 229"/>
          <p:cNvSpPr/>
          <p:nvPr/>
        </p:nvSpPr>
        <p:spPr>
          <a:xfrm>
            <a:off x="406400" y="2311400"/>
            <a:ext cx="203200" cy="203200"/>
          </a:xfrm>
          <a:prstGeom prst="ellipse">
            <a:avLst/>
          </a:prstGeom>
          <a:solidFill>
            <a:srgbClr val="0000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1" name="TextBox 230"/>
          <p:cNvSpPr txBox="1"/>
          <p:nvPr/>
        </p:nvSpPr>
        <p:spPr>
          <a:xfrm>
            <a:off x="762000" y="2222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Lingayat</a:t>
            </a:r>
            <a:endParaRPr lang="en-IN"/>
          </a:p>
        </p:txBody>
      </p:sp>
      <p:sp>
        <p:nvSpPr>
          <p:cNvPr id="232" name="Oval 231"/>
          <p:cNvSpPr/>
          <p:nvPr/>
        </p:nvSpPr>
        <p:spPr>
          <a:xfrm>
            <a:off x="406400" y="2692400"/>
            <a:ext cx="203200" cy="203200"/>
          </a:xfrm>
          <a:prstGeom prst="ellipse">
            <a:avLst/>
          </a:prstGeom>
          <a:solidFill>
            <a:srgbClr val="8B4789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3" name="TextBox 232"/>
          <p:cNvSpPr txBox="1"/>
          <p:nvPr/>
        </p:nvSpPr>
        <p:spPr>
          <a:xfrm>
            <a:off x="762000" y="2603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Vakaligaru</a:t>
            </a:r>
            <a:endParaRPr lang="en-IN"/>
          </a:p>
        </p:txBody>
      </p:sp>
      <p:sp>
        <p:nvSpPr>
          <p:cNvPr id="234" name="Oval 233"/>
          <p:cNvSpPr/>
          <p:nvPr/>
        </p:nvSpPr>
        <p:spPr>
          <a:xfrm>
            <a:off x="406400" y="3073400"/>
            <a:ext cx="203200" cy="203200"/>
          </a:xfrm>
          <a:prstGeom prst="ellipse">
            <a:avLst/>
          </a:prstGeom>
          <a:solidFill>
            <a:srgbClr val="FF00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5" name="TextBox 234"/>
          <p:cNvSpPr txBox="1"/>
          <p:nvPr/>
        </p:nvSpPr>
        <p:spPr>
          <a:xfrm>
            <a:off x="762000" y="2984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Parishishtaru</a:t>
            </a:r>
            <a:endParaRPr lang="en-IN"/>
          </a:p>
        </p:txBody>
      </p:sp>
      <p:sp>
        <p:nvSpPr>
          <p:cNvPr id="236" name="Oval 235"/>
          <p:cNvSpPr/>
          <p:nvPr/>
        </p:nvSpPr>
        <p:spPr>
          <a:xfrm>
            <a:off x="406400" y="3454400"/>
            <a:ext cx="203200" cy="203200"/>
          </a:xfrm>
          <a:prstGeom prst="ellipse">
            <a:avLst/>
          </a:prstGeom>
          <a:solidFill>
            <a:srgbClr val="0064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7" name="TextBox 236"/>
          <p:cNvSpPr txBox="1"/>
          <p:nvPr/>
        </p:nvSpPr>
        <p:spPr>
          <a:xfrm>
            <a:off x="762000" y="3365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Muslim</a:t>
            </a:r>
            <a:endParaRPr lang="en-IN"/>
          </a:p>
        </p:txBody>
      </p:sp>
      <p:sp>
        <p:nvSpPr>
          <p:cNvPr id="238" name="Oval 237"/>
          <p:cNvSpPr/>
          <p:nvPr/>
        </p:nvSpPr>
        <p:spPr>
          <a:xfrm>
            <a:off x="406400" y="3835400"/>
            <a:ext cx="203200" cy="203200"/>
          </a:xfrm>
          <a:prstGeom prst="ellipse">
            <a:avLst/>
          </a:prstGeom>
          <a:solidFill>
            <a:srgbClr val="2F4F4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9" name="TextBox 238"/>
          <p:cNvSpPr txBox="1"/>
          <p:nvPr/>
        </p:nvSpPr>
        <p:spPr>
          <a:xfrm>
            <a:off x="762000" y="3746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Bilvaru</a:t>
            </a:r>
            <a:endParaRPr lang="en-IN"/>
          </a:p>
        </p:txBody>
      </p:sp>
      <p:sp>
        <p:nvSpPr>
          <p:cNvPr id="240" name="Oval 239"/>
          <p:cNvSpPr/>
          <p:nvPr/>
        </p:nvSpPr>
        <p:spPr>
          <a:xfrm>
            <a:off x="406400" y="4216400"/>
            <a:ext cx="203200" cy="203200"/>
          </a:xfrm>
          <a:prstGeom prst="ellipse">
            <a:avLst/>
          </a:prstGeom>
          <a:solidFill>
            <a:srgbClr val="FF8C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1" name="TextBox 240"/>
          <p:cNvSpPr txBox="1"/>
          <p:nvPr/>
        </p:nvSpPr>
        <p:spPr>
          <a:xfrm>
            <a:off x="762000" y="4127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Brahmin</a:t>
            </a:r>
            <a:endParaRPr lang="en-IN"/>
          </a:p>
        </p:txBody>
      </p:sp>
      <p:sp>
        <p:nvSpPr>
          <p:cNvPr id="242" name="Oval 241"/>
          <p:cNvSpPr/>
          <p:nvPr/>
        </p:nvSpPr>
        <p:spPr>
          <a:xfrm>
            <a:off x="406400" y="4597400"/>
            <a:ext cx="203200" cy="203200"/>
          </a:xfrm>
          <a:prstGeom prst="ellipse">
            <a:avLst/>
          </a:prstGeom>
          <a:solidFill>
            <a:srgbClr val="BC8F8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3" name="TextBox 242"/>
          <p:cNvSpPr txBox="1"/>
          <p:nvPr/>
        </p:nvSpPr>
        <p:spPr>
          <a:xfrm>
            <a:off x="762000" y="4508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Maratha</a:t>
            </a:r>
            <a:endParaRPr lang="en-IN"/>
          </a:p>
        </p:txBody>
      </p:sp>
      <p:sp>
        <p:nvSpPr>
          <p:cNvPr id="244" name="Oval 243"/>
          <p:cNvSpPr/>
          <p:nvPr/>
        </p:nvSpPr>
        <p:spPr>
          <a:xfrm>
            <a:off x="406400" y="4978400"/>
            <a:ext cx="203200" cy="203200"/>
          </a:xfrm>
          <a:prstGeom prst="ellipse">
            <a:avLst/>
          </a:prstGeom>
          <a:solidFill>
            <a:srgbClr val="FF634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5" name="TextBox 244"/>
          <p:cNvSpPr txBox="1"/>
          <p:nvPr/>
        </p:nvSpPr>
        <p:spPr>
          <a:xfrm>
            <a:off x="762000" y="4889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Buntaru</a:t>
            </a:r>
            <a:endParaRPr lang="en-IN"/>
          </a:p>
        </p:txBody>
      </p:sp>
      <p:sp>
        <p:nvSpPr>
          <p:cNvPr id="246" name="Oval 245"/>
          <p:cNvSpPr/>
          <p:nvPr/>
        </p:nvSpPr>
        <p:spPr>
          <a:xfrm>
            <a:off x="406400" y="5359400"/>
            <a:ext cx="203200" cy="203200"/>
          </a:xfrm>
          <a:prstGeom prst="ellipse">
            <a:avLst/>
          </a:prstGeom>
          <a:solidFill>
            <a:srgbClr val="1A1A1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7" name="TextBox 246"/>
          <p:cNvSpPr txBox="1"/>
          <p:nvPr/>
        </p:nvSpPr>
        <p:spPr>
          <a:xfrm>
            <a:off x="762000" y="5270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OBC</a:t>
            </a:r>
            <a:endParaRPr lang="en-IN"/>
          </a:p>
        </p:txBody>
      </p:sp>
      <p:sp>
        <p:nvSpPr>
          <p:cNvPr id="248" name="Oval 247"/>
          <p:cNvSpPr/>
          <p:nvPr/>
        </p:nvSpPr>
        <p:spPr>
          <a:xfrm>
            <a:off x="406400" y="5740400"/>
            <a:ext cx="203200" cy="203200"/>
          </a:xfrm>
          <a:prstGeom prst="ellipse">
            <a:avLst/>
          </a:prstGeom>
          <a:solidFill>
            <a:srgbClr val="FFEBC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9" name="TextBox 248"/>
          <p:cNvSpPr txBox="1"/>
          <p:nvPr/>
        </p:nvSpPr>
        <p:spPr>
          <a:xfrm>
            <a:off x="762000" y="5651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Christian</a:t>
            </a:r>
            <a:endParaRPr lang="en-IN"/>
          </a:p>
        </p:txBody>
      </p:sp>
      <p:sp>
        <p:nvSpPr>
          <p:cNvPr id="250" name="Oval 249"/>
          <p:cNvSpPr/>
          <p:nvPr/>
        </p:nvSpPr>
        <p:spPr>
          <a:xfrm>
            <a:off x="406400" y="6121400"/>
            <a:ext cx="203200" cy="203200"/>
          </a:xfrm>
          <a:prstGeom prst="ellipse">
            <a:avLst/>
          </a:prstGeom>
          <a:solidFill>
            <a:srgbClr val="8080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1" name="TextBox 250"/>
          <p:cNvSpPr txBox="1"/>
          <p:nvPr/>
        </p:nvSpPr>
        <p:spPr>
          <a:xfrm>
            <a:off x="762000" y="6032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Kurubaru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878172353"/>
      </p:ext>
    </p:extLst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4000" y="127000"/>
            <a:ext cx="8890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3200" b="1" smtClean="0">
                <a:solidFill>
                  <a:schemeClr val="tx1"/>
                </a:solidFill>
              </a:rPr>
              <a:t>Third Caste</a:t>
            </a:r>
            <a:endParaRPr lang="en-IN" sz="3200" b="1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93000" y="6477000"/>
            <a:ext cx="1397000" cy="254000"/>
          </a:xfrm>
          <a:prstGeom prst="rect">
            <a:avLst/>
          </a:prstGeom>
        </p:spPr>
      </p:pic>
      <p:sp>
        <p:nvSpPr>
          <p:cNvPr id="4" name="Oval 3">
            <a:hlinkClick r:id="rId3" action="ppaction://hlinksldjump" tooltip="Afzalpur: Parishishtaru: 20000.0: 14.0%"/>
          </p:cNvPr>
          <p:cNvSpPr/>
          <p:nvPr/>
        </p:nvSpPr>
        <p:spPr>
          <a:xfrm>
            <a:off x="6407197" y="1259447"/>
            <a:ext cx="239372" cy="239371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>
            <a:hlinkClick r:id="rId3" action="ppaction://hlinksldjump" tooltip="Aland: Parishishtaru: 25000.0: 17.9%"/>
          </p:cNvPr>
          <p:cNvSpPr/>
          <p:nvPr/>
        </p:nvSpPr>
        <p:spPr>
          <a:xfrm>
            <a:off x="6738980" y="1049477"/>
            <a:ext cx="259025" cy="259024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>
            <a:hlinkClick r:id="rId3" action="ppaction://hlinksldjump" tooltip="Anekal (SC): Vakaligaru: 30000.0: 17.9%"/>
          </p:cNvPr>
          <p:cNvSpPr/>
          <p:nvPr/>
        </p:nvSpPr>
        <p:spPr>
          <a:xfrm>
            <a:off x="6556215" y="6234073"/>
            <a:ext cx="318531" cy="318531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>
            <a:hlinkClick r:id="rId3" action="ppaction://hlinksldjump" tooltip="Arabhavi: Uppar: 25000.0: 13.9%"/>
          </p:cNvPr>
          <p:cNvSpPr/>
          <p:nvPr/>
        </p:nvSpPr>
        <p:spPr>
          <a:xfrm>
            <a:off x="4461776" y="1352962"/>
            <a:ext cx="290898" cy="290898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>
            <a:hlinkClick r:id="rId3" action="ppaction://hlinksldjump" tooltip="Arakalgud: Kurubaru: 40000.0: 21.4%"/>
          </p:cNvPr>
          <p:cNvSpPr/>
          <p:nvPr/>
        </p:nvSpPr>
        <p:spPr>
          <a:xfrm>
            <a:off x="4346790" y="4668057"/>
            <a:ext cx="332277" cy="332277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>
            <a:hlinkClick r:id="rId3" action="ppaction://hlinksldjump" tooltip="Arsikere: Kurubaru: 25000.0: 11.5%"/>
          </p:cNvPr>
          <p:cNvSpPr/>
          <p:nvPr/>
        </p:nvSpPr>
        <p:spPr>
          <a:xfrm>
            <a:off x="4789606" y="4149723"/>
            <a:ext cx="318538" cy="318538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Oval 9">
            <a:hlinkClick r:id="rId3" action="ppaction://hlinksldjump" tooltip="Athani: Kurubaru: 22000.0: 12.7%"/>
          </p:cNvPr>
          <p:cNvSpPr/>
          <p:nvPr/>
        </p:nvSpPr>
        <p:spPr>
          <a:xfrm>
            <a:off x="4894337" y="950033"/>
            <a:ext cx="283075" cy="283075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Oval 10">
            <a:hlinkClick r:id="rId3" action="ppaction://hlinksldjump" tooltip="Aurad (SC): Parishishtaru: 21000.0: 16.1%"/>
          </p:cNvPr>
          <p:cNvSpPr/>
          <p:nvPr/>
        </p:nvSpPr>
        <p:spPr>
          <a:xfrm>
            <a:off x="7969654" y="878221"/>
            <a:ext cx="234182" cy="234183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Oval 11">
            <a:hlinkClick r:id="rId3" action="ppaction://hlinksldjump" tooltip="B.T.M. Layout: Parishishtaru: 15000.0: 7.9%"/>
          </p:cNvPr>
          <p:cNvSpPr/>
          <p:nvPr/>
        </p:nvSpPr>
        <p:spPr>
          <a:xfrm>
            <a:off x="6995585" y="5978403"/>
            <a:ext cx="231276" cy="231276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Oval 12">
            <a:hlinkClick r:id="rId3" action="ppaction://hlinksldjump" tooltip="Babaleshwar: Muslim: 20000.0: 7.4%"/>
          </p:cNvPr>
          <p:cNvSpPr/>
          <p:nvPr/>
        </p:nvSpPr>
        <p:spPr>
          <a:xfrm>
            <a:off x="5336005" y="1316383"/>
            <a:ext cx="249373" cy="249373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Oval 13">
            <a:hlinkClick r:id="rId3" action="ppaction://hlinksldjump" tooltip="Badami: Lingayat: 30000.0: 17.6%"/>
          </p:cNvPr>
          <p:cNvSpPr/>
          <p:nvPr/>
        </p:nvSpPr>
        <p:spPr>
          <a:xfrm>
            <a:off x="5204734" y="1923845"/>
            <a:ext cx="272251" cy="272251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Oval 14">
            <a:hlinkClick r:id="rId3" action="ppaction://hlinksldjump" tooltip="Bagalkot: Muslim: 20000.0: 11.3%"/>
          </p:cNvPr>
          <p:cNvSpPr/>
          <p:nvPr/>
        </p:nvSpPr>
        <p:spPr>
          <a:xfrm>
            <a:off x="5481017" y="1809069"/>
            <a:ext cx="252717" cy="252717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Oval 15">
            <a:hlinkClick r:id="rId3" action="ppaction://hlinksldjump" tooltip="Bagepalli: OBC: 27000.0: 15.9%"/>
          </p:cNvPr>
          <p:cNvSpPr/>
          <p:nvPr/>
        </p:nvSpPr>
        <p:spPr>
          <a:xfrm>
            <a:off x="7336650" y="4404046"/>
            <a:ext cx="285085" cy="285084"/>
          </a:xfrm>
          <a:prstGeom prst="ellipse">
            <a:avLst/>
          </a:prstGeom>
          <a:solidFill>
            <a:srgbClr val="1A1A1A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Oval 16">
            <a:hlinkClick r:id="rId3" action="ppaction://hlinksldjump" tooltip="Bailhongal: Parishishtaru: 24000.0: 15.2%"/>
          </p:cNvPr>
          <p:cNvSpPr/>
          <p:nvPr/>
        </p:nvSpPr>
        <p:spPr>
          <a:xfrm>
            <a:off x="4535677" y="1671142"/>
            <a:ext cx="239033" cy="239033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Oval 17">
            <a:hlinkClick r:id="rId3" action="ppaction://hlinksldjump" tooltip="Bangalore South: Muslim: 40000.0: 10.5%"/>
          </p:cNvPr>
          <p:cNvSpPr/>
          <p:nvPr/>
        </p:nvSpPr>
        <p:spPr>
          <a:xfrm>
            <a:off x="6156506" y="6155552"/>
            <a:ext cx="381918" cy="381917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Oval 18">
            <a:hlinkClick r:id="rId3" action="ppaction://hlinksldjump" tooltip="Bangarpet (SC): Others: 26000.0: 15.9%"/>
          </p:cNvPr>
          <p:cNvSpPr/>
          <p:nvPr/>
        </p:nvSpPr>
        <p:spPr>
          <a:xfrm>
            <a:off x="7241348" y="5869181"/>
            <a:ext cx="252354" cy="252354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Oval 19">
            <a:hlinkClick r:id="rId3" action="ppaction://hlinksldjump" tooltip="Bantval: Others: 32000.0: 17.6%"/>
          </p:cNvPr>
          <p:cNvSpPr/>
          <p:nvPr/>
        </p:nvSpPr>
        <p:spPr>
          <a:xfrm>
            <a:off x="3527182" y="4109459"/>
            <a:ext cx="309145" cy="309145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Oval 20">
            <a:hlinkClick r:id="rId3" action="ppaction://hlinksldjump" tooltip="Basavakalyan: Muslim: 22000.0: 15.1%"/>
          </p:cNvPr>
          <p:cNvSpPr/>
          <p:nvPr/>
        </p:nvSpPr>
        <p:spPr>
          <a:xfrm>
            <a:off x="7282114" y="970164"/>
            <a:ext cx="244403" cy="244403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Oval 21">
            <a:hlinkClick r:id="rId3" action="ppaction://hlinksldjump" tooltip="Basavana Bagevadi: OBC: 26000.0: 16.8%"/>
          </p:cNvPr>
          <p:cNvSpPr/>
          <p:nvPr/>
        </p:nvSpPr>
        <p:spPr>
          <a:xfrm>
            <a:off x="5751668" y="1619804"/>
            <a:ext cx="238185" cy="238185"/>
          </a:xfrm>
          <a:prstGeom prst="ellipse">
            <a:avLst/>
          </a:prstGeom>
          <a:solidFill>
            <a:srgbClr val="1A1A1A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Oval 22">
            <a:hlinkClick r:id="rId3" action="ppaction://hlinksldjump" tooltip="Basavanagudi: Others: 40000.0: 21.1%"/>
          </p:cNvPr>
          <p:cNvSpPr/>
          <p:nvPr/>
        </p:nvSpPr>
        <p:spPr>
          <a:xfrm>
            <a:off x="6435890" y="5967453"/>
            <a:ext cx="220224" cy="220224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Oval 23">
            <a:hlinkClick r:id="rId3" action="ppaction://hlinksldjump" tooltip="Belgaum Dakshin: Parishishtaru: 22000.0: 11.5%"/>
          </p:cNvPr>
          <p:cNvSpPr/>
          <p:nvPr/>
        </p:nvSpPr>
        <p:spPr>
          <a:xfrm>
            <a:off x="3509656" y="1708808"/>
            <a:ext cx="261487" cy="261486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Oval 24">
            <a:hlinkClick r:id="rId3" action="ppaction://hlinksldjump" tooltip="Belgaum Rural: Parishishtaru: 30000.0: 15.9%"/>
          </p:cNvPr>
          <p:cNvSpPr/>
          <p:nvPr/>
        </p:nvSpPr>
        <p:spPr>
          <a:xfrm>
            <a:off x="3634369" y="1411593"/>
            <a:ext cx="304065" cy="304066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Oval 25">
            <a:hlinkClick r:id="rId3" action="ppaction://hlinksldjump" tooltip="Belgaum Uttar: Maratha: 31000.0: 16.7%"/>
          </p:cNvPr>
          <p:cNvSpPr/>
          <p:nvPr/>
        </p:nvSpPr>
        <p:spPr>
          <a:xfrm>
            <a:off x="3962452" y="1495269"/>
            <a:ext cx="252815" cy="252816"/>
          </a:xfrm>
          <a:prstGeom prst="ellipse">
            <a:avLst/>
          </a:prstGeom>
          <a:solidFill>
            <a:srgbClr val="BC8F8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Oval 26">
            <a:hlinkClick r:id="rId3" action="ppaction://hlinksldjump" tooltip="Bellary (ST): Lingayat: 27000.0: 19.7%"/>
          </p:cNvPr>
          <p:cNvSpPr/>
          <p:nvPr/>
        </p:nvSpPr>
        <p:spPr>
          <a:xfrm>
            <a:off x="6657977" y="3134136"/>
            <a:ext cx="252006" cy="252006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Oval 27">
            <a:hlinkClick r:id="rId3" action="ppaction://hlinksldjump" tooltip="Bellary City: Muslim: 25000.0: 13.9%"/>
          </p:cNvPr>
          <p:cNvSpPr/>
          <p:nvPr/>
        </p:nvSpPr>
        <p:spPr>
          <a:xfrm>
            <a:off x="6366843" y="3182816"/>
            <a:ext cx="264333" cy="264332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Oval 28">
            <a:hlinkClick r:id="rId3" action="ppaction://hlinksldjump" tooltip="Belthangady: Muslim: 28000.0: 15.6%"/>
          </p:cNvPr>
          <p:cNvSpPr/>
          <p:nvPr/>
        </p:nvSpPr>
        <p:spPr>
          <a:xfrm>
            <a:off x="3862952" y="4096033"/>
            <a:ext cx="294972" cy="294971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Oval 29">
            <a:hlinkClick r:id="rId3" action="ppaction://hlinksldjump" tooltip="Belur: Vakaligaru: 28000.0: 19.6%"/>
          </p:cNvPr>
          <p:cNvSpPr/>
          <p:nvPr/>
        </p:nvSpPr>
        <p:spPr>
          <a:xfrm>
            <a:off x="4499367" y="4095873"/>
            <a:ext cx="272109" cy="272110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Oval 30">
            <a:hlinkClick r:id="rId3" action="ppaction://hlinksldjump" tooltip="Bhadravati: Vakaligaru: 26000.0: 14.3%"/>
          </p:cNvPr>
          <p:cNvSpPr/>
          <p:nvPr/>
        </p:nvSpPr>
        <p:spPr>
          <a:xfrm>
            <a:off x="4673933" y="3525441"/>
            <a:ext cx="286436" cy="286436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Oval 31">
            <a:hlinkClick r:id="rId3" action="ppaction://hlinksldjump" tooltip="Bhalki: Parishishtaru: 20000.0: 15.0%"/>
          </p:cNvPr>
          <p:cNvSpPr/>
          <p:nvPr/>
        </p:nvSpPr>
        <p:spPr>
          <a:xfrm>
            <a:off x="7645161" y="907385"/>
            <a:ext cx="294773" cy="294773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Oval 32">
            <a:hlinkClick r:id="rId3" action="ppaction://hlinksldjump" tooltip="Bhatkal: kshatriya: 15000.0: 9.9%"/>
          </p:cNvPr>
          <p:cNvSpPr/>
          <p:nvPr/>
        </p:nvSpPr>
        <p:spPr>
          <a:xfrm>
            <a:off x="3280132" y="2960381"/>
            <a:ext cx="250866" cy="250866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" name="Oval 33">
            <a:hlinkClick r:id="rId3" action="ppaction://hlinksldjump" tooltip="Bidar: Parishishtaru: 14000.0: 10.3%"/>
          </p:cNvPr>
          <p:cNvSpPr/>
          <p:nvPr/>
        </p:nvSpPr>
        <p:spPr>
          <a:xfrm>
            <a:off x="8035002" y="1192170"/>
            <a:ext cx="202768" cy="202768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Oval 34">
            <a:hlinkClick r:id="rId3" action="ppaction://hlinksldjump" tooltip="Bidar South: Kurubaru: 24000.0: 20.0%"/>
          </p:cNvPr>
          <p:cNvSpPr/>
          <p:nvPr/>
        </p:nvSpPr>
        <p:spPr>
          <a:xfrm>
            <a:off x="7872206" y="1379879"/>
            <a:ext cx="222499" cy="222499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" name="Oval 35">
            <a:hlinkClick r:id="rId3" action="ppaction://hlinksldjump" tooltip="Bijapur City: Parishishtaru: 26000.0: 11.9%"/>
          </p:cNvPr>
          <p:cNvSpPr/>
          <p:nvPr/>
        </p:nvSpPr>
        <p:spPr>
          <a:xfrm>
            <a:off x="5608979" y="1426680"/>
            <a:ext cx="188728" cy="188727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Oval 36">
            <a:hlinkClick r:id="rId3" action="ppaction://hlinksldjump" tooltip="Bilgi: Valmiki: 32000.0: 16.9%"/>
          </p:cNvPr>
          <p:cNvSpPr/>
          <p:nvPr/>
        </p:nvSpPr>
        <p:spPr>
          <a:xfrm>
            <a:off x="5249833" y="1588776"/>
            <a:ext cx="282198" cy="282198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8" name="Oval 37">
            <a:hlinkClick r:id="rId3" action="ppaction://hlinksldjump" tooltip="Bommanahalli: Parishishtaru: 35000.0: 13.0%"/>
          </p:cNvPr>
          <p:cNvSpPr/>
          <p:nvPr/>
        </p:nvSpPr>
        <p:spPr>
          <a:xfrm>
            <a:off x="6686151" y="5949150"/>
            <a:ext cx="277506" cy="277506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Oval 38">
            <a:hlinkClick r:id="rId3" action="ppaction://hlinksldjump" tooltip="Byadgi: Parishishtaru: 34000.0: 20.6%"/>
          </p:cNvPr>
          <p:cNvSpPr/>
          <p:nvPr/>
        </p:nvSpPr>
        <p:spPr>
          <a:xfrm>
            <a:off x="4773774" y="2714804"/>
            <a:ext cx="275333" cy="275332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0" name="Oval 39">
            <a:hlinkClick r:id="rId3" action="ppaction://hlinksldjump" tooltip="Byatarayanapura: Others: 43000.0: 16.5%"/>
          </p:cNvPr>
          <p:cNvSpPr/>
          <p:nvPr/>
        </p:nvSpPr>
        <p:spPr>
          <a:xfrm>
            <a:off x="7545926" y="4624268"/>
            <a:ext cx="324114" cy="324113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1" name="Oval 40">
            <a:hlinkClick r:id="rId3" action="ppaction://hlinksldjump" tooltip="Byndoor: Mogaviraru: 40000.0: 19.1%"/>
          </p:cNvPr>
          <p:cNvSpPr/>
          <p:nvPr/>
        </p:nvSpPr>
        <p:spPr>
          <a:xfrm>
            <a:off x="3560893" y="2960392"/>
            <a:ext cx="292336" cy="292336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2" name="Oval 41">
            <a:hlinkClick r:id="rId3" action="ppaction://hlinksldjump" tooltip="C.V. Raman Nagar (SC): Reddy: 20000.0: 11.1%"/>
          </p:cNvPr>
          <p:cNvSpPr/>
          <p:nvPr/>
        </p:nvSpPr>
        <p:spPr>
          <a:xfrm>
            <a:off x="7120606" y="5672951"/>
            <a:ext cx="204203" cy="204204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" name="Oval 42">
            <a:hlinkClick r:id="rId3" action="ppaction://hlinksldjump" tooltip="Challakere (ST): golaru: 30000.0: 15.0%"/>
          </p:cNvPr>
          <p:cNvSpPr/>
          <p:nvPr/>
        </p:nvSpPr>
        <p:spPr>
          <a:xfrm>
            <a:off x="6027509" y="3692974"/>
            <a:ext cx="270376" cy="270377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4" name="Oval 43">
            <a:hlinkClick r:id="rId3" action="ppaction://hlinksldjump" tooltip="Chamaraja: Parishishtaru: 20000.0: 10.9%"/>
          </p:cNvPr>
          <p:cNvSpPr/>
          <p:nvPr/>
        </p:nvSpPr>
        <p:spPr>
          <a:xfrm>
            <a:off x="5008670" y="5355717"/>
            <a:ext cx="241166" cy="241167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5" name="Oval 44">
            <a:hlinkClick r:id="rId3" action="ppaction://hlinksldjump" tooltip="Chamarajanagar: Uppar: 32000.0: 16.8%"/>
          </p:cNvPr>
          <p:cNvSpPr/>
          <p:nvPr/>
        </p:nvSpPr>
        <p:spPr>
          <a:xfrm>
            <a:off x="5288828" y="6164974"/>
            <a:ext cx="283060" cy="283060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" name="Oval 45">
            <a:hlinkClick r:id="rId3" action="ppaction://hlinksldjump" tooltip="Chamrajpet: Parishishtaru: 20000.0: 11.5%"/>
          </p:cNvPr>
          <p:cNvSpPr/>
          <p:nvPr/>
        </p:nvSpPr>
        <p:spPr>
          <a:xfrm>
            <a:off x="6375088" y="5738889"/>
            <a:ext cx="203067" cy="203068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7" name="Oval 46">
            <a:hlinkClick r:id="rId3" action="ppaction://hlinksldjump" tooltip="Chamundeshwari: Kurubaru: 35000.0: 16.9%"/>
          </p:cNvPr>
          <p:cNvSpPr/>
          <p:nvPr/>
        </p:nvSpPr>
        <p:spPr>
          <a:xfrm>
            <a:off x="4638370" y="5324300"/>
            <a:ext cx="343140" cy="343140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Oval 47">
            <a:hlinkClick r:id="rId3" action="ppaction://hlinksldjump" tooltip="Channagiri: Kurubaru: 20000.0: 11.8%"/>
          </p:cNvPr>
          <p:cNvSpPr/>
          <p:nvPr/>
        </p:nvSpPr>
        <p:spPr>
          <a:xfrm>
            <a:off x="4987934" y="3577276"/>
            <a:ext cx="259680" cy="259680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9" name="Oval 48">
            <a:hlinkClick r:id="rId3" action="ppaction://hlinksldjump" tooltip="Channapatna: Muslim: 25000.0: 13.2%"/>
          </p:cNvPr>
          <p:cNvSpPr/>
          <p:nvPr/>
        </p:nvSpPr>
        <p:spPr>
          <a:xfrm>
            <a:off x="5776164" y="5388954"/>
            <a:ext cx="328179" cy="328178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0" name="Oval 49">
            <a:hlinkClick r:id="rId3" action="ppaction://hlinksldjump" tooltip="Chickpet: Parishishtaru: 40000.0: 23.3%"/>
          </p:cNvPr>
          <p:cNvSpPr/>
          <p:nvPr/>
        </p:nvSpPr>
        <p:spPr>
          <a:xfrm>
            <a:off x="6872877" y="5746559"/>
            <a:ext cx="228730" cy="228731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Oval 50">
            <a:hlinkClick r:id="rId3" action="ppaction://hlinksldjump" tooltip="Chikkaballapur: Vakaligaru: 35000.0: 21.6%"/>
          </p:cNvPr>
          <p:cNvSpPr/>
          <p:nvPr/>
        </p:nvSpPr>
        <p:spPr>
          <a:xfrm>
            <a:off x="7240650" y="4715568"/>
            <a:ext cx="288107" cy="288107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2" name="Oval 51">
            <a:hlinkClick r:id="rId3" action="ppaction://hlinksldjump" tooltip="Chikkodi-Sadalga: Kurubaru: 23000.0: 13.1%"/>
          </p:cNvPr>
          <p:cNvSpPr/>
          <p:nvPr/>
        </p:nvSpPr>
        <p:spPr>
          <a:xfrm>
            <a:off x="4124402" y="949493"/>
            <a:ext cx="285908" cy="285907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Oval 52">
            <a:hlinkClick r:id="rId3" action="ppaction://hlinksldjump" tooltip="Chikmagalur: Kurubaru: 25000.0: 17.7%"/>
          </p:cNvPr>
          <p:cNvSpPr/>
          <p:nvPr/>
        </p:nvSpPr>
        <p:spPr>
          <a:xfrm>
            <a:off x="4289856" y="3878369"/>
            <a:ext cx="272600" cy="272600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4" name="Oval 53">
            <a:hlinkClick r:id="rId3" action="ppaction://hlinksldjump" tooltip="Chiknayakanhalli: Kurubaru: 30000.0: 14.5%"/>
          </p:cNvPr>
          <p:cNvSpPr/>
          <p:nvPr/>
        </p:nvSpPr>
        <p:spPr>
          <a:xfrm>
            <a:off x="5469946" y="3881705"/>
            <a:ext cx="328244" cy="328245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5" name="Oval 54">
            <a:hlinkClick r:id="rId3" action="ppaction://hlinksldjump" tooltip="Chincholi (SC): Parishishtaru: 30000.0: 19.6%"/>
          </p:cNvPr>
          <p:cNvSpPr/>
          <p:nvPr/>
        </p:nvSpPr>
        <p:spPr>
          <a:xfrm>
            <a:off x="7733469" y="1586130"/>
            <a:ext cx="192698" cy="192698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6" name="Oval 55">
            <a:hlinkClick r:id="rId3" action="ppaction://hlinksldjump" tooltip="Chintamani: OBC: 25000.0: 14.3%"/>
          </p:cNvPr>
          <p:cNvSpPr/>
          <p:nvPr/>
        </p:nvSpPr>
        <p:spPr>
          <a:xfrm>
            <a:off x="7726347" y="4929733"/>
            <a:ext cx="298803" cy="298803"/>
          </a:xfrm>
          <a:prstGeom prst="ellipse">
            <a:avLst/>
          </a:prstGeom>
          <a:solidFill>
            <a:srgbClr val="1A1A1A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7" name="Oval 56">
            <a:hlinkClick r:id="rId3" action="ppaction://hlinksldjump" tooltip="Chitradurga: Muslim: 35000.0: 21.9%"/>
          </p:cNvPr>
          <p:cNvSpPr/>
          <p:nvPr/>
        </p:nvSpPr>
        <p:spPr>
          <a:xfrm>
            <a:off x="5484161" y="3351319"/>
            <a:ext cx="315644" cy="315644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8" name="Oval 57">
            <a:hlinkClick r:id="rId3" action="ppaction://hlinksldjump" tooltip="Chittapur: Parishishtaru: 20000.0: 14.3%"/>
          </p:cNvPr>
          <p:cNvSpPr/>
          <p:nvPr/>
        </p:nvSpPr>
        <p:spPr>
          <a:xfrm>
            <a:off x="7236480" y="1661049"/>
            <a:ext cx="218427" cy="218427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9" name="Oval 58">
            <a:hlinkClick r:id="rId3" action="ppaction://hlinksldjump" tooltip="Dasarahalli: OBC: 48000.0: 14.9%"/>
          </p:cNvPr>
          <p:cNvSpPr/>
          <p:nvPr/>
        </p:nvSpPr>
        <p:spPr>
          <a:xfrm>
            <a:off x="6162853" y="4509021"/>
            <a:ext cx="291344" cy="291344"/>
          </a:xfrm>
          <a:prstGeom prst="ellipse">
            <a:avLst/>
          </a:prstGeom>
          <a:solidFill>
            <a:srgbClr val="1A1A1A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0" name="Oval 59">
            <a:hlinkClick r:id="rId3" action="ppaction://hlinksldjump" tooltip="Davanagere North: Parishishtaru: 35000.0: 18.6%"/>
          </p:cNvPr>
          <p:cNvSpPr/>
          <p:nvPr/>
        </p:nvSpPr>
        <p:spPr>
          <a:xfrm>
            <a:off x="5352538" y="3134022"/>
            <a:ext cx="240254" cy="240255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1" name="Oval 60">
            <a:hlinkClick r:id="rId3" action="ppaction://hlinksldjump" tooltip="Davanagere South: Parishishtaru: 30000.0: 18.0%"/>
          </p:cNvPr>
          <p:cNvSpPr/>
          <p:nvPr/>
        </p:nvSpPr>
        <p:spPr>
          <a:xfrm>
            <a:off x="4911244" y="3328596"/>
            <a:ext cx="229549" cy="229548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2" name="Oval 61">
            <a:hlinkClick r:id="rId3" action="ppaction://hlinksldjump" tooltip="Devadurga (ST): Muslim: 20000.0: 11.4%"/>
          </p:cNvPr>
          <p:cNvSpPr/>
          <p:nvPr/>
        </p:nvSpPr>
        <p:spPr>
          <a:xfrm>
            <a:off x="6866480" y="2166508"/>
            <a:ext cx="203488" cy="203489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3" name="Oval 62">
            <a:hlinkClick r:id="rId3" action="ppaction://hlinksldjump" tooltip="Devanahalli (SC): Kurubaru: 38000.0: 22.4%"/>
          </p:cNvPr>
          <p:cNvSpPr/>
          <p:nvPr/>
        </p:nvSpPr>
        <p:spPr>
          <a:xfrm>
            <a:off x="7128153" y="5346836"/>
            <a:ext cx="302662" cy="302662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4" name="Oval 63">
            <a:hlinkClick r:id="rId3" action="ppaction://hlinksldjump" tooltip="Devar Hippargi: Muslim: 27000.0: 16.8%"/>
          </p:cNvPr>
          <p:cNvSpPr/>
          <p:nvPr/>
        </p:nvSpPr>
        <p:spPr>
          <a:xfrm>
            <a:off x="5939322" y="1426386"/>
            <a:ext cx="231370" cy="231371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5" name="Oval 64">
            <a:hlinkClick r:id="rId3" action="ppaction://hlinksldjump" tooltip="Dharwad: Kurubaru: 17000.0: 11.6%"/>
          </p:cNvPr>
          <p:cNvSpPr/>
          <p:nvPr/>
        </p:nvSpPr>
        <p:spPr>
          <a:xfrm>
            <a:off x="4359054" y="1887175"/>
            <a:ext cx="255002" cy="255000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6" name="Oval 65">
            <a:hlinkClick r:id="rId3" action="ppaction://hlinksldjump" tooltip="Doddaballapur: Devang: 12326.0: 7.8%"/>
          </p:cNvPr>
          <p:cNvSpPr/>
          <p:nvPr/>
        </p:nvSpPr>
        <p:spPr>
          <a:xfrm>
            <a:off x="6700442" y="4342103"/>
            <a:ext cx="286130" cy="286129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7" name="Oval 66">
            <a:hlinkClick r:id="rId3" action="ppaction://hlinksldjump" tooltip="Gadag: Parishishtaru: 30000.0: 16.7%"/>
          </p:cNvPr>
          <p:cNvSpPr/>
          <p:nvPr/>
        </p:nvSpPr>
        <p:spPr>
          <a:xfrm>
            <a:off x="5197566" y="2460386"/>
            <a:ext cx="245796" cy="245795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8" name="Oval 67">
            <a:hlinkClick r:id="rId3" action="ppaction://hlinksldjump" tooltip="Gandhi Nagar: Parishishtaru: 35000.0: 15.9%"/>
          </p:cNvPr>
          <p:cNvSpPr/>
          <p:nvPr/>
        </p:nvSpPr>
        <p:spPr>
          <a:xfrm>
            <a:off x="6885564" y="5484978"/>
            <a:ext cx="229592" cy="229593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9" name="Oval 68">
            <a:hlinkClick r:id="rId3" action="ppaction://hlinksldjump" tooltip="Gangawati: Parishishtaru: 21000.0: 17.9%"/>
          </p:cNvPr>
          <p:cNvSpPr/>
          <p:nvPr/>
        </p:nvSpPr>
        <p:spPr>
          <a:xfrm>
            <a:off x="6119635" y="2682133"/>
            <a:ext cx="227073" cy="227073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0" name="Oval 69">
            <a:hlinkClick r:id="rId3" action="ppaction://hlinksldjump" tooltip="Gauribidanur: Nayak: 30000.0: 16.4%"/>
          </p:cNvPr>
          <p:cNvSpPr/>
          <p:nvPr/>
        </p:nvSpPr>
        <p:spPr>
          <a:xfrm>
            <a:off x="6941652" y="4136287"/>
            <a:ext cx="294120" cy="294119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1" name="Oval 70">
            <a:hlinkClick r:id="rId3" action="ppaction://hlinksldjump" tooltip="Gokak: Muslim: 25000.0: 16.7%"/>
          </p:cNvPr>
          <p:cNvSpPr/>
          <p:nvPr/>
        </p:nvSpPr>
        <p:spPr>
          <a:xfrm>
            <a:off x="4231776" y="1570237"/>
            <a:ext cx="284888" cy="284888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2" name="Oval 71">
            <a:hlinkClick r:id="rId3" action="ppaction://hlinksldjump" tooltip="Govindaraj Nagar: Kurubaru: 30000.0: 16.9%"/>
          </p:cNvPr>
          <p:cNvSpPr/>
          <p:nvPr/>
        </p:nvSpPr>
        <p:spPr>
          <a:xfrm>
            <a:off x="6172784" y="5898204"/>
            <a:ext cx="238853" cy="238853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3" name="Oval 72">
            <a:hlinkClick r:id="rId3" action="ppaction://hlinksldjump" tooltip="Gubbi: Parishishtaru: 20000.0: 15.9%"/>
          </p:cNvPr>
          <p:cNvSpPr/>
          <p:nvPr/>
        </p:nvSpPr>
        <p:spPr>
          <a:xfrm>
            <a:off x="5753643" y="4253144"/>
            <a:ext cx="283926" cy="283926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4" name="Oval 73">
            <a:hlinkClick r:id="rId3" action="ppaction://hlinksldjump" tooltip="Gulbarga Dakshin: Parishishtaru: 18000.0: 13.9%"/>
          </p:cNvPr>
          <p:cNvSpPr/>
          <p:nvPr/>
        </p:nvSpPr>
        <p:spPr>
          <a:xfrm>
            <a:off x="6870036" y="1355987"/>
            <a:ext cx="225478" cy="225478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5" name="Oval 74">
            <a:hlinkClick r:id="rId3" action="ppaction://hlinksldjump" tooltip="Gulbarga Rural (SC): Lamani: 18000.0: 13.5%"/>
          </p:cNvPr>
          <p:cNvSpPr/>
          <p:nvPr/>
        </p:nvSpPr>
        <p:spPr>
          <a:xfrm>
            <a:off x="7021402" y="1130669"/>
            <a:ext cx="243429" cy="243429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6" name="Oval 75">
            <a:hlinkClick r:id="rId3" action="ppaction://hlinksldjump" tooltip="Gulbarga Uttar: OBC: 40000.0: 12.8%"/>
          </p:cNvPr>
          <p:cNvSpPr/>
          <p:nvPr/>
        </p:nvSpPr>
        <p:spPr>
          <a:xfrm>
            <a:off x="7128806" y="1389799"/>
            <a:ext cx="228033" cy="228034"/>
          </a:xfrm>
          <a:prstGeom prst="ellipse">
            <a:avLst/>
          </a:prstGeom>
          <a:solidFill>
            <a:srgbClr val="1A1A1A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7" name="Oval 76">
            <a:hlinkClick r:id="rId3" action="ppaction://hlinksldjump" tooltip="Gundlupet: Nayak: 28000.0: 13.8%"/>
          </p:cNvPr>
          <p:cNvSpPr/>
          <p:nvPr/>
        </p:nvSpPr>
        <p:spPr>
          <a:xfrm>
            <a:off x="4900678" y="5946570"/>
            <a:ext cx="328183" cy="328182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8" name="Oval 77">
            <a:hlinkClick r:id="rId3" action="ppaction://hlinksldjump" tooltip="Gurumitkal: Lingayat: 25000.0: 16.9%"/>
          </p:cNvPr>
          <p:cNvSpPr/>
          <p:nvPr/>
        </p:nvSpPr>
        <p:spPr>
          <a:xfrm>
            <a:off x="7531042" y="1999334"/>
            <a:ext cx="227870" cy="227871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9" name="Oval 78">
            <a:hlinkClick r:id="rId3" action="ppaction://hlinksldjump" tooltip="Hadagalli (SC): Kurubaru: 20000.0: 14.6%"/>
          </p:cNvPr>
          <p:cNvSpPr/>
          <p:nvPr/>
        </p:nvSpPr>
        <p:spPr>
          <a:xfrm>
            <a:off x="5080196" y="2710900"/>
            <a:ext cx="208328" cy="208328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0" name="Oval 79">
            <a:hlinkClick r:id="rId3" action="ppaction://hlinksldjump" tooltip="Hagaribommanahalli (SC): Kurubaru: 28000.0: 20.6%"/>
          </p:cNvPr>
          <p:cNvSpPr/>
          <p:nvPr/>
        </p:nvSpPr>
        <p:spPr>
          <a:xfrm>
            <a:off x="5587228" y="2836508"/>
            <a:ext cx="260768" cy="260768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1" name="Oval 80">
            <a:hlinkClick r:id="rId3" action="ppaction://hlinksldjump" tooltip="Haliyal: Kunabigalu: 21200.0: 19.5%"/>
          </p:cNvPr>
          <p:cNvSpPr/>
          <p:nvPr/>
        </p:nvSpPr>
        <p:spPr>
          <a:xfrm>
            <a:off x="3960518" y="2089326"/>
            <a:ext cx="227208" cy="227207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2" name="Oval 81">
            <a:hlinkClick r:id="rId3" action="ppaction://hlinksldjump" tooltip="Hangal: Parishishtaru: 28000.0: 18.0%"/>
          </p:cNvPr>
          <p:cNvSpPr/>
          <p:nvPr/>
        </p:nvSpPr>
        <p:spPr>
          <a:xfrm>
            <a:off x="4174372" y="2672722"/>
            <a:ext cx="281732" cy="281731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3" name="Oval 82">
            <a:hlinkClick r:id="rId3" action="ppaction://hlinksldjump" tooltip="Hanur: Kurubaru: 22000.0: 13.2%"/>
          </p:cNvPr>
          <p:cNvSpPr/>
          <p:nvPr/>
        </p:nvSpPr>
        <p:spPr>
          <a:xfrm>
            <a:off x="5845837" y="6154107"/>
            <a:ext cx="287673" cy="287672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4" name="Oval 83">
            <a:hlinkClick r:id="rId3" action="ppaction://hlinksldjump" tooltip="Harapanahalli: Lingayat: 50000.0: 26.7%"/>
          </p:cNvPr>
          <p:cNvSpPr/>
          <p:nvPr/>
        </p:nvSpPr>
        <p:spPr>
          <a:xfrm>
            <a:off x="5275587" y="2827264"/>
            <a:ext cx="281482" cy="281482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5" name="Oval 84">
            <a:hlinkClick r:id="rId3" action="ppaction://hlinksldjump" tooltip="Harihar: Kurubaru: 25000.0: 13.8%"/>
          </p:cNvPr>
          <p:cNvSpPr/>
          <p:nvPr/>
        </p:nvSpPr>
        <p:spPr>
          <a:xfrm>
            <a:off x="5041622" y="3057154"/>
            <a:ext cx="286530" cy="286529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6" name="Oval 85">
            <a:hlinkClick r:id="rId3" action="ppaction://hlinksldjump" tooltip="Hassan: Muslim: 20000.0: 10.0%"/>
          </p:cNvPr>
          <p:cNvSpPr/>
          <p:nvPr/>
        </p:nvSpPr>
        <p:spPr>
          <a:xfrm>
            <a:off x="4643741" y="4447647"/>
            <a:ext cx="256365" cy="256366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7" name="Oval 86">
            <a:hlinkClick r:id="rId3" action="ppaction://hlinksldjump" tooltip="Haveri (SC): Muslim: 35000.0: 18.5%"/>
          </p:cNvPr>
          <p:cNvSpPr/>
          <p:nvPr/>
        </p:nvSpPr>
        <p:spPr>
          <a:xfrm>
            <a:off x="4486680" y="2678225"/>
            <a:ext cx="259559" cy="259559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8" name="Oval 87">
            <a:hlinkClick r:id="rId3" action="ppaction://hlinksldjump" tooltip="Hebbal: Parishishtaru: 30000.0: 15.0%"/>
          </p:cNvPr>
          <p:cNvSpPr/>
          <p:nvPr/>
        </p:nvSpPr>
        <p:spPr>
          <a:xfrm>
            <a:off x="7478173" y="4951963"/>
            <a:ext cx="218391" cy="218391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9" name="Oval 88">
            <a:hlinkClick r:id="rId3" action="ppaction://hlinksldjump" tooltip="Heggadadevanakote (ST): Lingayat: 31000.0: 15.7%"/>
          </p:cNvPr>
          <p:cNvSpPr/>
          <p:nvPr/>
        </p:nvSpPr>
        <p:spPr>
          <a:xfrm>
            <a:off x="4420581" y="5587729"/>
            <a:ext cx="286600" cy="286601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0" name="Oval 89">
            <a:hlinkClick r:id="rId3" action="ppaction://hlinksldjump" tooltip="Hirekerur: Muslim: 22000.0: 14.1%"/>
          </p:cNvPr>
          <p:cNvSpPr/>
          <p:nvPr/>
        </p:nvSpPr>
        <p:spPr>
          <a:xfrm>
            <a:off x="4446896" y="2965939"/>
            <a:ext cx="260741" cy="260741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1" name="Oval 90">
            <a:hlinkClick r:id="rId3" action="ppaction://hlinksldjump" tooltip="Hiriyur: Others: 40000.0: 18.6%"/>
          </p:cNvPr>
          <p:cNvSpPr/>
          <p:nvPr/>
        </p:nvSpPr>
        <p:spPr>
          <a:xfrm>
            <a:off x="5693058" y="3621210"/>
            <a:ext cx="309909" cy="309909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2" name="Oval 91">
            <a:hlinkClick r:id="rId3" action="ppaction://hlinksldjump" tooltip="Holalkere (SC): Others: 30000.0: 13.8%"/>
          </p:cNvPr>
          <p:cNvSpPr/>
          <p:nvPr/>
        </p:nvSpPr>
        <p:spPr>
          <a:xfrm>
            <a:off x="5271666" y="3611424"/>
            <a:ext cx="305428" cy="305428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3" name="Oval 92">
            <a:hlinkClick r:id="rId3" action="ppaction://hlinksldjump" tooltip="Holenarasipur: Parishishtaru: 25000.0: 13.8%"/>
          </p:cNvPr>
          <p:cNvSpPr/>
          <p:nvPr/>
        </p:nvSpPr>
        <p:spPr>
          <a:xfrm>
            <a:off x="4698650" y="4719923"/>
            <a:ext cx="324359" cy="324358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4" name="Oval 93">
            <a:hlinkClick r:id="rId3" action="ppaction://hlinksldjump" tooltip="Homnabad: Parishishtaru: 20000.0: 13.3%"/>
          </p:cNvPr>
          <p:cNvSpPr/>
          <p:nvPr/>
        </p:nvSpPr>
        <p:spPr>
          <a:xfrm>
            <a:off x="7471148" y="1167216"/>
            <a:ext cx="263909" cy="263910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5" name="Oval 94">
            <a:hlinkClick r:id="rId3" action="ppaction://hlinksldjump" tooltip="Honnali: Kurubaru: 35000.0: 20.8%"/>
          </p:cNvPr>
          <p:cNvSpPr/>
          <p:nvPr/>
        </p:nvSpPr>
        <p:spPr>
          <a:xfrm>
            <a:off x="4507979" y="3246485"/>
            <a:ext cx="294887" cy="294887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6" name="Oval 95">
            <a:hlinkClick r:id="rId3" action="ppaction://hlinksldjump" tooltip="Hosadurga: Kurubaru: 25000.0: 14.3%"/>
          </p:cNvPr>
          <p:cNvSpPr/>
          <p:nvPr/>
        </p:nvSpPr>
        <p:spPr>
          <a:xfrm>
            <a:off x="5162388" y="3920468"/>
            <a:ext cx="281720" cy="281720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7" name="Oval 96">
            <a:hlinkClick r:id="rId3" action="ppaction://hlinksldjump" tooltip="Hosakote: Muslim: 37300.0: 15.8%"/>
          </p:cNvPr>
          <p:cNvSpPr/>
          <p:nvPr/>
        </p:nvSpPr>
        <p:spPr>
          <a:xfrm>
            <a:off x="7432838" y="5213291"/>
            <a:ext cx="324504" cy="324505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8" name="Oval 97">
            <a:hlinkClick r:id="rId3" action="ppaction://hlinksldjump" tooltip="Hubli-Dharwad-Central: kshatriya: 23000.0: 12.3%"/>
          </p:cNvPr>
          <p:cNvSpPr/>
          <p:nvPr/>
        </p:nvSpPr>
        <p:spPr>
          <a:xfrm>
            <a:off x="4753413" y="2179731"/>
            <a:ext cx="245290" cy="245290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9" name="Oval 98">
            <a:hlinkClick r:id="rId3" action="ppaction://hlinksldjump" tooltip="Hubli-Dharwad-East (SC): Lingayat: 26000.0: 16.9%"/>
          </p:cNvPr>
          <p:cNvSpPr/>
          <p:nvPr/>
        </p:nvSpPr>
        <p:spPr>
          <a:xfrm>
            <a:off x="4230312" y="2130846"/>
            <a:ext cx="211432" cy="211432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0" name="Oval 99">
            <a:hlinkClick r:id="rId3" action="ppaction://hlinksldjump" tooltip="Hubli-Dharwad-West: Parishishtaru: 26000.0: 16.4%"/>
          </p:cNvPr>
          <p:cNvSpPr/>
          <p:nvPr/>
        </p:nvSpPr>
        <p:spPr>
          <a:xfrm>
            <a:off x="4473635" y="2152232"/>
            <a:ext cx="248319" cy="248319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1" name="Oval 100">
            <a:hlinkClick r:id="rId3" action="ppaction://hlinksldjump" tooltip="Hukkeri: Maratha: 27000.0: 16.1%"/>
          </p:cNvPr>
          <p:cNvSpPr/>
          <p:nvPr/>
        </p:nvSpPr>
        <p:spPr>
          <a:xfrm>
            <a:off x="4155807" y="1262549"/>
            <a:ext cx="288390" cy="288391"/>
          </a:xfrm>
          <a:prstGeom prst="ellipse">
            <a:avLst/>
          </a:prstGeom>
          <a:solidFill>
            <a:srgbClr val="BC8F8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2" name="Oval 101">
            <a:hlinkClick r:id="rId3" action="ppaction://hlinksldjump" tooltip="Hungund: Parishishtaru: 15000.0: 13.0%"/>
          </p:cNvPr>
          <p:cNvSpPr/>
          <p:nvPr/>
        </p:nvSpPr>
        <p:spPr>
          <a:xfrm>
            <a:off x="5687904" y="2023325"/>
            <a:ext cx="256866" cy="256866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3" name="Oval 102">
            <a:hlinkClick r:id="rId3" action="ppaction://hlinksldjump" tooltip="Hunsur: Vakaligaru: 35000.0: 16.7%"/>
          </p:cNvPr>
          <p:cNvSpPr/>
          <p:nvPr/>
        </p:nvSpPr>
        <p:spPr>
          <a:xfrm>
            <a:off x="4252298" y="5262620"/>
            <a:ext cx="332138" cy="332137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4" name="Oval 103">
            <a:hlinkClick r:id="rId3" action="ppaction://hlinksldjump" tooltip="Indi: Kurubaru: 28000.0: 15.1%"/>
          </p:cNvPr>
          <p:cNvSpPr/>
          <p:nvPr/>
        </p:nvSpPr>
        <p:spPr>
          <a:xfrm>
            <a:off x="5990080" y="1071229"/>
            <a:ext cx="240910" cy="240910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5" name="Oval 104">
            <a:hlinkClick r:id="rId3" action="ppaction://hlinksldjump" tooltip="Jagalur (ST): Kurubaru: 10000.0: 6.0%"/>
          </p:cNvPr>
          <p:cNvSpPr/>
          <p:nvPr/>
        </p:nvSpPr>
        <p:spPr>
          <a:xfrm>
            <a:off x="5828819" y="3368899"/>
            <a:ext cx="240226" cy="240227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6" name="Oval 105">
            <a:hlinkClick r:id="rId3" action="ppaction://hlinksldjump" tooltip="Jamkhandi: Muslim: 20000.0: 16.5%"/>
          </p:cNvPr>
          <p:cNvSpPr/>
          <p:nvPr/>
        </p:nvSpPr>
        <p:spPr>
          <a:xfrm>
            <a:off x="5071181" y="1216919"/>
            <a:ext cx="249734" cy="249734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7" name="Oval 106">
            <a:hlinkClick r:id="rId3" action="ppaction://hlinksldjump" tooltip="Jayanagar: Vakaligaru: 35000.0: 20.6%"/>
          </p:cNvPr>
          <p:cNvSpPr/>
          <p:nvPr/>
        </p:nvSpPr>
        <p:spPr>
          <a:xfrm>
            <a:off x="6416630" y="5501076"/>
            <a:ext cx="203735" cy="203735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8" name="Oval 107">
            <a:hlinkClick r:id="rId3" action="ppaction://hlinksldjump" tooltip="Jewargi: Kurubaru: 25000.0: 14.0%"/>
          </p:cNvPr>
          <p:cNvSpPr/>
          <p:nvPr/>
        </p:nvSpPr>
        <p:spPr>
          <a:xfrm>
            <a:off x="6799667" y="1610266"/>
            <a:ext cx="264054" cy="264054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9" name="Oval 108">
            <a:hlinkClick r:id="rId3" action="ppaction://hlinksldjump" tooltip="K.R. Pura: Muslim: 38000.0: 13.5%"/>
          </p:cNvPr>
          <p:cNvSpPr/>
          <p:nvPr/>
        </p:nvSpPr>
        <p:spPr>
          <a:xfrm>
            <a:off x="6918134" y="4801844"/>
            <a:ext cx="311261" cy="311261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0" name="Oval 109">
            <a:hlinkClick r:id="rId3" action="ppaction://hlinksldjump" tooltip="Kadur : Uppar: 16000.0: 11.5%"/>
          </p:cNvPr>
          <p:cNvSpPr/>
          <p:nvPr/>
        </p:nvSpPr>
        <p:spPr>
          <a:xfrm>
            <a:off x="4864717" y="3848029"/>
            <a:ext cx="278902" cy="278902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1" name="Oval 110">
            <a:hlinkClick r:id="rId3" action="ppaction://hlinksldjump" tooltip="Kagwad: Maratha: 28000.0: 17.8%"/>
          </p:cNvPr>
          <p:cNvSpPr/>
          <p:nvPr/>
        </p:nvSpPr>
        <p:spPr>
          <a:xfrm>
            <a:off x="4437020" y="834514"/>
            <a:ext cx="246767" cy="246766"/>
          </a:xfrm>
          <a:prstGeom prst="ellipse">
            <a:avLst/>
          </a:prstGeom>
          <a:solidFill>
            <a:srgbClr val="BC8F8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2" name="Oval 111">
            <a:hlinkClick r:id="rId3" action="ppaction://hlinksldjump" tooltip="Kalghatgi: Muslim: 25000.0: 17.7%"/>
          </p:cNvPr>
          <p:cNvSpPr/>
          <p:nvPr/>
        </p:nvSpPr>
        <p:spPr>
          <a:xfrm>
            <a:off x="4050839" y="2328421"/>
            <a:ext cx="261525" cy="261525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3" name="Oval 112">
            <a:hlinkClick r:id="rId3" action="ppaction://hlinksldjump" tooltip="Kampli (ST): Others: 20000.0: 12.5%"/>
          </p:cNvPr>
          <p:cNvSpPr/>
          <p:nvPr/>
        </p:nvSpPr>
        <p:spPr>
          <a:xfrm>
            <a:off x="6209305" y="2917781"/>
            <a:ext cx="275404" cy="275404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4" name="Oval 113">
            <a:hlinkClick r:id="rId3" action="ppaction://hlinksldjump" tooltip="Kanakagiri (SC): Kurubaru: 32000.0: 14.9%"/>
          </p:cNvPr>
          <p:cNvSpPr/>
          <p:nvPr/>
        </p:nvSpPr>
        <p:spPr>
          <a:xfrm>
            <a:off x="5997003" y="2457770"/>
            <a:ext cx="220942" cy="220942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5" name="Oval 114">
            <a:hlinkClick r:id="rId3" action="ppaction://hlinksldjump" tooltip="Kanakapura: Parishishtaru: 30000.0: 14.2%"/>
          </p:cNvPr>
          <p:cNvSpPr/>
          <p:nvPr/>
        </p:nvSpPr>
        <p:spPr>
          <a:xfrm>
            <a:off x="5826671" y="5806569"/>
            <a:ext cx="322035" cy="322036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6" name="Oval 115">
            <a:hlinkClick r:id="rId3" action="ppaction://hlinksldjump" tooltip="Kapu: Mogaviraru: 25000.0: 16.8%"/>
          </p:cNvPr>
          <p:cNvSpPr/>
          <p:nvPr/>
        </p:nvSpPr>
        <p:spPr>
          <a:xfrm>
            <a:off x="3164596" y="3704158"/>
            <a:ext cx="225521" cy="225520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7" name="Oval 116">
            <a:hlinkClick r:id="rId3" action="ppaction://hlinksldjump" tooltip="Karkal: Others: 21000.0: 13.5%"/>
          </p:cNvPr>
          <p:cNvSpPr/>
          <p:nvPr/>
        </p:nvSpPr>
        <p:spPr>
          <a:xfrm>
            <a:off x="3668064" y="3583727"/>
            <a:ext cx="254938" cy="254937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8" name="Oval 117">
            <a:hlinkClick r:id="rId3" action="ppaction://hlinksldjump" tooltip="Karwar: Vakaligaru: 16000.0: 14.0%"/>
          </p:cNvPr>
          <p:cNvSpPr/>
          <p:nvPr/>
        </p:nvSpPr>
        <p:spPr>
          <a:xfrm>
            <a:off x="3227676" y="2171017"/>
            <a:ext cx="265631" cy="265631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9" name="Oval 118">
            <a:hlinkClick r:id="rId3" action="ppaction://hlinksldjump" tooltip="Khanapur: Parishishtaru: 26000.0: 15.8%"/>
          </p:cNvPr>
          <p:cNvSpPr/>
          <p:nvPr/>
        </p:nvSpPr>
        <p:spPr>
          <a:xfrm>
            <a:off x="3800911" y="1733490"/>
            <a:ext cx="261633" cy="261633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0" name="Oval 119">
            <a:hlinkClick r:id="rId3" action="ppaction://hlinksldjump" tooltip="Kittur: Others: 24000.0: 14.9%"/>
          </p:cNvPr>
          <p:cNvSpPr/>
          <p:nvPr/>
        </p:nvSpPr>
        <p:spPr>
          <a:xfrm>
            <a:off x="4077410" y="1833748"/>
            <a:ext cx="255403" cy="255404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1" name="Oval 120">
            <a:hlinkClick r:id="rId3" action="ppaction://hlinksldjump" tooltip="Kolar: Muslim: 38000.0: 20.9%"/>
          </p:cNvPr>
          <p:cNvSpPr/>
          <p:nvPr/>
        </p:nvSpPr>
        <p:spPr>
          <a:xfrm>
            <a:off x="7643361" y="5501958"/>
            <a:ext cx="289580" cy="289579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2" name="Oval 121">
            <a:hlinkClick r:id="rId3" action="ppaction://hlinksldjump" tooltip="Kolar Gold Field (SC): Muslim: 25000.0: 15.2%"/>
          </p:cNvPr>
          <p:cNvSpPr/>
          <p:nvPr/>
        </p:nvSpPr>
        <p:spPr>
          <a:xfrm>
            <a:off x="7526232" y="5851221"/>
            <a:ext cx="238256" cy="238256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3" name="Oval 122">
            <a:hlinkClick r:id="rId3" action="ppaction://hlinksldjump" tooltip="Kollegal (SC): Uppar: 32000.0: 16.0%"/>
          </p:cNvPr>
          <p:cNvSpPr/>
          <p:nvPr/>
        </p:nvSpPr>
        <p:spPr>
          <a:xfrm>
            <a:off x="5557193" y="5997405"/>
            <a:ext cx="297568" cy="297569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4" name="Oval 123">
            <a:hlinkClick r:id="rId3" action="ppaction://hlinksldjump" tooltip="Koppal: Parishishtaru: 35000.0: 24.1%"/>
          </p:cNvPr>
          <p:cNvSpPr/>
          <p:nvPr/>
        </p:nvSpPr>
        <p:spPr>
          <a:xfrm>
            <a:off x="5728340" y="2571671"/>
            <a:ext cx="272590" cy="272589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5" name="Oval 124">
            <a:hlinkClick r:id="rId3" action="ppaction://hlinksldjump" tooltip="Koratagere (SC): Lingayat: 23000.0: 13.9%"/>
          </p:cNvPr>
          <p:cNvSpPr/>
          <p:nvPr/>
        </p:nvSpPr>
        <p:spPr>
          <a:xfrm>
            <a:off x="6476596" y="4564070"/>
            <a:ext cx="291413" cy="291413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6" name="Oval 125">
            <a:hlinkClick r:id="rId3" action="ppaction://hlinksldjump" tooltip="Krishnaraja: Parishishtaru: 30000.0: 14.6%"/>
          </p:cNvPr>
          <p:cNvSpPr/>
          <p:nvPr/>
        </p:nvSpPr>
        <p:spPr>
          <a:xfrm>
            <a:off x="3273473" y="3243309"/>
            <a:ext cx="265272" cy="265273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7" name="Oval 126">
            <a:hlinkClick r:id="rId3" action="ppaction://hlinksldjump" tooltip="Krishnarajanagara: Others: 45000.0: 20.4%"/>
          </p:cNvPr>
          <p:cNvSpPr/>
          <p:nvPr/>
        </p:nvSpPr>
        <p:spPr>
          <a:xfrm>
            <a:off x="4492082" y="5002476"/>
            <a:ext cx="329309" cy="329310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8" name="Oval 127">
            <a:hlinkClick r:id="rId3" action="ppaction://hlinksldjump" tooltip="Krishnarajpet: Parishishtaru: 30000.0: 16.7%"/>
          </p:cNvPr>
          <p:cNvSpPr/>
          <p:nvPr/>
        </p:nvSpPr>
        <p:spPr>
          <a:xfrm>
            <a:off x="4843223" y="5045177"/>
            <a:ext cx="310789" cy="310789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9" name="Oval 128">
            <a:hlinkClick r:id="rId3" action="ppaction://hlinksldjump" tooltip="Kudachi (SC): Kurubaru: 18000.0: 15.7%"/>
          </p:cNvPr>
          <p:cNvSpPr/>
          <p:nvPr/>
        </p:nvSpPr>
        <p:spPr>
          <a:xfrm>
            <a:off x="4651918" y="1028109"/>
            <a:ext cx="212637" cy="212636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0" name="Oval 129">
            <a:hlinkClick r:id="rId3" action="ppaction://hlinksldjump" tooltip="Kudligi (ST): Kurubaru: 25000.0: 18.5%"/>
          </p:cNvPr>
          <p:cNvSpPr/>
          <p:nvPr/>
        </p:nvSpPr>
        <p:spPr>
          <a:xfrm>
            <a:off x="5696607" y="3108152"/>
            <a:ext cx="256496" cy="256496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1" name="Oval 130">
            <a:hlinkClick r:id="rId3" action="ppaction://hlinksldjump" tooltip="Kumta: Brahmin: 22000.0: 16.3%"/>
          </p:cNvPr>
          <p:cNvSpPr/>
          <p:nvPr/>
        </p:nvSpPr>
        <p:spPr>
          <a:xfrm>
            <a:off x="3415469" y="2598638"/>
            <a:ext cx="244750" cy="244750"/>
          </a:xfrm>
          <a:prstGeom prst="ellipse">
            <a:avLst/>
          </a:prstGeom>
          <a:solidFill>
            <a:srgbClr val="FF8C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2" name="Oval 131">
            <a:hlinkClick r:id="rId3" action="ppaction://hlinksldjump" tooltip="Kundapura: Mogaviraru: 30000.0: 14.8%"/>
          </p:cNvPr>
          <p:cNvSpPr/>
          <p:nvPr/>
        </p:nvSpPr>
        <p:spPr>
          <a:xfrm>
            <a:off x="3565252" y="3281313"/>
            <a:ext cx="285101" cy="285101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3" name="Oval 132">
            <a:hlinkClick r:id="rId3" action="ppaction://hlinksldjump" tooltip="Kundgol: Kurubaru: 28000.0: 19.6%"/>
          </p:cNvPr>
          <p:cNvSpPr/>
          <p:nvPr/>
        </p:nvSpPr>
        <p:spPr>
          <a:xfrm>
            <a:off x="4642193" y="2436024"/>
            <a:ext cx="253650" cy="253650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4" name="Oval 133">
            <a:hlinkClick r:id="rId3" action="ppaction://hlinksldjump" tooltip="Kunigal: Muslim: 30000.0: 19.1%"/>
          </p:cNvPr>
          <p:cNvSpPr/>
          <p:nvPr/>
        </p:nvSpPr>
        <p:spPr>
          <a:xfrm>
            <a:off x="5716463" y="4785324"/>
            <a:ext cx="275812" cy="275812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5" name="Oval 134">
            <a:hlinkClick r:id="rId3" action="ppaction://hlinksldjump" tooltip="Kushtagi: Parishishtaru: 25000.0: 17.2%"/>
          </p:cNvPr>
          <p:cNvSpPr/>
          <p:nvPr/>
        </p:nvSpPr>
        <p:spPr>
          <a:xfrm>
            <a:off x="5769563" y="2304555"/>
            <a:ext cx="235611" cy="235611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6" name="Oval 135">
            <a:hlinkClick r:id="rId3" action="ppaction://hlinksldjump" tooltip="Lingsugur (SC): Kurubaru: 15000.0: 10.2%"/>
          </p:cNvPr>
          <p:cNvSpPr/>
          <p:nvPr/>
        </p:nvSpPr>
        <p:spPr>
          <a:xfrm>
            <a:off x="6269773" y="2150601"/>
            <a:ext cx="218861" cy="218862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7" name="Oval 136">
            <a:hlinkClick r:id="rId3" action="ppaction://hlinksldjump" tooltip="Maddur: Others: 19000.0: 9.6%"/>
          </p:cNvPr>
          <p:cNvSpPr/>
          <p:nvPr/>
        </p:nvSpPr>
        <p:spPr>
          <a:xfrm>
            <a:off x="5384881" y="4819799"/>
            <a:ext cx="309919" cy="309920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8" name="Oval 137">
            <a:hlinkClick r:id="rId3" action="ppaction://hlinksldjump" tooltip="Madhugiri: golaru: 22000.0: 14.6%"/>
          </p:cNvPr>
          <p:cNvSpPr/>
          <p:nvPr/>
        </p:nvSpPr>
        <p:spPr>
          <a:xfrm>
            <a:off x="6406511" y="4262549"/>
            <a:ext cx="282808" cy="282808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9" name="Oval 138">
            <a:hlinkClick r:id="rId3" action="ppaction://hlinksldjump" tooltip="Madikeri: Lingayat: 27000.0: 14.1%"/>
          </p:cNvPr>
          <p:cNvSpPr/>
          <p:nvPr/>
        </p:nvSpPr>
        <p:spPr>
          <a:xfrm>
            <a:off x="4017321" y="4379916"/>
            <a:ext cx="291881" cy="291881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0" name="Oval 139">
            <a:hlinkClick r:id="rId3" action="ppaction://hlinksldjump" tooltip="Magadi: OBC: 40000.0: 19.8%"/>
          </p:cNvPr>
          <p:cNvSpPr/>
          <p:nvPr/>
        </p:nvSpPr>
        <p:spPr>
          <a:xfrm>
            <a:off x="5844814" y="5043225"/>
            <a:ext cx="329291" cy="329291"/>
          </a:xfrm>
          <a:prstGeom prst="ellipse">
            <a:avLst/>
          </a:prstGeom>
          <a:solidFill>
            <a:srgbClr val="1A1A1A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1" name="Oval 140">
            <a:hlinkClick r:id="rId3" action="ppaction://hlinksldjump" tooltip="Mahadevapura (SC): Vakaligaru: 50000.0: 20.8%"/>
          </p:cNvPr>
          <p:cNvSpPr/>
          <p:nvPr/>
        </p:nvSpPr>
        <p:spPr>
          <a:xfrm>
            <a:off x="6838793" y="5125903"/>
            <a:ext cx="334702" cy="334702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2" name="Oval 141">
            <a:hlinkClick r:id="rId3" action="ppaction://hlinksldjump" tooltip="Mahalakshmi Layout: Nekar: 25000.0: 15.6%"/>
          </p:cNvPr>
          <p:cNvSpPr/>
          <p:nvPr/>
        </p:nvSpPr>
        <p:spPr>
          <a:xfrm>
            <a:off x="6598744" y="5638456"/>
            <a:ext cx="259200" cy="259201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3" name="Oval 142">
            <a:hlinkClick r:id="rId3" action="ppaction://hlinksldjump" tooltip="Malavalli (SC): Kurubaru: 32000.0: 13.6%"/>
          </p:cNvPr>
          <p:cNvSpPr/>
          <p:nvPr/>
        </p:nvSpPr>
        <p:spPr>
          <a:xfrm>
            <a:off x="5521693" y="5632355"/>
            <a:ext cx="329712" cy="329712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4" name="Oval 143">
            <a:hlinkClick r:id="rId3" action="ppaction://hlinksldjump" tooltip="Malleshwaram: OBC: 30000.0: 18.1%"/>
          </p:cNvPr>
          <p:cNvSpPr/>
          <p:nvPr/>
        </p:nvSpPr>
        <p:spPr>
          <a:xfrm>
            <a:off x="6397192" y="5231085"/>
            <a:ext cx="235916" cy="235915"/>
          </a:xfrm>
          <a:prstGeom prst="ellipse">
            <a:avLst/>
          </a:prstGeom>
          <a:solidFill>
            <a:srgbClr val="1A1A1A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5" name="Oval 144">
            <a:hlinkClick r:id="rId3" action="ppaction://hlinksldjump" tooltip="Malur: Kurubaru: 22000.0: 13.7%"/>
          </p:cNvPr>
          <p:cNvSpPr/>
          <p:nvPr/>
        </p:nvSpPr>
        <p:spPr>
          <a:xfrm>
            <a:off x="7354297" y="5593042"/>
            <a:ext cx="271838" cy="271838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6" name="Oval 145">
            <a:hlinkClick r:id="rId3" action="ppaction://hlinksldjump" tooltip="Mandya: Others: 25000.0: 11.4%"/>
          </p:cNvPr>
          <p:cNvSpPr/>
          <p:nvPr/>
        </p:nvSpPr>
        <p:spPr>
          <a:xfrm>
            <a:off x="5295853" y="5413719"/>
            <a:ext cx="296885" cy="296885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7" name="Oval 146">
            <a:hlinkClick r:id="rId3" action="ppaction://hlinksldjump" tooltip="Mangalore: Bilvaru: 25000.0: 14.3%"/>
          </p:cNvPr>
          <p:cNvSpPr/>
          <p:nvPr/>
        </p:nvSpPr>
        <p:spPr>
          <a:xfrm>
            <a:off x="3131358" y="3963192"/>
            <a:ext cx="239349" cy="239349"/>
          </a:xfrm>
          <a:prstGeom prst="ellipse">
            <a:avLst/>
          </a:prstGeom>
          <a:solidFill>
            <a:srgbClr val="2F4F4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8" name="Oval 147">
            <a:hlinkClick r:id="rId3" action="ppaction://hlinksldjump" tooltip="Mangalore City North: Others: 39000.0: 15.5%"/>
          </p:cNvPr>
          <p:cNvSpPr/>
          <p:nvPr/>
        </p:nvSpPr>
        <p:spPr>
          <a:xfrm>
            <a:off x="3379116" y="3818768"/>
            <a:ext cx="301613" cy="301613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9" name="Oval 148">
            <a:hlinkClick r:id="rId3" action="ppaction://hlinksldjump" tooltip="Mangalore City South: Others: 39000.0: 19.8%"/>
          </p:cNvPr>
          <p:cNvSpPr/>
          <p:nvPr/>
        </p:nvSpPr>
        <p:spPr>
          <a:xfrm>
            <a:off x="3236925" y="4207789"/>
            <a:ext cx="272084" cy="272084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0" name="Oval 149">
            <a:hlinkClick r:id="rId3" action="ppaction://hlinksldjump" tooltip="Manvi (ST): Muslim: 25962.0: 16.1%"/>
          </p:cNvPr>
          <p:cNvSpPr/>
          <p:nvPr/>
        </p:nvSpPr>
        <p:spPr>
          <a:xfrm>
            <a:off x="6844641" y="2546622"/>
            <a:ext cx="244078" cy="244078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1" name="Oval 150">
            <a:hlinkClick r:id="rId3" action="ppaction://hlinksldjump" tooltip="Maski (ST): Kurubaru: 20000.0: 20.6%"/>
          </p:cNvPr>
          <p:cNvSpPr/>
          <p:nvPr/>
        </p:nvSpPr>
        <p:spPr>
          <a:xfrm>
            <a:off x="6409355" y="2371897"/>
            <a:ext cx="193188" cy="193188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2" name="Oval 151">
            <a:hlinkClick r:id="rId3" action="ppaction://hlinksldjump" tooltip="Mayakonda (SC): OBC: 20000.0: 11.8%"/>
          </p:cNvPr>
          <p:cNvSpPr/>
          <p:nvPr/>
        </p:nvSpPr>
        <p:spPr>
          <a:xfrm>
            <a:off x="5172309" y="3351478"/>
            <a:ext cx="256272" cy="256272"/>
          </a:xfrm>
          <a:prstGeom prst="ellipse">
            <a:avLst/>
          </a:prstGeom>
          <a:solidFill>
            <a:srgbClr val="1A1A1A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3" name="Oval 152">
            <a:hlinkClick r:id="rId3" action="ppaction://hlinksldjump" tooltip="Melukote: Parishishtaru: 25000.0: 13.4%"/>
          </p:cNvPr>
          <p:cNvSpPr/>
          <p:nvPr/>
        </p:nvSpPr>
        <p:spPr>
          <a:xfrm>
            <a:off x="5043536" y="4771601"/>
            <a:ext cx="318636" cy="318636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4" name="Oval 153">
            <a:hlinkClick r:id="rId3" action="ppaction://hlinksldjump" tooltip="Molakalmuru (ST): golaru: 20000.0: 10.8%"/>
          </p:cNvPr>
          <p:cNvSpPr/>
          <p:nvPr/>
        </p:nvSpPr>
        <p:spPr>
          <a:xfrm>
            <a:off x="6096960" y="3362098"/>
            <a:ext cx="316599" cy="316600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5" name="Oval 154">
            <a:hlinkClick r:id="rId3" action="ppaction://hlinksldjump" tooltip="Moodabidri: Others: 34000.0: 21.1%"/>
          </p:cNvPr>
          <p:cNvSpPr/>
          <p:nvPr/>
        </p:nvSpPr>
        <p:spPr>
          <a:xfrm>
            <a:off x="3709292" y="3867704"/>
            <a:ext cx="253753" cy="253753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6" name="Oval 155">
            <a:hlinkClick r:id="rId3" action="ppaction://hlinksldjump" tooltip="Muddebihal: Parishishtaru: 25000.0: 15.2%"/>
          </p:cNvPr>
          <p:cNvSpPr/>
          <p:nvPr/>
        </p:nvSpPr>
        <p:spPr>
          <a:xfrm>
            <a:off x="5905557" y="1855103"/>
            <a:ext cx="220295" cy="220295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7" name="Oval 156">
            <a:hlinkClick r:id="rId3" action="ppaction://hlinksldjump" tooltip="Mudhol (SC): Kurubaru: 20000.0: 19.4%"/>
          </p:cNvPr>
          <p:cNvSpPr/>
          <p:nvPr/>
        </p:nvSpPr>
        <p:spPr>
          <a:xfrm>
            <a:off x="4997526" y="1489390"/>
            <a:ext cx="245283" cy="245284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8" name="Oval 157">
            <a:hlinkClick r:id="rId3" action="ppaction://hlinksldjump" tooltip="Mudigere (SC): Muslim: 18000.0: 14.2%"/>
          </p:cNvPr>
          <p:cNvSpPr/>
          <p:nvPr/>
        </p:nvSpPr>
        <p:spPr>
          <a:xfrm>
            <a:off x="4188886" y="4155302"/>
            <a:ext cx="228173" cy="228172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9" name="Oval 158">
            <a:hlinkClick r:id="rId3" action="ppaction://hlinksldjump" tooltip="Mulbagal (SC): Vakaligaru: 30000.0: 16.9%"/>
          </p:cNvPr>
          <p:cNvSpPr/>
          <p:nvPr/>
        </p:nvSpPr>
        <p:spPr>
          <a:xfrm>
            <a:off x="7792755" y="5789015"/>
            <a:ext cx="260770" cy="260771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0" name="Oval 159">
            <a:hlinkClick r:id="rId3" action="ppaction://hlinksldjump" tooltip="Nagamangala: Others: 30000.0: 15.4%"/>
          </p:cNvPr>
          <p:cNvSpPr/>
          <p:nvPr/>
        </p:nvSpPr>
        <p:spPr>
          <a:xfrm>
            <a:off x="5247219" y="4500354"/>
            <a:ext cx="320486" cy="320485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1" name="Oval 160">
            <a:hlinkClick r:id="rId3" action="ppaction://hlinksldjump" tooltip="Nagthan (SC): Kurubaru: 26000.0: 16.1%"/>
          </p:cNvPr>
          <p:cNvSpPr/>
          <p:nvPr/>
        </p:nvSpPr>
        <p:spPr>
          <a:xfrm>
            <a:off x="5750964" y="1211082"/>
            <a:ext cx="244156" cy="244157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2" name="Oval 161">
            <a:hlinkClick r:id="rId3" action="ppaction://hlinksldjump" tooltip="Nanjangud (SC): Others: 18000.0: 10.0%"/>
          </p:cNvPr>
          <p:cNvSpPr/>
          <p:nvPr/>
        </p:nvSpPr>
        <p:spPr>
          <a:xfrm>
            <a:off x="4719470" y="5689505"/>
            <a:ext cx="281866" cy="281866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3" name="Oval 162">
            <a:hlinkClick r:id="rId3" action="ppaction://hlinksldjump" tooltip="Narasimharaja: Vakaligaru: 22000.0: 10.1%"/>
          </p:cNvPr>
          <p:cNvSpPr/>
          <p:nvPr/>
        </p:nvSpPr>
        <p:spPr>
          <a:xfrm>
            <a:off x="6197281" y="5037892"/>
            <a:ext cx="233126" cy="233127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4" name="Oval 163">
            <a:hlinkClick r:id="rId3" action="ppaction://hlinksldjump" tooltip="Nargund: Parishishtaru: 21000.0: 13.9%"/>
          </p:cNvPr>
          <p:cNvSpPr/>
          <p:nvPr/>
        </p:nvSpPr>
        <p:spPr>
          <a:xfrm>
            <a:off x="4926433" y="1943463"/>
            <a:ext cx="246733" cy="246732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5" name="Oval 164">
            <a:hlinkClick r:id="rId3" action="ppaction://hlinksldjump" tooltip="Navalgund: Parishishtaru: 24000.0: 16.0%"/>
          </p:cNvPr>
          <p:cNvSpPr/>
          <p:nvPr/>
        </p:nvSpPr>
        <p:spPr>
          <a:xfrm>
            <a:off x="5028018" y="2196543"/>
            <a:ext cx="276137" cy="276138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6" name="Oval 165">
            <a:hlinkClick r:id="rId3" action="ppaction://hlinksldjump" tooltip="Nelamangala (SC): Lingayat: 25000.0: 15.9%"/>
          </p:cNvPr>
          <p:cNvSpPr/>
          <p:nvPr/>
        </p:nvSpPr>
        <p:spPr>
          <a:xfrm>
            <a:off x="6017999" y="4785642"/>
            <a:ext cx="262822" cy="262822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7" name="Oval 166">
            <a:hlinkClick r:id="rId3" action="ppaction://hlinksldjump" tooltip="Nippani: Parishishtaru: 26000.0: 14.6%"/>
          </p:cNvPr>
          <p:cNvSpPr/>
          <p:nvPr/>
        </p:nvSpPr>
        <p:spPr>
          <a:xfrm>
            <a:off x="3803441" y="906401"/>
            <a:ext cx="294784" cy="294784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8" name="Oval 167">
            <a:hlinkClick r:id="rId3" action="ppaction://hlinksldjump" tooltip="Padmanaba Nagar: Vakaligaru: 33000.0: 14.8%"/>
          </p:cNvPr>
          <p:cNvSpPr/>
          <p:nvPr/>
        </p:nvSpPr>
        <p:spPr>
          <a:xfrm>
            <a:off x="6109331" y="5294067"/>
            <a:ext cx="271291" cy="271291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9" name="Oval 168">
            <a:hlinkClick r:id="rId3" action="ppaction://hlinksldjump" tooltip="Pavagada (SC): golaru: 22000.0: 12.4%"/>
          </p:cNvPr>
          <p:cNvSpPr/>
          <p:nvPr/>
        </p:nvSpPr>
        <p:spPr>
          <a:xfrm>
            <a:off x="6553226" y="3979656"/>
            <a:ext cx="293408" cy="293408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0" name="Oval 169">
            <a:hlinkClick r:id="rId3" action="ppaction://hlinksldjump" tooltip="Piriyapatna: Parishishtaru: 20000.0: 12.1%"/>
          </p:cNvPr>
          <p:cNvSpPr/>
          <p:nvPr/>
        </p:nvSpPr>
        <p:spPr>
          <a:xfrm>
            <a:off x="4203383" y="4976721"/>
            <a:ext cx="268255" cy="268255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1" name="Oval 170">
            <a:hlinkClick r:id="rId3" action="ppaction://hlinksldjump" tooltip="Pulakeshinagar (SC): Parishishtaru: 35000.0: 19.4%"/>
          </p:cNvPr>
          <p:cNvSpPr/>
          <p:nvPr/>
        </p:nvSpPr>
        <p:spPr>
          <a:xfrm>
            <a:off x="6795934" y="4663812"/>
            <a:ext cx="179483" cy="179483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2" name="Oval 171">
            <a:hlinkClick r:id="rId3" action="ppaction://hlinksldjump" tooltip="Puttur: Others: 23000.0: 13.3%"/>
          </p:cNvPr>
          <p:cNvSpPr/>
          <p:nvPr/>
        </p:nvSpPr>
        <p:spPr>
          <a:xfrm>
            <a:off x="3706885" y="4399993"/>
            <a:ext cx="282099" cy="282100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3" name="Oval 172">
            <a:hlinkClick r:id="rId3" action="ppaction://hlinksldjump" tooltip="Raibag (SC): Muslim: 25000.0: 16.6%"/>
          </p:cNvPr>
          <p:cNvSpPr/>
          <p:nvPr/>
        </p:nvSpPr>
        <p:spPr>
          <a:xfrm>
            <a:off x="4410502" y="1113092"/>
            <a:ext cx="221221" cy="221221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4" name="Oval 173">
            <a:hlinkClick r:id="rId3" action="ppaction://hlinksldjump" tooltip="Raichur: Lingayat: 14705.0: 14.3%"/>
          </p:cNvPr>
          <p:cNvSpPr/>
          <p:nvPr/>
        </p:nvSpPr>
        <p:spPr>
          <a:xfrm>
            <a:off x="7339762" y="2510213"/>
            <a:ext cx="184476" cy="184476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5" name="Oval 174">
            <a:hlinkClick r:id="rId3" action="ppaction://hlinksldjump" tooltip="Raichur Rural (ST): Others: 22000.0: 16.0%"/>
          </p:cNvPr>
          <p:cNvSpPr/>
          <p:nvPr/>
        </p:nvSpPr>
        <p:spPr>
          <a:xfrm>
            <a:off x="7115821" y="2635901"/>
            <a:ext cx="239077" cy="239077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6" name="Oval 175">
            <a:hlinkClick r:id="rId3" action="ppaction://hlinksldjump" tooltip="Rajaji Nagar: Others: 25000.0: 15.1%"/>
          </p:cNvPr>
          <p:cNvSpPr/>
          <p:nvPr/>
        </p:nvSpPr>
        <p:spPr>
          <a:xfrm>
            <a:off x="6310936" y="4802694"/>
            <a:ext cx="220615" cy="220614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7" name="Oval 176">
            <a:hlinkClick r:id="rId3" action="ppaction://hlinksldjump" tooltip="Rajarajeshwarinagar: Kurubaru: 20000.0: 13.1%"/>
          </p:cNvPr>
          <p:cNvSpPr/>
          <p:nvPr/>
        </p:nvSpPr>
        <p:spPr>
          <a:xfrm>
            <a:off x="5514218" y="5152896"/>
            <a:ext cx="328979" cy="328978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8" name="Oval 177">
            <a:hlinkClick r:id="rId3" action="ppaction://hlinksldjump" tooltip="Ramanagara: Parishishtaru: 40000.0: 19.6%"/>
          </p:cNvPr>
          <p:cNvSpPr/>
          <p:nvPr/>
        </p:nvSpPr>
        <p:spPr>
          <a:xfrm>
            <a:off x="6075161" y="5585408"/>
            <a:ext cx="292233" cy="292232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9" name="Oval 178">
            <a:hlinkClick r:id="rId3" action="ppaction://hlinksldjump" tooltip="Ramdurg: Parishishtaru: 25000.0: 14.3%"/>
          </p:cNvPr>
          <p:cNvSpPr/>
          <p:nvPr/>
        </p:nvSpPr>
        <p:spPr>
          <a:xfrm>
            <a:off x="4807554" y="1687800"/>
            <a:ext cx="248577" cy="248578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0" name="Oval 179">
            <a:hlinkClick r:id="rId3" action="ppaction://hlinksldjump" tooltip="Ranibennur: Muslim: 30000.0: 16.1%"/>
          </p:cNvPr>
          <p:cNvSpPr/>
          <p:nvPr/>
        </p:nvSpPr>
        <p:spPr>
          <a:xfrm>
            <a:off x="4729331" y="3016898"/>
            <a:ext cx="287128" cy="287129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1" name="Oval 180">
            <a:hlinkClick r:id="rId3" action="ppaction://hlinksldjump" tooltip="Ron: Parishishtaru: 30000.0: 16.9%"/>
          </p:cNvPr>
          <p:cNvSpPr/>
          <p:nvPr/>
        </p:nvSpPr>
        <p:spPr>
          <a:xfrm>
            <a:off x="5334474" y="2197175"/>
            <a:ext cx="272895" cy="272895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2" name="Oval 181">
            <a:hlinkClick r:id="rId3" action="ppaction://hlinksldjump" tooltip="Sagar: Muslim: 25000.0: 15.6%"/>
          </p:cNvPr>
          <p:cNvSpPr/>
          <p:nvPr/>
        </p:nvSpPr>
        <p:spPr>
          <a:xfrm>
            <a:off x="3849936" y="3149985"/>
            <a:ext cx="282994" cy="282993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3" name="Oval 182">
            <a:hlinkClick r:id="rId3" action="ppaction://hlinksldjump" tooltip="Sakleshpur (SC): Lingayat: 36000.0: 20.6%"/>
          </p:cNvPr>
          <p:cNvSpPr/>
          <p:nvPr/>
        </p:nvSpPr>
        <p:spPr>
          <a:xfrm>
            <a:off x="4335744" y="4355225"/>
            <a:ext cx="288464" cy="288464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4" name="Oval 183">
            <a:hlinkClick r:id="rId3" action="ppaction://hlinksldjump" tooltip="Sandur (ST): Kurubaru: 25000.0: 17.9%"/>
          </p:cNvPr>
          <p:cNvSpPr/>
          <p:nvPr/>
        </p:nvSpPr>
        <p:spPr>
          <a:xfrm>
            <a:off x="5985886" y="3099465"/>
            <a:ext cx="242853" cy="242853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5" name="Oval 184">
            <a:hlinkClick r:id="rId3" action="ppaction://hlinksldjump" tooltip="Sarvagnanagar: Parishishtaru: 50000.0: 18.5%"/>
          </p:cNvPr>
          <p:cNvSpPr/>
          <p:nvPr/>
        </p:nvSpPr>
        <p:spPr>
          <a:xfrm>
            <a:off x="6642950" y="4850035"/>
            <a:ext cx="246753" cy="246753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6" name="Oval 185">
            <a:hlinkClick r:id="rId3" action="ppaction://hlinksldjump" tooltip="Saundatti Yellamma: Kurubaru: 25000.0: 15.6%"/>
          </p:cNvPr>
          <p:cNvSpPr/>
          <p:nvPr/>
        </p:nvSpPr>
        <p:spPr>
          <a:xfrm>
            <a:off x="4644871" y="1918331"/>
            <a:ext cx="249505" cy="249506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7" name="Oval 186">
            <a:hlinkClick r:id="rId3" action="ppaction://hlinksldjump" tooltip="Sedam: Parishishtaru: 20000.0: 14.9%"/>
          </p:cNvPr>
          <p:cNvSpPr/>
          <p:nvPr/>
        </p:nvSpPr>
        <p:spPr>
          <a:xfrm>
            <a:off x="7483938" y="1696964"/>
            <a:ext cx="255988" cy="255988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8" name="Oval 187">
            <a:hlinkClick r:id="rId3" action="ppaction://hlinksldjump" tooltip="Shahapur: Kurubaru: 20000.0: 16.4%"/>
          </p:cNvPr>
          <p:cNvSpPr/>
          <p:nvPr/>
        </p:nvSpPr>
        <p:spPr>
          <a:xfrm>
            <a:off x="6881835" y="1899741"/>
            <a:ext cx="231702" cy="231702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9" name="Oval 188">
            <a:hlinkClick r:id="rId3" action="ppaction://hlinksldjump" tooltip="Shanti Nagar: Muslim: 30000.0: 18.4%"/>
          </p:cNvPr>
          <p:cNvSpPr/>
          <p:nvPr/>
        </p:nvSpPr>
        <p:spPr>
          <a:xfrm>
            <a:off x="6641610" y="5141081"/>
            <a:ext cx="185255" cy="185255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0" name="Oval 189">
            <a:hlinkClick r:id="rId3" action="ppaction://hlinksldjump" tooltip="Shiggaon: Parishishtaru: 31500.0: 17.6%"/>
          </p:cNvPr>
          <p:cNvSpPr/>
          <p:nvPr/>
        </p:nvSpPr>
        <p:spPr>
          <a:xfrm>
            <a:off x="4330331" y="2403328"/>
            <a:ext cx="281701" cy="281702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1" name="Oval 190">
            <a:hlinkClick r:id="rId3" action="ppaction://hlinksldjump" tooltip="Shikaripura: Parishishtaru: 34000.0: 22.4%"/>
          </p:cNvPr>
          <p:cNvSpPr/>
          <p:nvPr/>
        </p:nvSpPr>
        <p:spPr>
          <a:xfrm>
            <a:off x="4141286" y="3036856"/>
            <a:ext cx="288212" cy="288212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2" name="Oval 191">
            <a:hlinkClick r:id="rId3" action="ppaction://hlinksldjump" tooltip="Shimoga: Parishishtaru: 24000.0: 13.5%"/>
          </p:cNvPr>
          <p:cNvSpPr/>
          <p:nvPr/>
        </p:nvSpPr>
        <p:spPr>
          <a:xfrm>
            <a:off x="4398921" y="3608803"/>
            <a:ext cx="251657" cy="251657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3" name="Oval 192">
            <a:hlinkClick r:id="rId3" action="ppaction://hlinksldjump" tooltip="Shimoga Rural (SC): Lamani: 18000.0: 14.5%"/>
          </p:cNvPr>
          <p:cNvSpPr/>
          <p:nvPr/>
        </p:nvSpPr>
        <p:spPr>
          <a:xfrm>
            <a:off x="4208160" y="3346348"/>
            <a:ext cx="287046" cy="287046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4" name="Oval 193">
            <a:hlinkClick r:id="rId3" action="ppaction://hlinksldjump" tooltip="Shirahatti (SC): Muslim: 30000.0: 19.1%"/>
          </p:cNvPr>
          <p:cNvSpPr/>
          <p:nvPr/>
        </p:nvSpPr>
        <p:spPr>
          <a:xfrm>
            <a:off x="4926825" y="2478365"/>
            <a:ext cx="237238" cy="237239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5" name="Oval 194">
            <a:hlinkClick r:id="rId3" action="ppaction://hlinksldjump" tooltip="Shivajinagar: Muslim: 30000.0: 18.8%"/>
          </p:cNvPr>
          <p:cNvSpPr/>
          <p:nvPr/>
        </p:nvSpPr>
        <p:spPr>
          <a:xfrm>
            <a:off x="6461818" y="5015221"/>
            <a:ext cx="183698" cy="183699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6" name="Oval 195">
            <a:hlinkClick r:id="rId3" action="ppaction://hlinksldjump" tooltip="Shorapur (ST): Lingayat: 20000.0: 12.7%"/>
          </p:cNvPr>
          <p:cNvSpPr/>
          <p:nvPr/>
        </p:nvSpPr>
        <p:spPr>
          <a:xfrm>
            <a:off x="6579549" y="1979894"/>
            <a:ext cx="292151" cy="292151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7" name="Oval 196">
            <a:hlinkClick r:id="rId3" action="ppaction://hlinksldjump" tooltip="Shravanabelagola: Others: 25000.0: 12.5%"/>
          </p:cNvPr>
          <p:cNvSpPr/>
          <p:nvPr/>
        </p:nvSpPr>
        <p:spPr>
          <a:xfrm>
            <a:off x="4924394" y="4468732"/>
            <a:ext cx="302819" cy="302820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8" name="Oval 197">
            <a:hlinkClick r:id="rId3" action="ppaction://hlinksldjump" tooltip="Shrirangapattana: Others: 23000.0: 12.4%"/>
          </p:cNvPr>
          <p:cNvSpPr/>
          <p:nvPr/>
        </p:nvSpPr>
        <p:spPr>
          <a:xfrm>
            <a:off x="5174851" y="5084115"/>
            <a:ext cx="322916" cy="322916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9" name="Oval 198">
            <a:hlinkClick r:id="rId3" action="ppaction://hlinksldjump" tooltip="Sidlaghatta: golaru: 25000.0: 16.7%"/>
          </p:cNvPr>
          <p:cNvSpPr/>
          <p:nvPr/>
        </p:nvSpPr>
        <p:spPr>
          <a:xfrm>
            <a:off x="7173478" y="5024281"/>
            <a:ext cx="301803" cy="301802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0" name="Oval 199">
            <a:hlinkClick r:id="rId3" action="ppaction://hlinksldjump" tooltip="Sindagi: Muslim: 26000.0: 14.8%"/>
          </p:cNvPr>
          <p:cNvSpPr/>
          <p:nvPr/>
        </p:nvSpPr>
        <p:spPr>
          <a:xfrm>
            <a:off x="6204842" y="1442325"/>
            <a:ext cx="237349" cy="237349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1" name="Oval 200">
            <a:hlinkClick r:id="rId3" action="ppaction://hlinksldjump" tooltip="Sindhanur: Lingayat: 32000.0: 19.6%"/>
          </p:cNvPr>
          <p:cNvSpPr/>
          <p:nvPr/>
        </p:nvSpPr>
        <p:spPr>
          <a:xfrm>
            <a:off x="6372792" y="2600806"/>
            <a:ext cx="258599" cy="258599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2" name="Oval 201">
            <a:hlinkClick r:id="rId3" action="ppaction://hlinksldjump" tooltip="Sira: golaru: 28000.0: 15.2%"/>
          </p:cNvPr>
          <p:cNvSpPr/>
          <p:nvPr/>
        </p:nvSpPr>
        <p:spPr>
          <a:xfrm>
            <a:off x="5819811" y="3929033"/>
            <a:ext cx="308663" cy="308663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3" name="Oval 202">
            <a:hlinkClick r:id="rId3" action="ppaction://hlinksldjump" tooltip="Sirsi: Vakaligaru: 22100.0: 17.4%"/>
          </p:cNvPr>
          <p:cNvSpPr/>
          <p:nvPr/>
        </p:nvSpPr>
        <p:spPr>
          <a:xfrm>
            <a:off x="3852579" y="2548353"/>
            <a:ext cx="269067" cy="269067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4" name="Oval 203">
            <a:hlinkClick r:id="rId3" action="ppaction://hlinksldjump" tooltip="Siruguppa (ST): Kurubaru: 30000.0: 19.1%"/>
          </p:cNvPr>
          <p:cNvSpPr/>
          <p:nvPr/>
        </p:nvSpPr>
        <p:spPr>
          <a:xfrm>
            <a:off x="6590671" y="2791601"/>
            <a:ext cx="262936" cy="262935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5" name="Oval 204">
            <a:hlinkClick r:id="rId3" action="ppaction://hlinksldjump" tooltip="Sorab: Parishishtaru: 23000.0: 13.4%"/>
          </p:cNvPr>
          <p:cNvSpPr/>
          <p:nvPr/>
        </p:nvSpPr>
        <p:spPr>
          <a:xfrm>
            <a:off x="3900922" y="2842453"/>
            <a:ext cx="282340" cy="282340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6" name="Oval 205">
            <a:hlinkClick r:id="rId3" action="ppaction://hlinksldjump" tooltip="Sringeri: Parishishtaru: 30000.0: 27.0%"/>
          </p:cNvPr>
          <p:cNvSpPr/>
          <p:nvPr/>
        </p:nvSpPr>
        <p:spPr>
          <a:xfrm>
            <a:off x="3998251" y="3839461"/>
            <a:ext cx="247219" cy="247220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7" name="Oval 206">
            <a:hlinkClick r:id="rId3" action="ppaction://hlinksldjump" tooltip="Srinivaspur: Others: 23000.0: 12.3%"/>
          </p:cNvPr>
          <p:cNvSpPr/>
          <p:nvPr/>
        </p:nvSpPr>
        <p:spPr>
          <a:xfrm>
            <a:off x="7844456" y="5224694"/>
            <a:ext cx="337645" cy="337645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8" name="Oval 207">
            <a:hlinkClick r:id="rId3" action="ppaction://hlinksldjump" tooltip="Sullia (SC): Muslim: 26000.0: 14.8%"/>
          </p:cNvPr>
          <p:cNvSpPr/>
          <p:nvPr/>
        </p:nvSpPr>
        <p:spPr>
          <a:xfrm>
            <a:off x="3872891" y="4663344"/>
            <a:ext cx="282915" cy="282915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9" name="Oval 208">
            <a:hlinkClick r:id="rId3" action="ppaction://hlinksldjump" tooltip="T.Narasipur (SC): Vakaligaru: 35000.0: 17.2%"/>
          </p:cNvPr>
          <p:cNvSpPr/>
          <p:nvPr/>
        </p:nvSpPr>
        <p:spPr>
          <a:xfrm>
            <a:off x="5292847" y="5863472"/>
            <a:ext cx="272217" cy="272216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0" name="Oval 209">
            <a:hlinkClick r:id="rId3" action="ppaction://hlinksldjump" tooltip="Tarikere: Kurubaru: 25000.0: 22.1%"/>
          </p:cNvPr>
          <p:cNvSpPr/>
          <p:nvPr/>
        </p:nvSpPr>
        <p:spPr>
          <a:xfrm>
            <a:off x="4585992" y="3822888"/>
            <a:ext cx="251679" cy="251680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1" name="Oval 210">
            <a:hlinkClick r:id="rId3" action="ppaction://hlinksldjump" tooltip="Terdal: Muslim: 12000.0: 10.5%"/>
          </p:cNvPr>
          <p:cNvSpPr/>
          <p:nvPr/>
        </p:nvSpPr>
        <p:spPr>
          <a:xfrm>
            <a:off x="4757573" y="1235915"/>
            <a:ext cx="284495" cy="284495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2" name="Oval 211">
            <a:hlinkClick r:id="rId3" action="ppaction://hlinksldjump" tooltip="Tiptur: Kurubaru: 18000.0: 12.9%"/>
          </p:cNvPr>
          <p:cNvSpPr/>
          <p:nvPr/>
        </p:nvSpPr>
        <p:spPr>
          <a:xfrm>
            <a:off x="5129106" y="4227843"/>
            <a:ext cx="277595" cy="277596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3" name="Oval 212">
            <a:hlinkClick r:id="rId3" action="ppaction://hlinksldjump" tooltip="Tirthahalli: Idigaru: 40000.0: 23.9%"/>
          </p:cNvPr>
          <p:cNvSpPr/>
          <p:nvPr/>
        </p:nvSpPr>
        <p:spPr>
          <a:xfrm>
            <a:off x="3950530" y="3525815"/>
            <a:ext cx="284098" cy="284097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4" name="Oval 213">
            <a:hlinkClick r:id="rId3" action="ppaction://hlinksldjump" tooltip="Tumkur City: Muslim: 23000.0: 13.7%"/>
          </p:cNvPr>
          <p:cNvSpPr/>
          <p:nvPr/>
        </p:nvSpPr>
        <p:spPr>
          <a:xfrm>
            <a:off x="5894751" y="4546717"/>
            <a:ext cx="240469" cy="240469"/>
          </a:xfrm>
          <a:prstGeom prst="ellipse">
            <a:avLst/>
          </a:prstGeom>
          <a:solidFill>
            <a:srgbClr val="0064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5" name="Oval 214">
            <a:hlinkClick r:id="rId3" action="ppaction://hlinksldjump" tooltip="Tumkur Rural: Lingayat: 20000.0: 11.2%"/>
          </p:cNvPr>
          <p:cNvSpPr/>
          <p:nvPr/>
        </p:nvSpPr>
        <p:spPr>
          <a:xfrm>
            <a:off x="5588021" y="4513288"/>
            <a:ext cx="278017" cy="278016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6" name="Oval 215">
            <a:hlinkClick r:id="rId3" action="ppaction://hlinksldjump" tooltip="Turuvekere: Parishishtaru: 30000.0: 18.4%"/>
          </p:cNvPr>
          <p:cNvSpPr/>
          <p:nvPr/>
        </p:nvSpPr>
        <p:spPr>
          <a:xfrm>
            <a:off x="5434168" y="4230079"/>
            <a:ext cx="291783" cy="291783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7" name="Oval 216">
            <a:hlinkClick r:id="rId3" action="ppaction://hlinksldjump" tooltip="Udupi: Buntaru: 30000.0: 16.7%"/>
          </p:cNvPr>
          <p:cNvSpPr/>
          <p:nvPr/>
        </p:nvSpPr>
        <p:spPr>
          <a:xfrm>
            <a:off x="3372675" y="3521709"/>
            <a:ext cx="269300" cy="269300"/>
          </a:xfrm>
          <a:prstGeom prst="ellipse">
            <a:avLst/>
          </a:prstGeom>
          <a:solidFill>
            <a:srgbClr val="FF6347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8" name="Oval 217">
            <a:hlinkClick r:id="rId3" action="ppaction://hlinksldjump" tooltip="Varuna: Kurubaru: 44000.0: 22.7%"/>
          </p:cNvPr>
          <p:cNvSpPr/>
          <p:nvPr/>
        </p:nvSpPr>
        <p:spPr>
          <a:xfrm>
            <a:off x="5023724" y="5617341"/>
            <a:ext cx="327240" cy="327241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9" name="Oval 218">
            <a:hlinkClick r:id="rId3" action="ppaction://hlinksldjump" tooltip="Vijay Nagar: Kurubaru: 25000.0: 12.8%"/>
          </p:cNvPr>
          <p:cNvSpPr/>
          <p:nvPr/>
        </p:nvSpPr>
        <p:spPr>
          <a:xfrm>
            <a:off x="6628773" y="5361437"/>
            <a:ext cx="249992" cy="249993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0" name="Oval 219">
            <a:hlinkClick r:id="rId3" action="ppaction://hlinksldjump" tooltip="Vijayanagara: Kurubaru: 25000.0: 17.7%"/>
          </p:cNvPr>
          <p:cNvSpPr/>
          <p:nvPr/>
        </p:nvSpPr>
        <p:spPr>
          <a:xfrm>
            <a:off x="5891798" y="2834389"/>
            <a:ext cx="247109" cy="247110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1" name="Oval 220">
            <a:hlinkClick r:id="rId3" action="ppaction://hlinksldjump" tooltip="Virajpet: Vakaligaru: 32000.0: 16.9%"/>
          </p:cNvPr>
          <p:cNvSpPr/>
          <p:nvPr/>
        </p:nvSpPr>
        <p:spPr>
          <a:xfrm>
            <a:off x="3906515" y="4975564"/>
            <a:ext cx="265967" cy="265967"/>
          </a:xfrm>
          <a:prstGeom prst="ellipse">
            <a:avLst/>
          </a:prstGeom>
          <a:solidFill>
            <a:srgbClr val="8B4789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2" name="Oval 221">
            <a:hlinkClick r:id="rId3" action="ppaction://hlinksldjump" tooltip="Yadgir: Kabhaligaru: 15000.0: 12.2%"/>
          </p:cNvPr>
          <p:cNvSpPr/>
          <p:nvPr/>
        </p:nvSpPr>
        <p:spPr>
          <a:xfrm>
            <a:off x="7205823" y="1974901"/>
            <a:ext cx="212964" cy="212964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3" name="Oval 222">
            <a:hlinkClick r:id="rId3" action="ppaction://hlinksldjump" tooltip="Yamkanamardi (ST): Lingayat: 30000.0: 20.0%"/>
          </p:cNvPr>
          <p:cNvSpPr/>
          <p:nvPr/>
        </p:nvSpPr>
        <p:spPr>
          <a:xfrm>
            <a:off x="3882329" y="1226334"/>
            <a:ext cx="248337" cy="248337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4" name="Oval 223">
            <a:hlinkClick r:id="rId3" action="ppaction://hlinksldjump" tooltip="Yelahanka: Lingayat: 20000.0: 8.4%"/>
          </p:cNvPr>
          <p:cNvSpPr/>
          <p:nvPr/>
        </p:nvSpPr>
        <p:spPr>
          <a:xfrm>
            <a:off x="6981795" y="4449620"/>
            <a:ext cx="337036" cy="337036"/>
          </a:xfrm>
          <a:prstGeom prst="ellipse">
            <a:avLst/>
          </a:prstGeom>
          <a:solidFill>
            <a:srgbClr val="0000FF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5" name="Oval 224">
            <a:hlinkClick r:id="rId3" action="ppaction://hlinksldjump" tooltip="Yelburga: Kurubaru: 20000.0: 13.3%"/>
          </p:cNvPr>
          <p:cNvSpPr/>
          <p:nvPr/>
        </p:nvSpPr>
        <p:spPr>
          <a:xfrm>
            <a:off x="5477027" y="2472959"/>
            <a:ext cx="242245" cy="242245"/>
          </a:xfrm>
          <a:prstGeom prst="ellipse">
            <a:avLst/>
          </a:prstGeom>
          <a:solidFill>
            <a:srgbClr val="808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6" name="Oval 225">
            <a:hlinkClick r:id="rId3" action="ppaction://hlinksldjump" tooltip="Yellapur: Namdharigalu: 19500.0: 15.8%"/>
          </p:cNvPr>
          <p:cNvSpPr/>
          <p:nvPr/>
        </p:nvSpPr>
        <p:spPr>
          <a:xfrm>
            <a:off x="3783702" y="2289787"/>
            <a:ext cx="238663" cy="238663"/>
          </a:xfrm>
          <a:prstGeom prst="ellipse">
            <a:avLst/>
          </a:prstGeom>
          <a:solidFill>
            <a:srgbClr val="FFFF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7" name="Oval 226">
            <a:hlinkClick r:id="rId3" action="ppaction://hlinksldjump" tooltip="Yeshvanthapura: Parishishtaru: 40000.0: 15.3%"/>
          </p:cNvPr>
          <p:cNvSpPr/>
          <p:nvPr/>
        </p:nvSpPr>
        <p:spPr>
          <a:xfrm>
            <a:off x="6051821" y="4153510"/>
            <a:ext cx="344144" cy="344143"/>
          </a:xfrm>
          <a:prstGeom prst="ellipse">
            <a:avLst/>
          </a:prstGeom>
          <a:solidFill>
            <a:srgbClr val="FF0000"/>
          </a:solidFill>
          <a:ln w="127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127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8" name="Oval 227"/>
          <p:cNvSpPr/>
          <p:nvPr/>
        </p:nvSpPr>
        <p:spPr>
          <a:xfrm>
            <a:off x="406400" y="1930400"/>
            <a:ext cx="203200" cy="203200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9" name="TextBox 228"/>
          <p:cNvSpPr txBox="1"/>
          <p:nvPr/>
        </p:nvSpPr>
        <p:spPr>
          <a:xfrm>
            <a:off x="762000" y="1841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Others</a:t>
            </a:r>
            <a:endParaRPr lang="en-IN"/>
          </a:p>
        </p:txBody>
      </p:sp>
      <p:sp>
        <p:nvSpPr>
          <p:cNvPr id="230" name="Oval 229"/>
          <p:cNvSpPr/>
          <p:nvPr/>
        </p:nvSpPr>
        <p:spPr>
          <a:xfrm>
            <a:off x="406400" y="2311400"/>
            <a:ext cx="203200" cy="203200"/>
          </a:xfrm>
          <a:prstGeom prst="ellipse">
            <a:avLst/>
          </a:prstGeom>
          <a:solidFill>
            <a:srgbClr val="0000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1" name="TextBox 230"/>
          <p:cNvSpPr txBox="1"/>
          <p:nvPr/>
        </p:nvSpPr>
        <p:spPr>
          <a:xfrm>
            <a:off x="762000" y="2222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Lingayat</a:t>
            </a:r>
            <a:endParaRPr lang="en-IN"/>
          </a:p>
        </p:txBody>
      </p:sp>
      <p:sp>
        <p:nvSpPr>
          <p:cNvPr id="232" name="Oval 231"/>
          <p:cNvSpPr/>
          <p:nvPr/>
        </p:nvSpPr>
        <p:spPr>
          <a:xfrm>
            <a:off x="406400" y="2692400"/>
            <a:ext cx="203200" cy="203200"/>
          </a:xfrm>
          <a:prstGeom prst="ellipse">
            <a:avLst/>
          </a:prstGeom>
          <a:solidFill>
            <a:srgbClr val="8B4789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3" name="TextBox 232"/>
          <p:cNvSpPr txBox="1"/>
          <p:nvPr/>
        </p:nvSpPr>
        <p:spPr>
          <a:xfrm>
            <a:off x="762000" y="2603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Vakaligaru</a:t>
            </a:r>
            <a:endParaRPr lang="en-IN"/>
          </a:p>
        </p:txBody>
      </p:sp>
      <p:sp>
        <p:nvSpPr>
          <p:cNvPr id="234" name="Oval 233"/>
          <p:cNvSpPr/>
          <p:nvPr/>
        </p:nvSpPr>
        <p:spPr>
          <a:xfrm>
            <a:off x="406400" y="3073400"/>
            <a:ext cx="203200" cy="203200"/>
          </a:xfrm>
          <a:prstGeom prst="ellipse">
            <a:avLst/>
          </a:prstGeom>
          <a:solidFill>
            <a:srgbClr val="FF00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5" name="TextBox 234"/>
          <p:cNvSpPr txBox="1"/>
          <p:nvPr/>
        </p:nvSpPr>
        <p:spPr>
          <a:xfrm>
            <a:off x="762000" y="2984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Parishishtaru</a:t>
            </a:r>
            <a:endParaRPr lang="en-IN"/>
          </a:p>
        </p:txBody>
      </p:sp>
      <p:sp>
        <p:nvSpPr>
          <p:cNvPr id="236" name="Oval 235"/>
          <p:cNvSpPr/>
          <p:nvPr/>
        </p:nvSpPr>
        <p:spPr>
          <a:xfrm>
            <a:off x="406400" y="3454400"/>
            <a:ext cx="203200" cy="203200"/>
          </a:xfrm>
          <a:prstGeom prst="ellipse">
            <a:avLst/>
          </a:prstGeom>
          <a:solidFill>
            <a:srgbClr val="0064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7" name="TextBox 236"/>
          <p:cNvSpPr txBox="1"/>
          <p:nvPr/>
        </p:nvSpPr>
        <p:spPr>
          <a:xfrm>
            <a:off x="762000" y="3365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Muslim</a:t>
            </a:r>
            <a:endParaRPr lang="en-IN"/>
          </a:p>
        </p:txBody>
      </p:sp>
      <p:sp>
        <p:nvSpPr>
          <p:cNvPr id="238" name="Oval 237"/>
          <p:cNvSpPr/>
          <p:nvPr/>
        </p:nvSpPr>
        <p:spPr>
          <a:xfrm>
            <a:off x="406400" y="3835400"/>
            <a:ext cx="203200" cy="203200"/>
          </a:xfrm>
          <a:prstGeom prst="ellipse">
            <a:avLst/>
          </a:prstGeom>
          <a:solidFill>
            <a:srgbClr val="2F4F4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9" name="TextBox 238"/>
          <p:cNvSpPr txBox="1"/>
          <p:nvPr/>
        </p:nvSpPr>
        <p:spPr>
          <a:xfrm>
            <a:off x="762000" y="3746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Bilvaru</a:t>
            </a:r>
            <a:endParaRPr lang="en-IN"/>
          </a:p>
        </p:txBody>
      </p:sp>
      <p:sp>
        <p:nvSpPr>
          <p:cNvPr id="240" name="Oval 239"/>
          <p:cNvSpPr/>
          <p:nvPr/>
        </p:nvSpPr>
        <p:spPr>
          <a:xfrm>
            <a:off x="406400" y="4216400"/>
            <a:ext cx="203200" cy="203200"/>
          </a:xfrm>
          <a:prstGeom prst="ellipse">
            <a:avLst/>
          </a:prstGeom>
          <a:solidFill>
            <a:srgbClr val="FF8C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1" name="TextBox 240"/>
          <p:cNvSpPr txBox="1"/>
          <p:nvPr/>
        </p:nvSpPr>
        <p:spPr>
          <a:xfrm>
            <a:off x="762000" y="4127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Brahmin</a:t>
            </a:r>
            <a:endParaRPr lang="en-IN"/>
          </a:p>
        </p:txBody>
      </p:sp>
      <p:sp>
        <p:nvSpPr>
          <p:cNvPr id="242" name="Oval 241"/>
          <p:cNvSpPr/>
          <p:nvPr/>
        </p:nvSpPr>
        <p:spPr>
          <a:xfrm>
            <a:off x="406400" y="4597400"/>
            <a:ext cx="203200" cy="203200"/>
          </a:xfrm>
          <a:prstGeom prst="ellipse">
            <a:avLst/>
          </a:prstGeom>
          <a:solidFill>
            <a:srgbClr val="BC8F8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3" name="TextBox 242"/>
          <p:cNvSpPr txBox="1"/>
          <p:nvPr/>
        </p:nvSpPr>
        <p:spPr>
          <a:xfrm>
            <a:off x="762000" y="4508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Maratha</a:t>
            </a:r>
            <a:endParaRPr lang="en-IN"/>
          </a:p>
        </p:txBody>
      </p:sp>
      <p:sp>
        <p:nvSpPr>
          <p:cNvPr id="244" name="Oval 243"/>
          <p:cNvSpPr/>
          <p:nvPr/>
        </p:nvSpPr>
        <p:spPr>
          <a:xfrm>
            <a:off x="406400" y="4978400"/>
            <a:ext cx="203200" cy="203200"/>
          </a:xfrm>
          <a:prstGeom prst="ellipse">
            <a:avLst/>
          </a:prstGeom>
          <a:solidFill>
            <a:srgbClr val="FF6347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5" name="TextBox 244"/>
          <p:cNvSpPr txBox="1"/>
          <p:nvPr/>
        </p:nvSpPr>
        <p:spPr>
          <a:xfrm>
            <a:off x="762000" y="4889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Buntaru</a:t>
            </a:r>
            <a:endParaRPr lang="en-IN"/>
          </a:p>
        </p:txBody>
      </p:sp>
      <p:sp>
        <p:nvSpPr>
          <p:cNvPr id="246" name="Oval 245"/>
          <p:cNvSpPr/>
          <p:nvPr/>
        </p:nvSpPr>
        <p:spPr>
          <a:xfrm>
            <a:off x="406400" y="5359400"/>
            <a:ext cx="203200" cy="203200"/>
          </a:xfrm>
          <a:prstGeom prst="ellipse">
            <a:avLst/>
          </a:prstGeom>
          <a:solidFill>
            <a:srgbClr val="1A1A1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7" name="TextBox 246"/>
          <p:cNvSpPr txBox="1"/>
          <p:nvPr/>
        </p:nvSpPr>
        <p:spPr>
          <a:xfrm>
            <a:off x="762000" y="5270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OBC</a:t>
            </a:r>
            <a:endParaRPr lang="en-IN"/>
          </a:p>
        </p:txBody>
      </p:sp>
      <p:sp>
        <p:nvSpPr>
          <p:cNvPr id="248" name="Oval 247"/>
          <p:cNvSpPr/>
          <p:nvPr/>
        </p:nvSpPr>
        <p:spPr>
          <a:xfrm>
            <a:off x="406400" y="5740400"/>
            <a:ext cx="203200" cy="203200"/>
          </a:xfrm>
          <a:prstGeom prst="ellipse">
            <a:avLst/>
          </a:prstGeom>
          <a:solidFill>
            <a:srgbClr val="FFEBC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9" name="TextBox 248"/>
          <p:cNvSpPr txBox="1"/>
          <p:nvPr/>
        </p:nvSpPr>
        <p:spPr>
          <a:xfrm>
            <a:off x="762000" y="5651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Christian</a:t>
            </a:r>
            <a:endParaRPr lang="en-IN"/>
          </a:p>
        </p:txBody>
      </p:sp>
      <p:sp>
        <p:nvSpPr>
          <p:cNvPr id="250" name="Oval 249"/>
          <p:cNvSpPr/>
          <p:nvPr/>
        </p:nvSpPr>
        <p:spPr>
          <a:xfrm>
            <a:off x="406400" y="6121400"/>
            <a:ext cx="203200" cy="203200"/>
          </a:xfrm>
          <a:prstGeom prst="ellipse">
            <a:avLst/>
          </a:prstGeom>
          <a:solidFill>
            <a:srgbClr val="8080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1" name="TextBox 250"/>
          <p:cNvSpPr txBox="1"/>
          <p:nvPr/>
        </p:nvSpPr>
        <p:spPr>
          <a:xfrm>
            <a:off x="762000" y="6032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Kurubaru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41632245"/>
      </p:ext>
    </p:extLst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27000"/>
            <a:ext cx="8890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3200" b="1" dirty="0" smtClean="0">
                <a:solidFill>
                  <a:schemeClr val="tx1"/>
                </a:solidFill>
              </a:rPr>
              <a:t>Re-Elected in 2013</a:t>
            </a:r>
            <a:endParaRPr lang="en-IN" sz="3200" b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93000" y="6477000"/>
            <a:ext cx="1397000" cy="254000"/>
          </a:xfrm>
          <a:prstGeom prst="rect">
            <a:avLst/>
          </a:prstGeom>
        </p:spPr>
      </p:pic>
      <p:sp>
        <p:nvSpPr>
          <p:cNvPr id="4" name="Oval 3">
            <a:hlinkClick r:id="rId3" action="ppaction://hlinksldjump" tooltip="Afzalpur: Malikayya Venkayya Guttedar: INC -&gt; INC "/>
          </p:cNvPr>
          <p:cNvSpPr/>
          <p:nvPr/>
        </p:nvSpPr>
        <p:spPr>
          <a:xfrm>
            <a:off x="6407197" y="1259447"/>
            <a:ext cx="239372" cy="239371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>
            <a:hlinkClick r:id="rId3" action="ppaction://hlinksldjump" tooltip="Aland: Bhojaraj Ramchandra: JD(S) -&gt; KJP "/>
          </p:cNvPr>
          <p:cNvSpPr/>
          <p:nvPr/>
        </p:nvSpPr>
        <p:spPr>
          <a:xfrm>
            <a:off x="6738980" y="1049477"/>
            <a:ext cx="259025" cy="259024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>
            <a:hlinkClick r:id="rId3" action="ppaction://hlinksldjump" tooltip="Anekal (SC): Shivanna B.: BJP -&gt; INC "/>
          </p:cNvPr>
          <p:cNvSpPr/>
          <p:nvPr/>
        </p:nvSpPr>
        <p:spPr>
          <a:xfrm>
            <a:off x="6556215" y="6234073"/>
            <a:ext cx="318531" cy="318531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>
            <a:hlinkClick r:id="rId3" action="ppaction://hlinksldjump" tooltip="Arabhavi: Balachandra Laxmanrao Jarkiholi: JD(S) -&gt; BJP "/>
          </p:cNvPr>
          <p:cNvSpPr/>
          <p:nvPr/>
        </p:nvSpPr>
        <p:spPr>
          <a:xfrm>
            <a:off x="4461776" y="1352962"/>
            <a:ext cx="290898" cy="290898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>
            <a:hlinkClick r:id="rId3" action="ppaction://hlinksldjump" tooltip="Arakalgud: Manju A: INC -&gt; INC "/>
          </p:cNvPr>
          <p:cNvSpPr/>
          <p:nvPr/>
        </p:nvSpPr>
        <p:spPr>
          <a:xfrm>
            <a:off x="4346790" y="4668057"/>
            <a:ext cx="332277" cy="332277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>
            <a:hlinkClick r:id="rId3" action="ppaction://hlinksldjump" tooltip="Arsikere: K.M.Shivalinge Gowda: JD(S) -&gt; JD(S) "/>
          </p:cNvPr>
          <p:cNvSpPr/>
          <p:nvPr/>
        </p:nvSpPr>
        <p:spPr>
          <a:xfrm>
            <a:off x="4789606" y="4149723"/>
            <a:ext cx="318538" cy="318538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Oval 9">
            <a:hlinkClick r:id="rId3" action="ppaction://hlinksldjump" tooltip="Athani: Laxman Sangappa Savadi: BJP -&gt; BJP "/>
          </p:cNvPr>
          <p:cNvSpPr/>
          <p:nvPr/>
        </p:nvSpPr>
        <p:spPr>
          <a:xfrm>
            <a:off x="4894337" y="950033"/>
            <a:ext cx="283075" cy="283075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Oval 10">
            <a:hlinkClick r:id="rId3" action="ppaction://hlinksldjump" tooltip="Aurad (SC): Prabhu B. Chavan: BJP -&gt; BJP "/>
          </p:cNvPr>
          <p:cNvSpPr/>
          <p:nvPr/>
        </p:nvSpPr>
        <p:spPr>
          <a:xfrm>
            <a:off x="7969654" y="878221"/>
            <a:ext cx="234182" cy="234183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Oval 11">
            <a:hlinkClick r:id="rId3" action="ppaction://hlinksldjump" tooltip="B.T.M. Layout: Ramalingareddy: INC -&gt; INC "/>
          </p:cNvPr>
          <p:cNvSpPr/>
          <p:nvPr/>
        </p:nvSpPr>
        <p:spPr>
          <a:xfrm>
            <a:off x="6995585" y="5978403"/>
            <a:ext cx="231276" cy="231276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Oval 12">
            <a:hlinkClick r:id="rId3" action="ppaction://hlinksldjump" tooltip="Babaleshwar: M.B.Patil: INC -&gt; INC "/>
          </p:cNvPr>
          <p:cNvSpPr/>
          <p:nvPr/>
        </p:nvSpPr>
        <p:spPr>
          <a:xfrm>
            <a:off x="5336005" y="1316383"/>
            <a:ext cx="249373" cy="249373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Oval 13">
            <a:hlinkClick r:id="rId3" action="ppaction://hlinksldjump" tooltip="Badami: Chimmanakatti Balappa Bhimappa: BJP -&gt; INC "/>
          </p:cNvPr>
          <p:cNvSpPr/>
          <p:nvPr/>
        </p:nvSpPr>
        <p:spPr>
          <a:xfrm>
            <a:off x="5204734" y="1923845"/>
            <a:ext cx="272251" cy="272251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Oval 14">
            <a:hlinkClick r:id="rId3" action="ppaction://hlinksldjump" tooltip="Bagalkot: Meti Hullappa Yamanappa: BJP -&gt; INC "/>
          </p:cNvPr>
          <p:cNvSpPr/>
          <p:nvPr/>
        </p:nvSpPr>
        <p:spPr>
          <a:xfrm>
            <a:off x="5481017" y="1809069"/>
            <a:ext cx="252717" cy="252717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Oval 15">
            <a:hlinkClick r:id="rId3" action="ppaction://hlinksldjump" tooltip="Bagepalli: S.N Subbareddy(Chinnakayalapalli): INC -&gt; IND "/>
          </p:cNvPr>
          <p:cNvSpPr/>
          <p:nvPr/>
        </p:nvSpPr>
        <p:spPr>
          <a:xfrm>
            <a:off x="7336650" y="4404046"/>
            <a:ext cx="285085" cy="285084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Oval 16">
            <a:hlinkClick r:id="rId3" action="ppaction://hlinksldjump" tooltip="Bailhongal: Vishwanath I Patil: BJP -&gt; KJP "/>
          </p:cNvPr>
          <p:cNvSpPr/>
          <p:nvPr/>
        </p:nvSpPr>
        <p:spPr>
          <a:xfrm>
            <a:off x="4535677" y="1671142"/>
            <a:ext cx="239033" cy="239033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Oval 17">
            <a:hlinkClick r:id="rId3" action="ppaction://hlinksldjump" tooltip="Bangalore South: M. Krishnappa: BJP -&gt; BJP "/>
          </p:cNvPr>
          <p:cNvSpPr/>
          <p:nvPr/>
        </p:nvSpPr>
        <p:spPr>
          <a:xfrm>
            <a:off x="6156506" y="6155552"/>
            <a:ext cx="381918" cy="381917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Oval 18">
            <a:hlinkClick r:id="rId3" action="ppaction://hlinksldjump" tooltip="Bangarpet (SC): S.N.Narayanaswamy.K.M: INC -&gt; INC "/>
          </p:cNvPr>
          <p:cNvSpPr/>
          <p:nvPr/>
        </p:nvSpPr>
        <p:spPr>
          <a:xfrm>
            <a:off x="7241348" y="5869181"/>
            <a:ext cx="252354" cy="252354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Oval 19">
            <a:hlinkClick r:id="rId3" action="ppaction://hlinksldjump" tooltip="Bantval: B.Ramanatha Rai: INC -&gt; INC "/>
          </p:cNvPr>
          <p:cNvSpPr/>
          <p:nvPr/>
        </p:nvSpPr>
        <p:spPr>
          <a:xfrm>
            <a:off x="3527182" y="4109459"/>
            <a:ext cx="309145" cy="309145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Oval 20">
            <a:hlinkClick r:id="rId3" action="ppaction://hlinksldjump" tooltip="Basavakalyan: Mallikarjun Sidramappa Khuba: BJP -&gt; JD(S) "/>
          </p:cNvPr>
          <p:cNvSpPr/>
          <p:nvPr/>
        </p:nvSpPr>
        <p:spPr>
          <a:xfrm>
            <a:off x="7282114" y="970164"/>
            <a:ext cx="244403" cy="244403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Oval 21">
            <a:hlinkClick r:id="rId3" action="ppaction://hlinksldjump" tooltip="Basavana Bagevadi: Shivanand S Patil: BJP -&gt; INC "/>
          </p:cNvPr>
          <p:cNvSpPr/>
          <p:nvPr/>
        </p:nvSpPr>
        <p:spPr>
          <a:xfrm>
            <a:off x="5751668" y="1619804"/>
            <a:ext cx="238185" cy="238185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Oval 22">
            <a:hlinkClick r:id="rId3" action="ppaction://hlinksldjump" tooltip="Basavanagudi: Ravi Subramanya.L.A.: BJP -&gt; BJP "/>
          </p:cNvPr>
          <p:cNvSpPr/>
          <p:nvPr/>
        </p:nvSpPr>
        <p:spPr>
          <a:xfrm>
            <a:off x="6435890" y="5967453"/>
            <a:ext cx="220224" cy="220224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Oval 23">
            <a:hlinkClick r:id="rId3" action="ppaction://hlinksldjump" tooltip="Belgaum Dakshin: Sambhaji Lakshman Patil: BJP -&gt; IND "/>
          </p:cNvPr>
          <p:cNvSpPr/>
          <p:nvPr/>
        </p:nvSpPr>
        <p:spPr>
          <a:xfrm>
            <a:off x="3509656" y="1708808"/>
            <a:ext cx="261487" cy="261486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Oval 24">
            <a:hlinkClick r:id="rId3" action="ppaction://hlinksldjump" tooltip="Belgaum Rural: Sanjay B Patil: BJP -&gt; BJP "/>
          </p:cNvPr>
          <p:cNvSpPr/>
          <p:nvPr/>
        </p:nvSpPr>
        <p:spPr>
          <a:xfrm>
            <a:off x="3634369" y="1411593"/>
            <a:ext cx="304065" cy="304066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Oval 25">
            <a:hlinkClick r:id="rId3" action="ppaction://hlinksldjump" tooltip="Belgaum Uttar: Fairoz Nuruddin Saith: INC -&gt; INC "/>
          </p:cNvPr>
          <p:cNvSpPr/>
          <p:nvPr/>
        </p:nvSpPr>
        <p:spPr>
          <a:xfrm>
            <a:off x="3962452" y="1495269"/>
            <a:ext cx="252815" cy="252816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Oval 26">
            <a:hlinkClick r:id="rId3" action="ppaction://hlinksldjump" tooltip="Bellary (ST): B. Sreeramulu: BJP -&gt; BSRCP "/>
          </p:cNvPr>
          <p:cNvSpPr/>
          <p:nvPr/>
        </p:nvSpPr>
        <p:spPr>
          <a:xfrm>
            <a:off x="6657977" y="3134136"/>
            <a:ext cx="252006" cy="252006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Oval 27">
            <a:hlinkClick r:id="rId3" action="ppaction://hlinksldjump" tooltip="Bellary City: Anil Lad: BJP -&gt; INC "/>
          </p:cNvPr>
          <p:cNvSpPr/>
          <p:nvPr/>
        </p:nvSpPr>
        <p:spPr>
          <a:xfrm>
            <a:off x="6366843" y="3182816"/>
            <a:ext cx="264333" cy="264332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Oval 28">
            <a:hlinkClick r:id="rId3" action="ppaction://hlinksldjump" tooltip="Belthangady: K. Vasantha Bangera: INC -&gt; INC "/>
          </p:cNvPr>
          <p:cNvSpPr/>
          <p:nvPr/>
        </p:nvSpPr>
        <p:spPr>
          <a:xfrm>
            <a:off x="3862952" y="4096033"/>
            <a:ext cx="294972" cy="294971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Oval 29">
            <a:hlinkClick r:id="rId3" action="ppaction://hlinksldjump" tooltip="Belur: Y.N Rudresha Gowda: INC -&gt; INC "/>
          </p:cNvPr>
          <p:cNvSpPr/>
          <p:nvPr/>
        </p:nvSpPr>
        <p:spPr>
          <a:xfrm>
            <a:off x="4499367" y="4095873"/>
            <a:ext cx="272109" cy="272110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Oval 30">
            <a:hlinkClick r:id="rId3" action="ppaction://hlinksldjump" tooltip="Bhadravati: Appaji. M.J: INC -&gt; JD(S) "/>
          </p:cNvPr>
          <p:cNvSpPr/>
          <p:nvPr/>
        </p:nvSpPr>
        <p:spPr>
          <a:xfrm>
            <a:off x="4673933" y="3525441"/>
            <a:ext cx="286436" cy="286436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Oval 31">
            <a:hlinkClick r:id="rId3" action="ppaction://hlinksldjump" tooltip="Bhalki: Eshwara S/O Bhimanna Khandre: INC -&gt; INC "/>
          </p:cNvPr>
          <p:cNvSpPr/>
          <p:nvPr/>
        </p:nvSpPr>
        <p:spPr>
          <a:xfrm>
            <a:off x="7645161" y="907385"/>
            <a:ext cx="294773" cy="294773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Oval 32">
            <a:hlinkClick r:id="rId3" action="ppaction://hlinksldjump" tooltip="Bhatkal: Mankala Subba Vaidya: INC -&gt; IND "/>
          </p:cNvPr>
          <p:cNvSpPr/>
          <p:nvPr/>
        </p:nvSpPr>
        <p:spPr>
          <a:xfrm>
            <a:off x="3280132" y="2960381"/>
            <a:ext cx="250866" cy="250866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" name="Oval 33">
            <a:hlinkClick r:id="rId3" action="ppaction://hlinksldjump" tooltip="Bidar: Gurupadappa Nagamarpalli: INC -&gt; KJP "/>
          </p:cNvPr>
          <p:cNvSpPr/>
          <p:nvPr/>
        </p:nvSpPr>
        <p:spPr>
          <a:xfrm>
            <a:off x="8035002" y="1192170"/>
            <a:ext cx="202768" cy="202768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Oval 34">
            <a:hlinkClick r:id="rId3" action="ppaction://hlinksldjump" tooltip="Bidar South: Ashok Kheny: JD(S) -&gt; KMP "/>
          </p:cNvPr>
          <p:cNvSpPr/>
          <p:nvPr/>
        </p:nvSpPr>
        <p:spPr>
          <a:xfrm>
            <a:off x="7872206" y="1379879"/>
            <a:ext cx="222499" cy="222499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" name="Oval 35">
            <a:hlinkClick r:id="rId3" action="ppaction://hlinksldjump" tooltip="Bijapur City: Makbul S Bagawan: BJP -&gt; INC "/>
          </p:cNvPr>
          <p:cNvSpPr/>
          <p:nvPr/>
        </p:nvSpPr>
        <p:spPr>
          <a:xfrm>
            <a:off x="5608979" y="1426680"/>
            <a:ext cx="188728" cy="188727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Oval 36">
            <a:hlinkClick r:id="rId3" action="ppaction://hlinksldjump" tooltip="Bilgi: J . T. Patil: BJP -&gt; INC "/>
          </p:cNvPr>
          <p:cNvSpPr/>
          <p:nvPr/>
        </p:nvSpPr>
        <p:spPr>
          <a:xfrm>
            <a:off x="5249833" y="1588776"/>
            <a:ext cx="282198" cy="282198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8" name="Oval 37">
            <a:hlinkClick r:id="rId3" action="ppaction://hlinksldjump" tooltip="Bommanahalli: Sathish Reddy.M: BJP -&gt; BJP "/>
          </p:cNvPr>
          <p:cNvSpPr/>
          <p:nvPr/>
        </p:nvSpPr>
        <p:spPr>
          <a:xfrm>
            <a:off x="6686151" y="5949150"/>
            <a:ext cx="277506" cy="277506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Oval 38">
            <a:hlinkClick r:id="rId3" action="ppaction://hlinksldjump" tooltip="Byadgi: Basavaraj Neelappa Shivannanavar: BJP -&gt; INC "/>
          </p:cNvPr>
          <p:cNvSpPr/>
          <p:nvPr/>
        </p:nvSpPr>
        <p:spPr>
          <a:xfrm>
            <a:off x="4773774" y="2714804"/>
            <a:ext cx="275333" cy="275332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0" name="Oval 39">
            <a:hlinkClick r:id="rId3" action="ppaction://hlinksldjump" tooltip="Byatarayanapura: Krishna Byre Gowda: INC -&gt; INC "/>
          </p:cNvPr>
          <p:cNvSpPr/>
          <p:nvPr/>
        </p:nvSpPr>
        <p:spPr>
          <a:xfrm>
            <a:off x="7545926" y="4624268"/>
            <a:ext cx="324114" cy="324113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1" name="Oval 40">
            <a:hlinkClick r:id="rId3" action="ppaction://hlinksldjump" tooltip="Byndoor: K.Gopala Poojary: BJP -&gt; INC "/>
          </p:cNvPr>
          <p:cNvSpPr/>
          <p:nvPr/>
        </p:nvSpPr>
        <p:spPr>
          <a:xfrm>
            <a:off x="3560893" y="2960392"/>
            <a:ext cx="292336" cy="292336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2" name="Oval 41">
            <a:hlinkClick r:id="rId3" action="ppaction://hlinksldjump" tooltip="C.V. Raman Nagar (SC): S. Raghu: BJP -&gt; BJP "/>
          </p:cNvPr>
          <p:cNvSpPr/>
          <p:nvPr/>
        </p:nvSpPr>
        <p:spPr>
          <a:xfrm>
            <a:off x="7120606" y="5672951"/>
            <a:ext cx="204203" cy="204204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" name="Oval 42">
            <a:hlinkClick r:id="rId3" action="ppaction://hlinksldjump" tooltip="Challakere (ST): T Raghumurthy: BJP -&gt; INC "/>
          </p:cNvPr>
          <p:cNvSpPr/>
          <p:nvPr/>
        </p:nvSpPr>
        <p:spPr>
          <a:xfrm>
            <a:off x="6027509" y="3692974"/>
            <a:ext cx="270376" cy="270377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4" name="Oval 43">
            <a:hlinkClick r:id="rId3" action="ppaction://hlinksldjump" tooltip="Chamaraja: Vasu: BJP -&gt; INC "/>
          </p:cNvPr>
          <p:cNvSpPr/>
          <p:nvPr/>
        </p:nvSpPr>
        <p:spPr>
          <a:xfrm>
            <a:off x="5008670" y="5355717"/>
            <a:ext cx="241166" cy="241167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5" name="Oval 44">
            <a:hlinkClick r:id="rId3" action="ppaction://hlinksldjump" tooltip="Chamarajanagar: C.Puttarangashetty: INC -&gt; INC "/>
          </p:cNvPr>
          <p:cNvSpPr/>
          <p:nvPr/>
        </p:nvSpPr>
        <p:spPr>
          <a:xfrm>
            <a:off x="5288828" y="6164974"/>
            <a:ext cx="283060" cy="283060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" name="Oval 45">
            <a:hlinkClick r:id="rId3" action="ppaction://hlinksldjump" tooltip="Chamrajpet: B.Z.Zameer Ahmed Khan: JD(S) -&gt; JD(S) "/>
          </p:cNvPr>
          <p:cNvSpPr/>
          <p:nvPr/>
        </p:nvSpPr>
        <p:spPr>
          <a:xfrm>
            <a:off x="6375088" y="5738889"/>
            <a:ext cx="203067" cy="203068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7" name="Oval 46">
            <a:hlinkClick r:id="rId3" action="ppaction://hlinksldjump" tooltip="Chamundeshwari: G.T. Deve Gowda: INC -&gt; JD(S) "/>
          </p:cNvPr>
          <p:cNvSpPr/>
          <p:nvPr/>
        </p:nvSpPr>
        <p:spPr>
          <a:xfrm>
            <a:off x="4638370" y="5324300"/>
            <a:ext cx="343140" cy="343140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Oval 47">
            <a:hlinkClick r:id="rId3" action="ppaction://hlinksldjump" tooltip="Channagiri: Vadnal Rajanna: BJP -&gt; INC "/>
          </p:cNvPr>
          <p:cNvSpPr/>
          <p:nvPr/>
        </p:nvSpPr>
        <p:spPr>
          <a:xfrm>
            <a:off x="4987934" y="3577276"/>
            <a:ext cx="259680" cy="259680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9" name="Oval 48">
            <a:hlinkClick r:id="rId3" action="ppaction://hlinksldjump" tooltip="Channapatna: C P Yogeshwara: INC -&gt; SP "/>
          </p:cNvPr>
          <p:cNvSpPr/>
          <p:nvPr/>
        </p:nvSpPr>
        <p:spPr>
          <a:xfrm>
            <a:off x="5776164" y="5388954"/>
            <a:ext cx="328179" cy="328178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0" name="Oval 49">
            <a:hlinkClick r:id="rId3" action="ppaction://hlinksldjump" tooltip="Chickpet: R.V. Devraj: BJP -&gt; INC "/>
          </p:cNvPr>
          <p:cNvSpPr/>
          <p:nvPr/>
        </p:nvSpPr>
        <p:spPr>
          <a:xfrm>
            <a:off x="6872877" y="5746559"/>
            <a:ext cx="228730" cy="228731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Oval 50">
            <a:hlinkClick r:id="rId3" action="ppaction://hlinksldjump" tooltip="Chikkaballapur: Dr. K Sudhakar: JD(S) -&gt; INC "/>
          </p:cNvPr>
          <p:cNvSpPr/>
          <p:nvPr/>
        </p:nvSpPr>
        <p:spPr>
          <a:xfrm>
            <a:off x="7240650" y="4715568"/>
            <a:ext cx="288107" cy="288107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2" name="Oval 51">
            <a:hlinkClick r:id="rId3" action="ppaction://hlinksldjump" tooltip="Chikkodi-Sadalga: Prakash Babanna Hukkeri: INC -&gt; INC "/>
          </p:cNvPr>
          <p:cNvSpPr/>
          <p:nvPr/>
        </p:nvSpPr>
        <p:spPr>
          <a:xfrm>
            <a:off x="4124402" y="949493"/>
            <a:ext cx="285908" cy="285907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Oval 52">
            <a:hlinkClick r:id="rId3" action="ppaction://hlinksldjump" tooltip="Chikmagalur: C T Ravi: BJP -&gt; BJP "/>
          </p:cNvPr>
          <p:cNvSpPr/>
          <p:nvPr/>
        </p:nvSpPr>
        <p:spPr>
          <a:xfrm>
            <a:off x="4289856" y="3878369"/>
            <a:ext cx="272600" cy="272600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4" name="Oval 53">
            <a:hlinkClick r:id="rId3" action="ppaction://hlinksldjump" tooltip="Chiknayakanhalli: C.B.Sureshbabu: JD(S) -&gt; JD(S) "/>
          </p:cNvPr>
          <p:cNvSpPr/>
          <p:nvPr/>
        </p:nvSpPr>
        <p:spPr>
          <a:xfrm>
            <a:off x="5469946" y="3881705"/>
            <a:ext cx="328244" cy="328245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5" name="Oval 54">
            <a:hlinkClick r:id="rId3" action="ppaction://hlinksldjump" tooltip="Chincholi (SC): Dr Umesh G Jadav: BJP -&gt; INC "/>
          </p:cNvPr>
          <p:cNvSpPr/>
          <p:nvPr/>
        </p:nvSpPr>
        <p:spPr>
          <a:xfrm>
            <a:off x="7733469" y="1586130"/>
            <a:ext cx="192698" cy="192698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6" name="Oval 55">
            <a:hlinkClick r:id="rId3" action="ppaction://hlinksldjump" tooltip="Chintamani: J.K.Krishnareddy: INC -&gt; JD(S) "/>
          </p:cNvPr>
          <p:cNvSpPr/>
          <p:nvPr/>
        </p:nvSpPr>
        <p:spPr>
          <a:xfrm>
            <a:off x="7726347" y="4929733"/>
            <a:ext cx="298803" cy="298803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7" name="Oval 56">
            <a:hlinkClick r:id="rId3" action="ppaction://hlinksldjump" tooltip="Chitradurga: G.H.Thippareddy: JD(S) -&gt; BJP "/>
          </p:cNvPr>
          <p:cNvSpPr/>
          <p:nvPr/>
        </p:nvSpPr>
        <p:spPr>
          <a:xfrm>
            <a:off x="5484161" y="3351319"/>
            <a:ext cx="315644" cy="315644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8" name="Oval 57">
            <a:hlinkClick r:id="rId3" action="ppaction://hlinksldjump" tooltip="Chittapur: Priyank Kharge: BJP -&gt; INC "/>
          </p:cNvPr>
          <p:cNvSpPr/>
          <p:nvPr/>
        </p:nvSpPr>
        <p:spPr>
          <a:xfrm>
            <a:off x="7236480" y="1661049"/>
            <a:ext cx="218427" cy="218427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9" name="Oval 58">
            <a:hlinkClick r:id="rId3" action="ppaction://hlinksldjump" tooltip="Dasarahalli: S Muniraju: BJP -&gt; BJP "/>
          </p:cNvPr>
          <p:cNvSpPr/>
          <p:nvPr/>
        </p:nvSpPr>
        <p:spPr>
          <a:xfrm>
            <a:off x="6162853" y="4509021"/>
            <a:ext cx="291344" cy="291344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0" name="Oval 59">
            <a:hlinkClick r:id="rId3" action="ppaction://hlinksldjump" tooltip="Davanagere North: S S Mallikarjuna: BJP -&gt; INC "/>
          </p:cNvPr>
          <p:cNvSpPr/>
          <p:nvPr/>
        </p:nvSpPr>
        <p:spPr>
          <a:xfrm>
            <a:off x="5352538" y="3134022"/>
            <a:ext cx="240254" cy="240255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1" name="Oval 60">
            <a:hlinkClick r:id="rId3" action="ppaction://hlinksldjump" tooltip="Davanagere South: Shamanur Shivashankarappa: INC -&gt; INC "/>
          </p:cNvPr>
          <p:cNvSpPr/>
          <p:nvPr/>
        </p:nvSpPr>
        <p:spPr>
          <a:xfrm>
            <a:off x="4911244" y="3328596"/>
            <a:ext cx="229549" cy="229548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2" name="Oval 61">
            <a:hlinkClick r:id="rId3" action="ppaction://hlinksldjump" tooltip="Devadurga (ST): A. Venkatesh Naik: JD(S) -&gt; INC "/>
          </p:cNvPr>
          <p:cNvSpPr/>
          <p:nvPr/>
        </p:nvSpPr>
        <p:spPr>
          <a:xfrm>
            <a:off x="6866480" y="2166508"/>
            <a:ext cx="203488" cy="203489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3" name="Oval 62">
            <a:hlinkClick r:id="rId3" action="ppaction://hlinksldjump" tooltip="Devanahalli (SC): Pilla Munishamappa: INC -&gt; JD(S) "/>
          </p:cNvPr>
          <p:cNvSpPr/>
          <p:nvPr/>
        </p:nvSpPr>
        <p:spPr>
          <a:xfrm>
            <a:off x="7128153" y="5346836"/>
            <a:ext cx="302662" cy="302662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4" name="Oval 63">
            <a:hlinkClick r:id="rId3" action="ppaction://hlinksldjump" tooltip="Devar Hippargi: Aminappagouda Sanganagouda Patil: INC -&gt; INC "/>
          </p:cNvPr>
          <p:cNvSpPr/>
          <p:nvPr/>
        </p:nvSpPr>
        <p:spPr>
          <a:xfrm>
            <a:off x="5939322" y="1426386"/>
            <a:ext cx="231370" cy="231371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5" name="Oval 64">
            <a:hlinkClick r:id="rId3" action="ppaction://hlinksldjump" tooltip="Dharwad: Vinay Kulkarni: BJP -&gt; INC "/>
          </p:cNvPr>
          <p:cNvSpPr/>
          <p:nvPr/>
        </p:nvSpPr>
        <p:spPr>
          <a:xfrm>
            <a:off x="4359054" y="1887175"/>
            <a:ext cx="255002" cy="255000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6" name="Oval 65">
            <a:hlinkClick r:id="rId3" action="ppaction://hlinksldjump" tooltip="Doddaballapur: T.Venkataramanaiah (Appakaranahalli T.Venkatesh): INC -&gt; INC "/>
          </p:cNvPr>
          <p:cNvSpPr/>
          <p:nvPr/>
        </p:nvSpPr>
        <p:spPr>
          <a:xfrm>
            <a:off x="6700442" y="4342103"/>
            <a:ext cx="286130" cy="286129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7" name="Oval 66">
            <a:hlinkClick r:id="rId3" action="ppaction://hlinksldjump" tooltip="Gadag: H K Patil: BJP -&gt; INC "/>
          </p:cNvPr>
          <p:cNvSpPr/>
          <p:nvPr/>
        </p:nvSpPr>
        <p:spPr>
          <a:xfrm>
            <a:off x="5197566" y="2460386"/>
            <a:ext cx="245796" cy="245795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8" name="Oval 67">
            <a:hlinkClick r:id="rId3" action="ppaction://hlinksldjump" tooltip="Gandhi Nagar: Dinesh Gundu Rao: INC -&gt; INC "/>
          </p:cNvPr>
          <p:cNvSpPr/>
          <p:nvPr/>
        </p:nvSpPr>
        <p:spPr>
          <a:xfrm>
            <a:off x="6885564" y="5484978"/>
            <a:ext cx="229592" cy="229593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9" name="Oval 68">
            <a:hlinkClick r:id="rId3" action="ppaction://hlinksldjump" tooltip="Gangawati: Iqbal Ansari: BJP -&gt; JD(S) "/>
          </p:cNvPr>
          <p:cNvSpPr/>
          <p:nvPr/>
        </p:nvSpPr>
        <p:spPr>
          <a:xfrm>
            <a:off x="6119635" y="2682133"/>
            <a:ext cx="227073" cy="227073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0" name="Oval 69">
            <a:hlinkClick r:id="rId3" action="ppaction://hlinksldjump" tooltip="Gauribidanur: N H Shivashankara Reddy: INC -&gt; INC "/>
          </p:cNvPr>
          <p:cNvSpPr/>
          <p:nvPr/>
        </p:nvSpPr>
        <p:spPr>
          <a:xfrm>
            <a:off x="6941652" y="4136287"/>
            <a:ext cx="294120" cy="294119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1" name="Oval 70">
            <a:hlinkClick r:id="rId3" action="ppaction://hlinksldjump" tooltip="Gokak: Jarkiholi Ramesh Laxmanrao: INC -&gt; INC "/>
          </p:cNvPr>
          <p:cNvSpPr/>
          <p:nvPr/>
        </p:nvSpPr>
        <p:spPr>
          <a:xfrm>
            <a:off x="4231776" y="1570237"/>
            <a:ext cx="284888" cy="284888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2" name="Oval 71">
            <a:hlinkClick r:id="rId3" action="ppaction://hlinksldjump" tooltip="Govindaraj Nagar: Priyakrishna: INC -&gt; INC "/>
          </p:cNvPr>
          <p:cNvSpPr/>
          <p:nvPr/>
        </p:nvSpPr>
        <p:spPr>
          <a:xfrm>
            <a:off x="6172784" y="5898204"/>
            <a:ext cx="238853" cy="238853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3" name="Oval 72">
            <a:hlinkClick r:id="rId3" action="ppaction://hlinksldjump" tooltip="Gubbi: S R Shrinivas (Vasu): JD(S) -&gt; JD(S) "/>
          </p:cNvPr>
          <p:cNvSpPr/>
          <p:nvPr/>
        </p:nvSpPr>
        <p:spPr>
          <a:xfrm>
            <a:off x="5753643" y="4253144"/>
            <a:ext cx="283926" cy="283926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4" name="Oval 73">
            <a:hlinkClick r:id="rId3" action="ppaction://hlinksldjump" tooltip="Gulbarga Dakshin: Dattatraya C. Patil Revoor (Appu Gouda): JD(S) -&gt; BJP "/>
          </p:cNvPr>
          <p:cNvSpPr/>
          <p:nvPr/>
        </p:nvSpPr>
        <p:spPr>
          <a:xfrm>
            <a:off x="6870036" y="1355987"/>
            <a:ext cx="225478" cy="225478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5" name="Oval 74">
            <a:hlinkClick r:id="rId3" action="ppaction://hlinksldjump" tooltip="Gulbarga Rural (SC): G.Ramkrishna: BJP -&gt; INC "/>
          </p:cNvPr>
          <p:cNvSpPr/>
          <p:nvPr/>
        </p:nvSpPr>
        <p:spPr>
          <a:xfrm>
            <a:off x="7021402" y="1130669"/>
            <a:ext cx="243429" cy="243429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6" name="Oval 75">
            <a:hlinkClick r:id="rId3" action="ppaction://hlinksldjump" tooltip="Gulbarga Uttar: Qamar Ul Islam: INC -&gt; INC "/>
          </p:cNvPr>
          <p:cNvSpPr/>
          <p:nvPr/>
        </p:nvSpPr>
        <p:spPr>
          <a:xfrm>
            <a:off x="7128806" y="1389799"/>
            <a:ext cx="228033" cy="228034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7" name="Oval 76">
            <a:hlinkClick r:id="rId3" action="ppaction://hlinksldjump" tooltip="Gundlupet: H.S. Mahadeva Prasad: INC -&gt; INC "/>
          </p:cNvPr>
          <p:cNvSpPr/>
          <p:nvPr/>
        </p:nvSpPr>
        <p:spPr>
          <a:xfrm>
            <a:off x="4900678" y="5946570"/>
            <a:ext cx="328183" cy="328182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8" name="Oval 77">
            <a:hlinkClick r:id="rId3" action="ppaction://hlinksldjump" tooltip="Gurumitkal: Baburao Chinchanasoor: INC -&gt; INC "/>
          </p:cNvPr>
          <p:cNvSpPr/>
          <p:nvPr/>
        </p:nvSpPr>
        <p:spPr>
          <a:xfrm>
            <a:off x="7531042" y="1999334"/>
            <a:ext cx="227870" cy="227871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9" name="Oval 78">
            <a:hlinkClick r:id="rId3" action="ppaction://hlinksldjump" tooltip="Hadagalli (SC): P.T.Parameshwaranaik: BJP -&gt; INC "/>
          </p:cNvPr>
          <p:cNvSpPr/>
          <p:nvPr/>
        </p:nvSpPr>
        <p:spPr>
          <a:xfrm>
            <a:off x="5080196" y="2710900"/>
            <a:ext cx="208328" cy="208328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0" name="Oval 79">
            <a:hlinkClick r:id="rId3" action="ppaction://hlinksldjump" tooltip="Hagaribommanahalli (SC): Bheemanaik Lbp: BJP -&gt; JD(S) "/>
          </p:cNvPr>
          <p:cNvSpPr/>
          <p:nvPr/>
        </p:nvSpPr>
        <p:spPr>
          <a:xfrm>
            <a:off x="5587228" y="2836508"/>
            <a:ext cx="260768" cy="260768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1" name="Oval 80">
            <a:hlinkClick r:id="rId3" action="ppaction://hlinksldjump" tooltip="Haliyal: Deshpande. R. V.: JD(S) -&gt; INC "/>
          </p:cNvPr>
          <p:cNvSpPr/>
          <p:nvPr/>
        </p:nvSpPr>
        <p:spPr>
          <a:xfrm>
            <a:off x="3960518" y="2089326"/>
            <a:ext cx="227208" cy="227207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2" name="Oval 81">
            <a:hlinkClick r:id="rId3" action="ppaction://hlinksldjump" tooltip="Hangal: Manohar H. Tahashildar: BJP -&gt; INC "/>
          </p:cNvPr>
          <p:cNvSpPr/>
          <p:nvPr/>
        </p:nvSpPr>
        <p:spPr>
          <a:xfrm>
            <a:off x="4174372" y="2672722"/>
            <a:ext cx="281732" cy="281731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3" name="Oval 82">
            <a:hlinkClick r:id="rId3" action="ppaction://hlinksldjump" tooltip="Hanur: R.Narendra: INC -&gt; INC "/>
          </p:cNvPr>
          <p:cNvSpPr/>
          <p:nvPr/>
        </p:nvSpPr>
        <p:spPr>
          <a:xfrm>
            <a:off x="5845837" y="6154107"/>
            <a:ext cx="287673" cy="287672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4" name="Oval 83">
            <a:hlinkClick r:id="rId3" action="ppaction://hlinksldjump" tooltip="Harapanahalli: M P Ravindra: BJP -&gt; INC "/>
          </p:cNvPr>
          <p:cNvSpPr/>
          <p:nvPr/>
        </p:nvSpPr>
        <p:spPr>
          <a:xfrm>
            <a:off x="5275587" y="2827264"/>
            <a:ext cx="281482" cy="281482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5" name="Oval 84">
            <a:hlinkClick r:id="rId3" action="ppaction://hlinksldjump" tooltip="Harihar: H.S. Shivashankar: BJP -&gt; JD(S) "/>
          </p:cNvPr>
          <p:cNvSpPr/>
          <p:nvPr/>
        </p:nvSpPr>
        <p:spPr>
          <a:xfrm>
            <a:off x="5041622" y="3057154"/>
            <a:ext cx="286530" cy="286529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6" name="Oval 85">
            <a:hlinkClick r:id="rId3" action="ppaction://hlinksldjump" tooltip="Hassan: H.S.Prakash: JD(S) -&gt; JD(S) "/>
          </p:cNvPr>
          <p:cNvSpPr/>
          <p:nvPr/>
        </p:nvSpPr>
        <p:spPr>
          <a:xfrm>
            <a:off x="4643741" y="4447647"/>
            <a:ext cx="256365" cy="256366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7" name="Oval 86">
            <a:hlinkClick r:id="rId3" action="ppaction://hlinksldjump" tooltip="Haveri (SC): Rudrappa Manappa Lamani: BJP -&gt; INC "/>
          </p:cNvPr>
          <p:cNvSpPr/>
          <p:nvPr/>
        </p:nvSpPr>
        <p:spPr>
          <a:xfrm>
            <a:off x="4486680" y="2678225"/>
            <a:ext cx="259559" cy="259559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8" name="Oval 87">
            <a:hlinkClick r:id="rId3" action="ppaction://hlinksldjump" tooltip="Hebbal: R. Jagadeesh Kumar: BJP -&gt; BJP "/>
          </p:cNvPr>
          <p:cNvSpPr/>
          <p:nvPr/>
        </p:nvSpPr>
        <p:spPr>
          <a:xfrm>
            <a:off x="7478173" y="4951963"/>
            <a:ext cx="218391" cy="218391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9" name="Oval 88">
            <a:hlinkClick r:id="rId3" action="ppaction://hlinksldjump" tooltip="Heggadadevanakote (ST): Chikkamadu S: INC -&gt; JD(S) "/>
          </p:cNvPr>
          <p:cNvSpPr/>
          <p:nvPr/>
        </p:nvSpPr>
        <p:spPr>
          <a:xfrm>
            <a:off x="4420581" y="5587729"/>
            <a:ext cx="286600" cy="286601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0" name="Oval 89">
            <a:hlinkClick r:id="rId3" action="ppaction://hlinksldjump" tooltip="Hirekerur: U. B. Banakar: INC -&gt; KJP "/>
          </p:cNvPr>
          <p:cNvSpPr/>
          <p:nvPr/>
        </p:nvSpPr>
        <p:spPr>
          <a:xfrm>
            <a:off x="4446896" y="2965939"/>
            <a:ext cx="260741" cy="260741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1" name="Oval 90">
            <a:hlinkClick r:id="rId3" action="ppaction://hlinksldjump" tooltip="Hiriyur: D.Sudhakar: IND -&gt; INC "/>
          </p:cNvPr>
          <p:cNvSpPr/>
          <p:nvPr/>
        </p:nvSpPr>
        <p:spPr>
          <a:xfrm>
            <a:off x="5693058" y="3621210"/>
            <a:ext cx="309909" cy="309909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2" name="Oval 91">
            <a:hlinkClick r:id="rId3" action="ppaction://hlinksldjump" tooltip="Holalkere (SC): H. Anjaneya: BJP -&gt; INC "/>
          </p:cNvPr>
          <p:cNvSpPr/>
          <p:nvPr/>
        </p:nvSpPr>
        <p:spPr>
          <a:xfrm>
            <a:off x="5271666" y="3611424"/>
            <a:ext cx="305428" cy="305428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3" name="Oval 92">
            <a:hlinkClick r:id="rId3" action="ppaction://hlinksldjump" tooltip="Holenarasipur: H.D Revanna: JD(S) -&gt; JD(S) "/>
          </p:cNvPr>
          <p:cNvSpPr/>
          <p:nvPr/>
        </p:nvSpPr>
        <p:spPr>
          <a:xfrm>
            <a:off x="4698650" y="4719923"/>
            <a:ext cx="324359" cy="324358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4" name="Oval 93">
            <a:hlinkClick r:id="rId3" action="ppaction://hlinksldjump" tooltip="Homnabad: Rajashekhar Basavaraj Patil: INC -&gt; INC "/>
          </p:cNvPr>
          <p:cNvSpPr/>
          <p:nvPr/>
        </p:nvSpPr>
        <p:spPr>
          <a:xfrm>
            <a:off x="7471148" y="1167216"/>
            <a:ext cx="263909" cy="263910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5" name="Oval 94">
            <a:hlinkClick r:id="rId3" action="ppaction://hlinksldjump" tooltip="Honnali: D. G Shantana Gowda: BJP -&gt; INC "/>
          </p:cNvPr>
          <p:cNvSpPr/>
          <p:nvPr/>
        </p:nvSpPr>
        <p:spPr>
          <a:xfrm>
            <a:off x="4507979" y="3246485"/>
            <a:ext cx="294887" cy="294887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6" name="Oval 95">
            <a:hlinkClick r:id="rId3" action="ppaction://hlinksldjump" tooltip="Hosadurga: B.G. Govindappa: IND -&gt; INC "/>
          </p:cNvPr>
          <p:cNvSpPr/>
          <p:nvPr/>
        </p:nvSpPr>
        <p:spPr>
          <a:xfrm>
            <a:off x="5162388" y="3920468"/>
            <a:ext cx="281720" cy="281720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7" name="Oval 96">
            <a:hlinkClick r:id="rId3" action="ppaction://hlinksldjump" tooltip="Hosakote: M.T.B. Nagaraj: BJP -&gt; INC "/>
          </p:cNvPr>
          <p:cNvSpPr/>
          <p:nvPr/>
        </p:nvSpPr>
        <p:spPr>
          <a:xfrm>
            <a:off x="7432838" y="5213291"/>
            <a:ext cx="324504" cy="324505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8" name="Oval 97">
            <a:hlinkClick r:id="rId3" action="ppaction://hlinksldjump" tooltip="Hubli-Dharwad-Central: Jagadish Shettar: BJP -&gt; BJP "/>
          </p:cNvPr>
          <p:cNvSpPr/>
          <p:nvPr/>
        </p:nvSpPr>
        <p:spPr>
          <a:xfrm>
            <a:off x="4753413" y="2179731"/>
            <a:ext cx="245290" cy="245290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9" name="Oval 98">
            <a:hlinkClick r:id="rId3" action="ppaction://hlinksldjump" tooltip="Hubli-Dharwad-East (SC): Abbayya Prasad: BJP -&gt; INC "/>
          </p:cNvPr>
          <p:cNvSpPr/>
          <p:nvPr/>
        </p:nvSpPr>
        <p:spPr>
          <a:xfrm>
            <a:off x="4230312" y="2130846"/>
            <a:ext cx="211432" cy="211432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0" name="Oval 99">
            <a:hlinkClick r:id="rId3" action="ppaction://hlinksldjump" tooltip="Hubli-Dharwad-West: Aravind Chandrakant Bellad: BJP -&gt; BJP "/>
          </p:cNvPr>
          <p:cNvSpPr/>
          <p:nvPr/>
        </p:nvSpPr>
        <p:spPr>
          <a:xfrm>
            <a:off x="4473635" y="2152232"/>
            <a:ext cx="248319" cy="248319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1" name="Oval 100">
            <a:hlinkClick r:id="rId3" action="ppaction://hlinksldjump" tooltip="Hukkeri: Umesh Vishwanath Katti: JD(S) -&gt; BJP "/>
          </p:cNvPr>
          <p:cNvSpPr/>
          <p:nvPr/>
        </p:nvSpPr>
        <p:spPr>
          <a:xfrm>
            <a:off x="4155807" y="1262549"/>
            <a:ext cx="288390" cy="288391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2" name="Oval 101">
            <a:hlinkClick r:id="rId3" action="ppaction://hlinksldjump" tooltip="Hungund: Kashappanavar Vijayanand Shivashankrappa: BJP -&gt; INC "/>
          </p:cNvPr>
          <p:cNvSpPr/>
          <p:nvPr/>
        </p:nvSpPr>
        <p:spPr>
          <a:xfrm>
            <a:off x="5687904" y="2023325"/>
            <a:ext cx="256866" cy="256866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3" name="Oval 102">
            <a:hlinkClick r:id="rId3" action="ppaction://hlinksldjump" tooltip="Hunsur: H.P.Manjunath: INC -&gt; INC "/>
          </p:cNvPr>
          <p:cNvSpPr/>
          <p:nvPr/>
        </p:nvSpPr>
        <p:spPr>
          <a:xfrm>
            <a:off x="4252298" y="5262620"/>
            <a:ext cx="332138" cy="332137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4" name="Oval 103">
            <a:hlinkClick r:id="rId3" action="ppaction://hlinksldjump" tooltip="Indi: Yashavantarayagouda Vittalagouda Patil: BJP -&gt; INC "/>
          </p:cNvPr>
          <p:cNvSpPr/>
          <p:nvPr/>
        </p:nvSpPr>
        <p:spPr>
          <a:xfrm>
            <a:off x="5990080" y="1071229"/>
            <a:ext cx="240910" cy="240910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5" name="Oval 104">
            <a:hlinkClick r:id="rId3" action="ppaction://hlinksldjump" tooltip="Jagalur (ST): H.P.Rajesh: BJP -&gt; INC "/>
          </p:cNvPr>
          <p:cNvSpPr/>
          <p:nvPr/>
        </p:nvSpPr>
        <p:spPr>
          <a:xfrm>
            <a:off x="5828819" y="3368899"/>
            <a:ext cx="240226" cy="240227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6" name="Oval 105">
            <a:hlinkClick r:id="rId3" action="ppaction://hlinksldjump" tooltip="Jamkhandi: Siddu B. Nyamagouda: BJP -&gt; INC "/>
          </p:cNvPr>
          <p:cNvSpPr/>
          <p:nvPr/>
        </p:nvSpPr>
        <p:spPr>
          <a:xfrm>
            <a:off x="5071181" y="1216919"/>
            <a:ext cx="249734" cy="249734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7" name="Oval 106">
            <a:hlinkClick r:id="rId3" action="ppaction://hlinksldjump" tooltip="Jayanagar: B.N. Vijayakumar: BJP -&gt; BJP "/>
          </p:cNvPr>
          <p:cNvSpPr/>
          <p:nvPr/>
        </p:nvSpPr>
        <p:spPr>
          <a:xfrm>
            <a:off x="6416630" y="5501076"/>
            <a:ext cx="203735" cy="203735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8" name="Oval 107">
            <a:hlinkClick r:id="rId3" action="ppaction://hlinksldjump" tooltip="Jewargi: Ajay Dharam Singh: BJP -&gt; INC "/>
          </p:cNvPr>
          <p:cNvSpPr/>
          <p:nvPr/>
        </p:nvSpPr>
        <p:spPr>
          <a:xfrm>
            <a:off x="6799667" y="1610266"/>
            <a:ext cx="264054" cy="264054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9" name="Oval 108">
            <a:hlinkClick r:id="rId3" action="ppaction://hlinksldjump" tooltip="K.R. Pura: B.A.Basavaraja: BJP -&gt; INC "/>
          </p:cNvPr>
          <p:cNvSpPr/>
          <p:nvPr/>
        </p:nvSpPr>
        <p:spPr>
          <a:xfrm>
            <a:off x="6918134" y="4801844"/>
            <a:ext cx="311261" cy="311261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0" name="Oval 109">
            <a:hlinkClick r:id="rId3" action="ppaction://hlinksldjump" tooltip="Kadur : Y.S.V.Datta: BJP -&gt; JD(S) "/>
          </p:cNvPr>
          <p:cNvSpPr/>
          <p:nvPr/>
        </p:nvSpPr>
        <p:spPr>
          <a:xfrm>
            <a:off x="4864717" y="3848029"/>
            <a:ext cx="278902" cy="278902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1" name="Oval 110">
            <a:hlinkClick r:id="rId3" action="ppaction://hlinksldjump" tooltip="Kagwad: Bharamgoud Alagoud Kage: BJP -&gt; BJP "/>
          </p:cNvPr>
          <p:cNvSpPr/>
          <p:nvPr/>
        </p:nvSpPr>
        <p:spPr>
          <a:xfrm>
            <a:off x="4437020" y="834514"/>
            <a:ext cx="246767" cy="246766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2" name="Oval 111">
            <a:hlinkClick r:id="rId3" action="ppaction://hlinksldjump" tooltip="Kalghatgi: Santhosh S Lad: INC -&gt; INC "/>
          </p:cNvPr>
          <p:cNvSpPr/>
          <p:nvPr/>
        </p:nvSpPr>
        <p:spPr>
          <a:xfrm>
            <a:off x="4050839" y="2328421"/>
            <a:ext cx="261525" cy="261525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3" name="Oval 112">
            <a:hlinkClick r:id="rId3" action="ppaction://hlinksldjump" tooltip="Kampli (ST): T.H. Suresh Babu: BJP -&gt; BSRCP "/>
          </p:cNvPr>
          <p:cNvSpPr/>
          <p:nvPr/>
        </p:nvSpPr>
        <p:spPr>
          <a:xfrm>
            <a:off x="6209305" y="2917781"/>
            <a:ext cx="275404" cy="275404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4" name="Oval 113">
            <a:hlinkClick r:id="rId3" action="ppaction://hlinksldjump" tooltip="Kanakagiri (SC): Shivaraj Sangappa Tangadagi: IND -&gt; INC "/>
          </p:cNvPr>
          <p:cNvSpPr/>
          <p:nvPr/>
        </p:nvSpPr>
        <p:spPr>
          <a:xfrm>
            <a:off x="5997003" y="2457770"/>
            <a:ext cx="220942" cy="220942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5" name="Oval 114">
            <a:hlinkClick r:id="rId3" action="ppaction://hlinksldjump" tooltip="Kanakapura: D.K. Shivakumar: INC -&gt; INC "/>
          </p:cNvPr>
          <p:cNvSpPr/>
          <p:nvPr/>
        </p:nvSpPr>
        <p:spPr>
          <a:xfrm>
            <a:off x="5826671" y="5806569"/>
            <a:ext cx="322035" cy="322036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6" name="Oval 115">
            <a:hlinkClick r:id="rId3" action="ppaction://hlinksldjump" tooltip="Kapu: Vinay Kumar Sorake: BJP -&gt; INC "/>
          </p:cNvPr>
          <p:cNvSpPr/>
          <p:nvPr/>
        </p:nvSpPr>
        <p:spPr>
          <a:xfrm>
            <a:off x="3164596" y="3704158"/>
            <a:ext cx="225521" cy="225520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7" name="Oval 116">
            <a:hlinkClick r:id="rId3" action="ppaction://hlinksldjump" tooltip="Karkal: V.Sunill Kumar: INC -&gt; BJP "/>
          </p:cNvPr>
          <p:cNvSpPr/>
          <p:nvPr/>
        </p:nvSpPr>
        <p:spPr>
          <a:xfrm>
            <a:off x="3668064" y="3583727"/>
            <a:ext cx="254938" cy="254937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8" name="Oval 117">
            <a:hlinkClick r:id="rId3" action="ppaction://hlinksldjump" tooltip="Karwar: Santeesh Sail Krishna: INC -&gt; IND "/>
          </p:cNvPr>
          <p:cNvSpPr/>
          <p:nvPr/>
        </p:nvSpPr>
        <p:spPr>
          <a:xfrm>
            <a:off x="3227676" y="2171017"/>
            <a:ext cx="265631" cy="265631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9" name="Oval 118">
            <a:hlinkClick r:id="rId3" action="ppaction://hlinksldjump" tooltip="Khanapur: Arvind Chandrakant Patil: BJP -&gt; IND "/>
          </p:cNvPr>
          <p:cNvSpPr/>
          <p:nvPr/>
        </p:nvSpPr>
        <p:spPr>
          <a:xfrm>
            <a:off x="3800911" y="1733490"/>
            <a:ext cx="261633" cy="261633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0" name="Oval 119">
            <a:hlinkClick r:id="rId3" action="ppaction://hlinksldjump" tooltip="Kittur: Inamadar Danappagouda Basanagouda: BJP -&gt; INC "/>
          </p:cNvPr>
          <p:cNvSpPr/>
          <p:nvPr/>
        </p:nvSpPr>
        <p:spPr>
          <a:xfrm>
            <a:off x="4077410" y="1833748"/>
            <a:ext cx="255403" cy="255404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1" name="Oval 120">
            <a:hlinkClick r:id="rId3" action="ppaction://hlinksldjump" tooltip="Kolar: R. Vathur Prakash: IND -&gt; IND "/>
          </p:cNvPr>
          <p:cNvSpPr/>
          <p:nvPr/>
        </p:nvSpPr>
        <p:spPr>
          <a:xfrm>
            <a:off x="7643361" y="5501958"/>
            <a:ext cx="289580" cy="289579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2" name="Oval 121">
            <a:hlinkClick r:id="rId3" action="ppaction://hlinksldjump" tooltip="Kolar Gold Field (SC): Ramakka .Y: BJP -&gt; BJP "/>
          </p:cNvPr>
          <p:cNvSpPr/>
          <p:nvPr/>
        </p:nvSpPr>
        <p:spPr>
          <a:xfrm>
            <a:off x="7526232" y="5851221"/>
            <a:ext cx="238256" cy="238256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3" name="Oval 122">
            <a:hlinkClick r:id="rId3" action="ppaction://hlinksldjump" tooltip="Kollegal (SC): S. Jayanna: BJP -&gt; INC "/>
          </p:cNvPr>
          <p:cNvSpPr/>
          <p:nvPr/>
        </p:nvSpPr>
        <p:spPr>
          <a:xfrm>
            <a:off x="5557193" y="5997405"/>
            <a:ext cx="297568" cy="297569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4" name="Oval 123">
            <a:hlinkClick r:id="rId3" action="ppaction://hlinksldjump" tooltip="Koppal: K.Raghavendra Basavaraj Hitnal: JD(S) -&gt; INC "/>
          </p:cNvPr>
          <p:cNvSpPr/>
          <p:nvPr/>
        </p:nvSpPr>
        <p:spPr>
          <a:xfrm>
            <a:off x="5728340" y="2571671"/>
            <a:ext cx="272590" cy="272589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5" name="Oval 124">
            <a:hlinkClick r:id="rId3" action="ppaction://hlinksldjump" tooltip="Koratagere (SC): Sudhakara Lal .P.R: INC -&gt; JD(S) "/>
          </p:cNvPr>
          <p:cNvSpPr/>
          <p:nvPr/>
        </p:nvSpPr>
        <p:spPr>
          <a:xfrm>
            <a:off x="6476596" y="4564070"/>
            <a:ext cx="291413" cy="291413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6" name="Oval 125">
            <a:hlinkClick r:id="rId3" action="ppaction://hlinksldjump" tooltip="Krishnaraja: M.K.Somashekar: BJP -&gt; INC "/>
          </p:cNvPr>
          <p:cNvSpPr/>
          <p:nvPr/>
        </p:nvSpPr>
        <p:spPr>
          <a:xfrm>
            <a:off x="3273473" y="3243309"/>
            <a:ext cx="265272" cy="265273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7" name="Oval 126">
            <a:hlinkClick r:id="rId3" action="ppaction://hlinksldjump" tooltip="Krishnarajanagara: Sa.Ra.Mahesh: JD(S) -&gt; JD(S) "/>
          </p:cNvPr>
          <p:cNvSpPr/>
          <p:nvPr/>
        </p:nvSpPr>
        <p:spPr>
          <a:xfrm>
            <a:off x="4492082" y="5002476"/>
            <a:ext cx="329309" cy="329310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8" name="Oval 127">
            <a:hlinkClick r:id="rId3" action="ppaction://hlinksldjump" tooltip="Krishnarajpet: Narayanagowda: INC -&gt; JD(S) "/>
          </p:cNvPr>
          <p:cNvSpPr/>
          <p:nvPr/>
        </p:nvSpPr>
        <p:spPr>
          <a:xfrm>
            <a:off x="4843223" y="5045177"/>
            <a:ext cx="310789" cy="310789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9" name="Oval 128">
            <a:hlinkClick r:id="rId3" action="ppaction://hlinksldjump" tooltip="Kudachi (SC): P.Rajeev: INC -&gt; BSRCP "/>
          </p:cNvPr>
          <p:cNvSpPr/>
          <p:nvPr/>
        </p:nvSpPr>
        <p:spPr>
          <a:xfrm>
            <a:off x="4651918" y="1028109"/>
            <a:ext cx="212637" cy="212636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0" name="Oval 129">
            <a:hlinkClick r:id="rId3" action="ppaction://hlinksldjump" tooltip="Kudligi (ST): B. Nagendra: BJP -&gt; IND "/>
          </p:cNvPr>
          <p:cNvSpPr/>
          <p:nvPr/>
        </p:nvSpPr>
        <p:spPr>
          <a:xfrm>
            <a:off x="5696607" y="3108152"/>
            <a:ext cx="256496" cy="256496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1" name="Oval 130">
            <a:hlinkClick r:id="rId3" action="ppaction://hlinksldjump" tooltip="Kumta: Sharda Mohan Shetty: JD(S) -&gt; INC "/>
          </p:cNvPr>
          <p:cNvSpPr/>
          <p:nvPr/>
        </p:nvSpPr>
        <p:spPr>
          <a:xfrm>
            <a:off x="3415469" y="2598638"/>
            <a:ext cx="244750" cy="244750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2" name="Oval 131">
            <a:hlinkClick r:id="rId3" action="ppaction://hlinksldjump" tooltip="Kundapura: Halady Srinivasa Shetty: BJP -&gt; IND "/>
          </p:cNvPr>
          <p:cNvSpPr/>
          <p:nvPr/>
        </p:nvSpPr>
        <p:spPr>
          <a:xfrm>
            <a:off x="3565252" y="3281313"/>
            <a:ext cx="285101" cy="285101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3" name="Oval 132">
            <a:hlinkClick r:id="rId3" action="ppaction://hlinksldjump" tooltip="Kundgol: Channabasappa Satyappa Shivalli: BJP -&gt; INC "/>
          </p:cNvPr>
          <p:cNvSpPr/>
          <p:nvPr/>
        </p:nvSpPr>
        <p:spPr>
          <a:xfrm>
            <a:off x="4642193" y="2436024"/>
            <a:ext cx="253650" cy="253650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4" name="Oval 133">
            <a:hlinkClick r:id="rId3" action="ppaction://hlinksldjump" tooltip="Kunigal: D. Nagarajaiah: INC -&gt; JD(S) "/>
          </p:cNvPr>
          <p:cNvSpPr/>
          <p:nvPr/>
        </p:nvSpPr>
        <p:spPr>
          <a:xfrm>
            <a:off x="5716463" y="4785324"/>
            <a:ext cx="275812" cy="275812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5" name="Oval 134">
            <a:hlinkClick r:id="rId3" action="ppaction://hlinksldjump" tooltip="Kushtagi: Doddanagouda Hanamagouda Patil: INC -&gt; BJP "/>
          </p:cNvPr>
          <p:cNvSpPr/>
          <p:nvPr/>
        </p:nvSpPr>
        <p:spPr>
          <a:xfrm>
            <a:off x="5769563" y="2304555"/>
            <a:ext cx="235611" cy="235611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6" name="Oval 135">
            <a:hlinkClick r:id="rId3" action="ppaction://hlinksldjump" tooltip="Lingsugur (SC): Manappa D.Vajjal: BJP -&gt; JD(S) "/>
          </p:cNvPr>
          <p:cNvSpPr/>
          <p:nvPr/>
        </p:nvSpPr>
        <p:spPr>
          <a:xfrm>
            <a:off x="6269773" y="2150601"/>
            <a:ext cx="218861" cy="218862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7" name="Oval 136">
            <a:hlinkClick r:id="rId3" action="ppaction://hlinksldjump" tooltip="Maddur: D.C.Thammanna: JD(S) -&gt; JD(S) "/>
          </p:cNvPr>
          <p:cNvSpPr/>
          <p:nvPr/>
        </p:nvSpPr>
        <p:spPr>
          <a:xfrm>
            <a:off x="5384881" y="4819799"/>
            <a:ext cx="309919" cy="309920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8" name="Oval 137">
            <a:hlinkClick r:id="rId3" action="ppaction://hlinksldjump" tooltip="Madhugiri: Kyatasandra N.Rajanna: JD(S) -&gt; INC "/>
          </p:cNvPr>
          <p:cNvSpPr/>
          <p:nvPr/>
        </p:nvSpPr>
        <p:spPr>
          <a:xfrm>
            <a:off x="6406511" y="4262549"/>
            <a:ext cx="282808" cy="282808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9" name="Oval 138">
            <a:hlinkClick r:id="rId3" action="ppaction://hlinksldjump" tooltip="Madikeri: Appachu (Ranjan) M.P: BJP -&gt; BJP "/>
          </p:cNvPr>
          <p:cNvSpPr/>
          <p:nvPr/>
        </p:nvSpPr>
        <p:spPr>
          <a:xfrm>
            <a:off x="4017321" y="4379916"/>
            <a:ext cx="291881" cy="291881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0" name="Oval 139">
            <a:hlinkClick r:id="rId3" action="ppaction://hlinksldjump" tooltip="Magadi: H.C.Balakrishna: JD(S) -&gt; JD(S) "/>
          </p:cNvPr>
          <p:cNvSpPr/>
          <p:nvPr/>
        </p:nvSpPr>
        <p:spPr>
          <a:xfrm>
            <a:off x="5844814" y="5043225"/>
            <a:ext cx="329291" cy="329291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1" name="Oval 140">
            <a:hlinkClick r:id="rId3" action="ppaction://hlinksldjump" tooltip="Mahadevapura (SC): Arvind Limbavali: BJP -&gt; BJP "/>
          </p:cNvPr>
          <p:cNvSpPr/>
          <p:nvPr/>
        </p:nvSpPr>
        <p:spPr>
          <a:xfrm>
            <a:off x="6838793" y="5125903"/>
            <a:ext cx="334702" cy="334702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2" name="Oval 141">
            <a:hlinkClick r:id="rId3" action="ppaction://hlinksldjump" tooltip="Mahalakshmi Layout: Gopalaiah .K.: INC -&gt; JD(S) "/>
          </p:cNvPr>
          <p:cNvSpPr/>
          <p:nvPr/>
        </p:nvSpPr>
        <p:spPr>
          <a:xfrm>
            <a:off x="6598744" y="5638456"/>
            <a:ext cx="259200" cy="259201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3" name="Oval 142">
            <a:hlinkClick r:id="rId3" action="ppaction://hlinksldjump" tooltip="Malavalli (SC): P.M.Narendra Swamy: IND -&gt; INC "/>
          </p:cNvPr>
          <p:cNvSpPr/>
          <p:nvPr/>
        </p:nvSpPr>
        <p:spPr>
          <a:xfrm>
            <a:off x="5521693" y="5632355"/>
            <a:ext cx="329712" cy="329712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4" name="Oval 143">
            <a:hlinkClick r:id="rId3" action="ppaction://hlinksldjump" tooltip="Malleshwaram: Dr. Ashwath Narayan C. N.: BJP -&gt; BJP "/>
          </p:cNvPr>
          <p:cNvSpPr/>
          <p:nvPr/>
        </p:nvSpPr>
        <p:spPr>
          <a:xfrm>
            <a:off x="6397192" y="5231085"/>
            <a:ext cx="235916" cy="235915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5" name="Oval 144">
            <a:hlinkClick r:id="rId3" action="ppaction://hlinksldjump" tooltip="Malur: K.S. Manjunathgowda: BJP -&gt; JD(S) "/>
          </p:cNvPr>
          <p:cNvSpPr/>
          <p:nvPr/>
        </p:nvSpPr>
        <p:spPr>
          <a:xfrm>
            <a:off x="7354297" y="5593042"/>
            <a:ext cx="271838" cy="271838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6" name="Oval 145">
            <a:hlinkClick r:id="rId3" action="ppaction://hlinksldjump" tooltip="Mandya: M.H. Ambareesh: JD(S) -&gt; INC "/>
          </p:cNvPr>
          <p:cNvSpPr/>
          <p:nvPr/>
        </p:nvSpPr>
        <p:spPr>
          <a:xfrm>
            <a:off x="5295853" y="5413719"/>
            <a:ext cx="296885" cy="296885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7" name="Oval 146">
            <a:hlinkClick r:id="rId3" action="ppaction://hlinksldjump" tooltip="Mangalore: U T Khader: INC -&gt; INC "/>
          </p:cNvPr>
          <p:cNvSpPr/>
          <p:nvPr/>
        </p:nvSpPr>
        <p:spPr>
          <a:xfrm>
            <a:off x="3131358" y="3963192"/>
            <a:ext cx="239349" cy="239349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8" name="Oval 147">
            <a:hlinkClick r:id="rId3" action="ppaction://hlinksldjump" tooltip="Mangalore City North: B.A.Mohiuddin Bava: BJP -&gt; INC "/>
          </p:cNvPr>
          <p:cNvSpPr/>
          <p:nvPr/>
        </p:nvSpPr>
        <p:spPr>
          <a:xfrm>
            <a:off x="3379116" y="3818768"/>
            <a:ext cx="301613" cy="301613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9" name="Oval 148">
            <a:hlinkClick r:id="rId3" action="ppaction://hlinksldjump" tooltip="Mangalore City South: J.R.Lobo: BJP -&gt; INC "/>
          </p:cNvPr>
          <p:cNvSpPr/>
          <p:nvPr/>
        </p:nvSpPr>
        <p:spPr>
          <a:xfrm>
            <a:off x="3236925" y="4207789"/>
            <a:ext cx="272084" cy="272084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0" name="Oval 149">
            <a:hlinkClick r:id="rId3" action="ppaction://hlinksldjump" tooltip="Manvi (ST): G.Hampayya Sahukar Ballatagi: INC -&gt; INC "/>
          </p:cNvPr>
          <p:cNvSpPr/>
          <p:nvPr/>
        </p:nvSpPr>
        <p:spPr>
          <a:xfrm>
            <a:off x="6844641" y="2546622"/>
            <a:ext cx="244078" cy="244078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1" name="Oval 150">
            <a:hlinkClick r:id="rId3" action="ppaction://hlinksldjump" tooltip="Maski (ST): Pratapgowda Patil: BJP -&gt; INC "/>
          </p:cNvPr>
          <p:cNvSpPr/>
          <p:nvPr/>
        </p:nvSpPr>
        <p:spPr>
          <a:xfrm>
            <a:off x="6409355" y="2371897"/>
            <a:ext cx="193188" cy="193188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2" name="Oval 151">
            <a:hlinkClick r:id="rId3" action="ppaction://hlinksldjump" tooltip="Mayakonda (SC): K.Shivamurthy: BJP -&gt; INC "/>
          </p:cNvPr>
          <p:cNvSpPr/>
          <p:nvPr/>
        </p:nvSpPr>
        <p:spPr>
          <a:xfrm>
            <a:off x="5172309" y="3351478"/>
            <a:ext cx="256272" cy="256272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3" name="Oval 152">
            <a:hlinkClick r:id="rId3" action="ppaction://hlinksldjump" tooltip="Melukote: K.S.Puttannaiah: JD(S) -&gt; SKP "/>
          </p:cNvPr>
          <p:cNvSpPr/>
          <p:nvPr/>
        </p:nvSpPr>
        <p:spPr>
          <a:xfrm>
            <a:off x="5043536" y="4771601"/>
            <a:ext cx="318636" cy="318636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4" name="Oval 153">
            <a:hlinkClick r:id="rId3" action="ppaction://hlinksldjump" tooltip="Molakalmuru (ST): S. Thippeswamy: INC -&gt; BSRCP "/>
          </p:cNvPr>
          <p:cNvSpPr/>
          <p:nvPr/>
        </p:nvSpPr>
        <p:spPr>
          <a:xfrm>
            <a:off x="6096960" y="3362098"/>
            <a:ext cx="316599" cy="316600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5" name="Oval 154">
            <a:hlinkClick r:id="rId3" action="ppaction://hlinksldjump" tooltip="Moodabidri: K Abhayachandra: INC -&gt; INC "/>
          </p:cNvPr>
          <p:cNvSpPr/>
          <p:nvPr/>
        </p:nvSpPr>
        <p:spPr>
          <a:xfrm>
            <a:off x="3709292" y="3867704"/>
            <a:ext cx="253753" cy="253753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6" name="Oval 155">
            <a:hlinkClick r:id="rId3" action="ppaction://hlinksldjump" tooltip="Muddebihal: Appaji Urf Channabasavaraj Shankarao Nadagoud: INC -&gt; INC "/>
          </p:cNvPr>
          <p:cNvSpPr/>
          <p:nvPr/>
        </p:nvSpPr>
        <p:spPr>
          <a:xfrm>
            <a:off x="5905557" y="1855103"/>
            <a:ext cx="220295" cy="220295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7" name="Oval 156">
            <a:hlinkClick r:id="rId3" action="ppaction://hlinksldjump" tooltip="Mudhol (SC): Govind.M.Karjol: BJP -&gt; BJP "/>
          </p:cNvPr>
          <p:cNvSpPr/>
          <p:nvPr/>
        </p:nvSpPr>
        <p:spPr>
          <a:xfrm>
            <a:off x="4997526" y="1489390"/>
            <a:ext cx="245283" cy="245284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8" name="Oval 157">
            <a:hlinkClick r:id="rId3" action="ppaction://hlinksldjump" tooltip="Mudigere (SC): B.B. Ningaiah: BJP -&gt; JD(S) "/>
          </p:cNvPr>
          <p:cNvSpPr/>
          <p:nvPr/>
        </p:nvSpPr>
        <p:spPr>
          <a:xfrm>
            <a:off x="4188886" y="4155302"/>
            <a:ext cx="228173" cy="228172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9" name="Oval 158">
            <a:hlinkClick r:id="rId3" action="ppaction://hlinksldjump" tooltip="Mulbagal (SC): G.Manjunatha: INC -&gt; IND "/>
          </p:cNvPr>
          <p:cNvSpPr/>
          <p:nvPr/>
        </p:nvSpPr>
        <p:spPr>
          <a:xfrm>
            <a:off x="7792755" y="5789015"/>
            <a:ext cx="260770" cy="260771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0" name="Oval 159">
            <a:hlinkClick r:id="rId3" action="ppaction://hlinksldjump" tooltip="Nagamangala: N.Chaluvarayaswamy (Swamy Gowda): INC -&gt; JD(S) "/>
          </p:cNvPr>
          <p:cNvSpPr/>
          <p:nvPr/>
        </p:nvSpPr>
        <p:spPr>
          <a:xfrm>
            <a:off x="5247219" y="4500354"/>
            <a:ext cx="320486" cy="320485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1" name="Oval 160">
            <a:hlinkClick r:id="rId3" action="ppaction://hlinksldjump" tooltip="Nagthan (SC): Raju Alagur: BJP -&gt; INC "/>
          </p:cNvPr>
          <p:cNvSpPr/>
          <p:nvPr/>
        </p:nvSpPr>
        <p:spPr>
          <a:xfrm>
            <a:off x="5750964" y="1211082"/>
            <a:ext cx="244156" cy="244157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2" name="Oval 161">
            <a:hlinkClick r:id="rId3" action="ppaction://hlinksldjump" tooltip="Nanjangud (SC): V.Srinivasa Prasad: INC -&gt; INC "/>
          </p:cNvPr>
          <p:cNvSpPr/>
          <p:nvPr/>
        </p:nvSpPr>
        <p:spPr>
          <a:xfrm>
            <a:off x="4719470" y="5689505"/>
            <a:ext cx="281866" cy="281866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3" name="Oval 162">
            <a:hlinkClick r:id="rId3" action="ppaction://hlinksldjump" tooltip="Narasimharaja: Tanveer Sait: INC -&gt; INC "/>
          </p:cNvPr>
          <p:cNvSpPr/>
          <p:nvPr/>
        </p:nvSpPr>
        <p:spPr>
          <a:xfrm>
            <a:off x="6197281" y="5037892"/>
            <a:ext cx="233126" cy="233127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4" name="Oval 163">
            <a:hlinkClick r:id="rId3" action="ppaction://hlinksldjump" tooltip="Nargund: B R Yavagal: BJP -&gt; INC "/>
          </p:cNvPr>
          <p:cNvSpPr/>
          <p:nvPr/>
        </p:nvSpPr>
        <p:spPr>
          <a:xfrm>
            <a:off x="4926433" y="1943463"/>
            <a:ext cx="246733" cy="246732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5" name="Oval 164">
            <a:hlinkClick r:id="rId3" action="ppaction://hlinksldjump" tooltip="Navalgund: N.H.Konaraddi: BJP -&gt; JD(S) "/>
          </p:cNvPr>
          <p:cNvSpPr/>
          <p:nvPr/>
        </p:nvSpPr>
        <p:spPr>
          <a:xfrm>
            <a:off x="5028018" y="2196543"/>
            <a:ext cx="276137" cy="276138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6" name="Oval 165">
            <a:hlinkClick r:id="rId3" action="ppaction://hlinksldjump" tooltip="Nelamangala (SC): Dr K Srinivasamurthy: BJP -&gt; JD(S) "/>
          </p:cNvPr>
          <p:cNvSpPr/>
          <p:nvPr/>
        </p:nvSpPr>
        <p:spPr>
          <a:xfrm>
            <a:off x="6017999" y="4785642"/>
            <a:ext cx="262822" cy="262822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7" name="Oval 166">
            <a:hlinkClick r:id="rId3" action="ppaction://hlinksldjump" tooltip="Nippani: Jolle Shashikala Annasaheb: INC -&gt; BJP "/>
          </p:cNvPr>
          <p:cNvSpPr/>
          <p:nvPr/>
        </p:nvSpPr>
        <p:spPr>
          <a:xfrm>
            <a:off x="3803441" y="906401"/>
            <a:ext cx="294784" cy="294784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8" name="Oval 167">
            <a:hlinkClick r:id="rId3" action="ppaction://hlinksldjump" tooltip="Padmanaba Nagar: R Ashoka: BJP -&gt; BJP "/>
          </p:cNvPr>
          <p:cNvSpPr/>
          <p:nvPr/>
        </p:nvSpPr>
        <p:spPr>
          <a:xfrm>
            <a:off x="6109331" y="5294067"/>
            <a:ext cx="271291" cy="271291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9" name="Oval 168">
            <a:hlinkClick r:id="rId3" action="ppaction://hlinksldjump" tooltip="Pavagada (SC): K.M.Thimmarayappa: IND -&gt; JD(S) "/>
          </p:cNvPr>
          <p:cNvSpPr/>
          <p:nvPr/>
        </p:nvSpPr>
        <p:spPr>
          <a:xfrm>
            <a:off x="6553226" y="3979656"/>
            <a:ext cx="293408" cy="293408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0" name="Oval 169">
            <a:hlinkClick r:id="rId3" action="ppaction://hlinksldjump" tooltip="Piriyapatna: No elections: INC -&gt; None "/>
          </p:cNvPr>
          <p:cNvSpPr/>
          <p:nvPr/>
        </p:nvSpPr>
        <p:spPr>
          <a:xfrm>
            <a:off x="4203383" y="4976721"/>
            <a:ext cx="268255" cy="268255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1" name="Oval 170">
            <a:hlinkClick r:id="rId3" action="ppaction://hlinksldjump" tooltip="Pulakeshinagar (SC): Akhanda Srinivas Murthy.R: INC -&gt; JD(S) "/>
          </p:cNvPr>
          <p:cNvSpPr/>
          <p:nvPr/>
        </p:nvSpPr>
        <p:spPr>
          <a:xfrm>
            <a:off x="6795934" y="4663812"/>
            <a:ext cx="179483" cy="179483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2" name="Oval 171">
            <a:hlinkClick r:id="rId3" action="ppaction://hlinksldjump" tooltip="Puttur: Shakuntala T Shetty: BJP -&gt; INC "/>
          </p:cNvPr>
          <p:cNvSpPr/>
          <p:nvPr/>
        </p:nvSpPr>
        <p:spPr>
          <a:xfrm>
            <a:off x="3706885" y="4399993"/>
            <a:ext cx="282099" cy="282100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3" name="Oval 172">
            <a:hlinkClick r:id="rId3" action="ppaction://hlinksldjump" tooltip="Raibag (SC): Aihole Duryodhan Mahalingappa: BJP -&gt; BJP "/>
          </p:cNvPr>
          <p:cNvSpPr/>
          <p:nvPr/>
        </p:nvSpPr>
        <p:spPr>
          <a:xfrm>
            <a:off x="4410502" y="1113092"/>
            <a:ext cx="221221" cy="221221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4" name="Oval 173">
            <a:hlinkClick r:id="rId3" action="ppaction://hlinksldjump" tooltip="Raichur: Dr. Shivaraj Patil S.: INC -&gt; JD(S) "/>
          </p:cNvPr>
          <p:cNvSpPr/>
          <p:nvPr/>
        </p:nvSpPr>
        <p:spPr>
          <a:xfrm>
            <a:off x="7339762" y="2510213"/>
            <a:ext cx="184476" cy="184476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5" name="Oval 174">
            <a:hlinkClick r:id="rId3" action="ppaction://hlinksldjump" tooltip="Raichur Rural (ST): Thipparaju: INC -&gt; BJP "/>
          </p:cNvPr>
          <p:cNvSpPr/>
          <p:nvPr/>
        </p:nvSpPr>
        <p:spPr>
          <a:xfrm>
            <a:off x="7115821" y="2635901"/>
            <a:ext cx="239077" cy="239077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6" name="Oval 175">
            <a:hlinkClick r:id="rId3" action="ppaction://hlinksldjump" tooltip="Rajaji Nagar: S.Suresh Kumar: BJP -&gt; BJP "/>
          </p:cNvPr>
          <p:cNvSpPr/>
          <p:nvPr/>
        </p:nvSpPr>
        <p:spPr>
          <a:xfrm>
            <a:off x="6310936" y="4802694"/>
            <a:ext cx="220615" cy="220614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7" name="Oval 176">
            <a:hlinkClick r:id="rId3" action="ppaction://hlinksldjump" tooltip="Rajarajeshwarinagar: Munirathna: BJP -&gt; INC "/>
          </p:cNvPr>
          <p:cNvSpPr/>
          <p:nvPr/>
        </p:nvSpPr>
        <p:spPr>
          <a:xfrm>
            <a:off x="5514218" y="5152896"/>
            <a:ext cx="328979" cy="328978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8" name="Oval 177">
            <a:hlinkClick r:id="rId3" action="ppaction://hlinksldjump" tooltip="Ramanagara: H D Kumara Swamy: JD(S) -&gt; JD(S) "/>
          </p:cNvPr>
          <p:cNvSpPr/>
          <p:nvPr/>
        </p:nvSpPr>
        <p:spPr>
          <a:xfrm>
            <a:off x="6075161" y="5585408"/>
            <a:ext cx="292233" cy="292232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9" name="Oval 178">
            <a:hlinkClick r:id="rId3" action="ppaction://hlinksldjump" tooltip="Ramdurg: Ashok Mahadevappa Pattan: INC -&gt; INC "/>
          </p:cNvPr>
          <p:cNvSpPr/>
          <p:nvPr/>
        </p:nvSpPr>
        <p:spPr>
          <a:xfrm>
            <a:off x="4807554" y="1687800"/>
            <a:ext cx="248577" cy="248578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0" name="Oval 179">
            <a:hlinkClick r:id="rId3" action="ppaction://hlinksldjump" tooltip="Ranibennur: Koliwad K.B: BJP -&gt; INC "/>
          </p:cNvPr>
          <p:cNvSpPr/>
          <p:nvPr/>
        </p:nvSpPr>
        <p:spPr>
          <a:xfrm>
            <a:off x="4729331" y="3016898"/>
            <a:ext cx="287128" cy="287129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1" name="Oval 180">
            <a:hlinkClick r:id="rId3" action="ppaction://hlinksldjump" tooltip="Ron: Gurupadagouda Sanganagouda Patil: BJP -&gt; INC "/>
          </p:cNvPr>
          <p:cNvSpPr/>
          <p:nvPr/>
        </p:nvSpPr>
        <p:spPr>
          <a:xfrm>
            <a:off x="5334474" y="2197175"/>
            <a:ext cx="272895" cy="272895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2" name="Oval 181">
            <a:hlinkClick r:id="rId3" action="ppaction://hlinksldjump" tooltip="Sagar: Kagodu Thimmappa: BJP -&gt; INC "/>
          </p:cNvPr>
          <p:cNvSpPr/>
          <p:nvPr/>
        </p:nvSpPr>
        <p:spPr>
          <a:xfrm>
            <a:off x="3849936" y="3149985"/>
            <a:ext cx="282994" cy="282993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3" name="Oval 182">
            <a:hlinkClick r:id="rId3" action="ppaction://hlinksldjump" tooltip="Sakleshpur (SC): Kumaraswamy H.K.: JD(S) -&gt; JD(S) "/>
          </p:cNvPr>
          <p:cNvSpPr/>
          <p:nvPr/>
        </p:nvSpPr>
        <p:spPr>
          <a:xfrm>
            <a:off x="4335744" y="4355225"/>
            <a:ext cx="288464" cy="288464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4" name="Oval 183">
            <a:hlinkClick r:id="rId3" action="ppaction://hlinksldjump" tooltip="Sandur (ST): E.Tukaram: INC -&gt; INC "/>
          </p:cNvPr>
          <p:cNvSpPr/>
          <p:nvPr/>
        </p:nvSpPr>
        <p:spPr>
          <a:xfrm>
            <a:off x="5985886" y="3099465"/>
            <a:ext cx="242853" cy="242853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5" name="Oval 184">
            <a:hlinkClick r:id="rId3" action="ppaction://hlinksldjump" tooltip="Sarvagnanagar: Kelachandra Joseph George: INC -&gt; INC "/>
          </p:cNvPr>
          <p:cNvSpPr/>
          <p:nvPr/>
        </p:nvSpPr>
        <p:spPr>
          <a:xfrm>
            <a:off x="6642950" y="4850035"/>
            <a:ext cx="246753" cy="246753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6" name="Oval 185">
            <a:hlinkClick r:id="rId3" action="ppaction://hlinksldjump" tooltip="Saundatti Yellamma: Anand Alias Vishwanath Chandrashekhar Mamani: BJP -&gt; BJP "/>
          </p:cNvPr>
          <p:cNvSpPr/>
          <p:nvPr/>
        </p:nvSpPr>
        <p:spPr>
          <a:xfrm>
            <a:off x="4644871" y="1918331"/>
            <a:ext cx="249505" cy="249506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7" name="Oval 186">
            <a:hlinkClick r:id="rId3" action="ppaction://hlinksldjump" tooltip="Sedam: Dr Sharanprakash Patil: INC -&gt; INC "/>
          </p:cNvPr>
          <p:cNvSpPr/>
          <p:nvPr/>
        </p:nvSpPr>
        <p:spPr>
          <a:xfrm>
            <a:off x="7483938" y="1696964"/>
            <a:ext cx="255988" cy="255988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8" name="Oval 187">
            <a:hlinkClick r:id="rId3" action="ppaction://hlinksldjump" tooltip="Shahapur: Guru Patil Shiraval: INC -&gt; KJP "/>
          </p:cNvPr>
          <p:cNvSpPr/>
          <p:nvPr/>
        </p:nvSpPr>
        <p:spPr>
          <a:xfrm>
            <a:off x="6881835" y="1899741"/>
            <a:ext cx="231702" cy="231702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9" name="Oval 188">
            <a:hlinkClick r:id="rId3" action="ppaction://hlinksldjump" tooltip="Shanti Nagar: N.A.Haris: INC -&gt; INC "/>
          </p:cNvPr>
          <p:cNvSpPr/>
          <p:nvPr/>
        </p:nvSpPr>
        <p:spPr>
          <a:xfrm>
            <a:off x="6641610" y="5141081"/>
            <a:ext cx="185255" cy="185255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0" name="Oval 189">
            <a:hlinkClick r:id="rId3" action="ppaction://hlinksldjump" tooltip="Shiggaon: Basavaraj Bommai: BJP -&gt; BJP "/>
          </p:cNvPr>
          <p:cNvSpPr/>
          <p:nvPr/>
        </p:nvSpPr>
        <p:spPr>
          <a:xfrm>
            <a:off x="4330331" y="2403328"/>
            <a:ext cx="281701" cy="281702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1" name="Oval 190">
            <a:hlinkClick r:id="rId3" action="ppaction://hlinksldjump" tooltip="Shikaripura: B.S.Yadiyurappa: BJP -&gt; KJP "/>
          </p:cNvPr>
          <p:cNvSpPr/>
          <p:nvPr/>
        </p:nvSpPr>
        <p:spPr>
          <a:xfrm>
            <a:off x="4141286" y="3036856"/>
            <a:ext cx="288212" cy="288212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2" name="Oval 191">
            <a:hlinkClick r:id="rId3" action="ppaction://hlinksldjump" tooltip="Shimoga: K.B. Prasannakumar: BJP -&gt; INC "/>
          </p:cNvPr>
          <p:cNvSpPr/>
          <p:nvPr/>
        </p:nvSpPr>
        <p:spPr>
          <a:xfrm>
            <a:off x="4398921" y="3608803"/>
            <a:ext cx="251657" cy="251657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3" name="Oval 192">
            <a:hlinkClick r:id="rId3" action="ppaction://hlinksldjump" tooltip="Shimoga Rural (SC): Sharada Pooryanaik: BJP -&gt; JD(S) "/>
          </p:cNvPr>
          <p:cNvSpPr/>
          <p:nvPr/>
        </p:nvSpPr>
        <p:spPr>
          <a:xfrm>
            <a:off x="4208160" y="3346348"/>
            <a:ext cx="287046" cy="287046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4" name="Oval 193">
            <a:hlinkClick r:id="rId3" action="ppaction://hlinksldjump" tooltip="Shirahatti (SC): Doddamani Ramakrishna Shidlingappa: BJP -&gt; INC "/>
          </p:cNvPr>
          <p:cNvSpPr/>
          <p:nvPr/>
        </p:nvSpPr>
        <p:spPr>
          <a:xfrm>
            <a:off x="4926825" y="2478365"/>
            <a:ext cx="237238" cy="237239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5" name="Oval 194">
            <a:hlinkClick r:id="rId3" action="ppaction://hlinksldjump" tooltip="Shivajinagar: R.Roshan Baig: INC -&gt; INC "/>
          </p:cNvPr>
          <p:cNvSpPr/>
          <p:nvPr/>
        </p:nvSpPr>
        <p:spPr>
          <a:xfrm>
            <a:off x="6461818" y="5015221"/>
            <a:ext cx="183698" cy="183699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6" name="Oval 195">
            <a:hlinkClick r:id="rId3" action="ppaction://hlinksldjump" tooltip="Shorapur (ST): Raja Venkatappa Nayak: BJP -&gt; INC "/>
          </p:cNvPr>
          <p:cNvSpPr/>
          <p:nvPr/>
        </p:nvSpPr>
        <p:spPr>
          <a:xfrm>
            <a:off x="6579549" y="1979894"/>
            <a:ext cx="292151" cy="292151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7" name="Oval 196">
            <a:hlinkClick r:id="rId3" action="ppaction://hlinksldjump" tooltip="Shravanabelagola: C.N.Balakrishna: JD(S) -&gt; JD(S) "/>
          </p:cNvPr>
          <p:cNvSpPr/>
          <p:nvPr/>
        </p:nvSpPr>
        <p:spPr>
          <a:xfrm>
            <a:off x="4924394" y="4468732"/>
            <a:ext cx="302819" cy="302820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8" name="Oval 197">
            <a:hlinkClick r:id="rId3" action="ppaction://hlinksldjump" tooltip="Shrirangapattana: A.B. Ramesha Bandisiddegowda: JD(S) -&gt; JD(S) "/>
          </p:cNvPr>
          <p:cNvSpPr/>
          <p:nvPr/>
        </p:nvSpPr>
        <p:spPr>
          <a:xfrm>
            <a:off x="5174851" y="5084115"/>
            <a:ext cx="322916" cy="322916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9" name="Oval 198">
            <a:hlinkClick r:id="rId3" action="ppaction://hlinksldjump" tooltip="Sidlaghatta: M. Rajanna: INC -&gt; JD(S) "/>
          </p:cNvPr>
          <p:cNvSpPr/>
          <p:nvPr/>
        </p:nvSpPr>
        <p:spPr>
          <a:xfrm>
            <a:off x="7173478" y="5024281"/>
            <a:ext cx="301803" cy="301802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0" name="Oval 199">
            <a:hlinkClick r:id="rId3" action="ppaction://hlinksldjump" tooltip="Sindagi: Bhusanur Ramesh Balappa: BJP -&gt; BJP "/>
          </p:cNvPr>
          <p:cNvSpPr/>
          <p:nvPr/>
        </p:nvSpPr>
        <p:spPr>
          <a:xfrm>
            <a:off x="6204842" y="1442325"/>
            <a:ext cx="237349" cy="237349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1" name="Oval 200">
            <a:hlinkClick r:id="rId3" action="ppaction://hlinksldjump" tooltip="Sindhanur: Badarli Hampanagouda: JD(S) -&gt; INC "/>
          </p:cNvPr>
          <p:cNvSpPr/>
          <p:nvPr/>
        </p:nvSpPr>
        <p:spPr>
          <a:xfrm>
            <a:off x="6372792" y="2600806"/>
            <a:ext cx="258599" cy="258599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2" name="Oval 201">
            <a:hlinkClick r:id="rId3" action="ppaction://hlinksldjump" tooltip="Sira: T B Jayachandra: INC -&gt; INC "/>
          </p:cNvPr>
          <p:cNvSpPr/>
          <p:nvPr/>
        </p:nvSpPr>
        <p:spPr>
          <a:xfrm>
            <a:off x="5819811" y="3929033"/>
            <a:ext cx="308663" cy="308663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3" name="Oval 202">
            <a:hlinkClick r:id="rId3" action="ppaction://hlinksldjump" tooltip="Sirsi: Anant Kageri Vishweshwar Hegde: BJP -&gt; BJP "/>
          </p:cNvPr>
          <p:cNvSpPr/>
          <p:nvPr/>
        </p:nvSpPr>
        <p:spPr>
          <a:xfrm>
            <a:off x="3852579" y="2548353"/>
            <a:ext cx="269067" cy="269067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4" name="Oval 203">
            <a:hlinkClick r:id="rId3" action="ppaction://hlinksldjump" tooltip="Siruguppa (ST): B.M. Nagaraja: BJP -&gt; INC "/>
          </p:cNvPr>
          <p:cNvSpPr/>
          <p:nvPr/>
        </p:nvSpPr>
        <p:spPr>
          <a:xfrm>
            <a:off x="6590671" y="2791601"/>
            <a:ext cx="262936" cy="262935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5" name="Oval 204">
            <a:hlinkClick r:id="rId3" action="ppaction://hlinksldjump" tooltip="Sorab: S.Madhu Bangarappa: BJP -&gt; JD(S) "/>
          </p:cNvPr>
          <p:cNvSpPr/>
          <p:nvPr/>
        </p:nvSpPr>
        <p:spPr>
          <a:xfrm>
            <a:off x="3900922" y="2842453"/>
            <a:ext cx="282340" cy="282340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6" name="Oval 205">
            <a:hlinkClick r:id="rId3" action="ppaction://hlinksldjump" tooltip="Sringeri: D.N. Jeevaraj: BJP -&gt; BJP "/>
          </p:cNvPr>
          <p:cNvSpPr/>
          <p:nvPr/>
        </p:nvSpPr>
        <p:spPr>
          <a:xfrm>
            <a:off x="3998251" y="3839461"/>
            <a:ext cx="247219" cy="247220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7" name="Oval 206">
            <a:hlinkClick r:id="rId3" action="ppaction://hlinksldjump" tooltip="Srinivaspur: K.R.Rameshkumar: JD(S) -&gt; INC "/>
          </p:cNvPr>
          <p:cNvSpPr/>
          <p:nvPr/>
        </p:nvSpPr>
        <p:spPr>
          <a:xfrm>
            <a:off x="7844456" y="5224694"/>
            <a:ext cx="337645" cy="337645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8" name="Oval 207">
            <a:hlinkClick r:id="rId3" action="ppaction://hlinksldjump" tooltip="Sullia (SC): Angara. S: BJP -&gt; BJP "/>
          </p:cNvPr>
          <p:cNvSpPr/>
          <p:nvPr/>
        </p:nvSpPr>
        <p:spPr>
          <a:xfrm>
            <a:off x="3872891" y="4663344"/>
            <a:ext cx="282915" cy="282915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9" name="Oval 208">
            <a:hlinkClick r:id="rId3" action="ppaction://hlinksldjump" tooltip="T.Narasipur (SC): Dr. H.C. Mahadevappa: INC -&gt; INC "/>
          </p:cNvPr>
          <p:cNvSpPr/>
          <p:nvPr/>
        </p:nvSpPr>
        <p:spPr>
          <a:xfrm>
            <a:off x="5292847" y="5863472"/>
            <a:ext cx="272217" cy="272216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0" name="Oval 209">
            <a:hlinkClick r:id="rId3" action="ppaction://hlinksldjump" tooltip="Tarikere: G.H Srinivasa: BJP -&gt; INC "/>
          </p:cNvPr>
          <p:cNvSpPr/>
          <p:nvPr/>
        </p:nvSpPr>
        <p:spPr>
          <a:xfrm>
            <a:off x="4585992" y="3822888"/>
            <a:ext cx="251679" cy="251680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1" name="Oval 210">
            <a:hlinkClick r:id="rId3" action="ppaction://hlinksldjump" tooltip="Terdal: Umashree: BJP -&gt; INC "/>
          </p:cNvPr>
          <p:cNvSpPr/>
          <p:nvPr/>
        </p:nvSpPr>
        <p:spPr>
          <a:xfrm>
            <a:off x="4757573" y="1235915"/>
            <a:ext cx="284495" cy="284495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2" name="Oval 211">
            <a:hlinkClick r:id="rId3" action="ppaction://hlinksldjump" tooltip="Tiptur: K.Shadakshari: BJP -&gt; INC "/>
          </p:cNvPr>
          <p:cNvSpPr/>
          <p:nvPr/>
        </p:nvSpPr>
        <p:spPr>
          <a:xfrm>
            <a:off x="5129106" y="4227843"/>
            <a:ext cx="277595" cy="277596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3" name="Oval 212">
            <a:hlinkClick r:id="rId3" action="ppaction://hlinksldjump" tooltip="Tirthahalli: Kimmane Ratnakar: INC -&gt; INC "/>
          </p:cNvPr>
          <p:cNvSpPr/>
          <p:nvPr/>
        </p:nvSpPr>
        <p:spPr>
          <a:xfrm>
            <a:off x="3950530" y="3525815"/>
            <a:ext cx="284098" cy="284097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4" name="Oval 213">
            <a:hlinkClick r:id="rId3" action="ppaction://hlinksldjump" tooltip="Tumkur City: Dr. Rafeeq Ahmed S.: BJP -&gt; INC "/>
          </p:cNvPr>
          <p:cNvSpPr/>
          <p:nvPr/>
        </p:nvSpPr>
        <p:spPr>
          <a:xfrm>
            <a:off x="5894751" y="4546717"/>
            <a:ext cx="240469" cy="240469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5" name="Oval 214">
            <a:hlinkClick r:id="rId3" action="ppaction://hlinksldjump" tooltip="Tumkur Rural: B.Suresh Gowda: BJP -&gt; BJP "/>
          </p:cNvPr>
          <p:cNvSpPr/>
          <p:nvPr/>
        </p:nvSpPr>
        <p:spPr>
          <a:xfrm>
            <a:off x="5588021" y="4513288"/>
            <a:ext cx="278017" cy="278016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6" name="Oval 215">
            <a:hlinkClick r:id="rId3" action="ppaction://hlinksldjump" tooltip="Turuvekere: M.T.Krishnappa: JD(S) -&gt; JD(S) "/>
          </p:cNvPr>
          <p:cNvSpPr/>
          <p:nvPr/>
        </p:nvSpPr>
        <p:spPr>
          <a:xfrm>
            <a:off x="5434168" y="4230079"/>
            <a:ext cx="291783" cy="291783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7" name="Oval 216">
            <a:hlinkClick r:id="rId3" action="ppaction://hlinksldjump" tooltip="Udupi: Pramod Madhwaraj: BJP -&gt; INC "/>
          </p:cNvPr>
          <p:cNvSpPr/>
          <p:nvPr/>
        </p:nvSpPr>
        <p:spPr>
          <a:xfrm>
            <a:off x="3372675" y="3521709"/>
            <a:ext cx="269300" cy="269300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8" name="Oval 217">
            <a:hlinkClick r:id="rId3" action="ppaction://hlinksldjump" tooltip="Varuna: Siddaramaiah: INC -&gt; INC "/>
          </p:cNvPr>
          <p:cNvSpPr/>
          <p:nvPr/>
        </p:nvSpPr>
        <p:spPr>
          <a:xfrm>
            <a:off x="5023724" y="5617341"/>
            <a:ext cx="327240" cy="327241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9" name="Oval 218">
            <a:hlinkClick r:id="rId3" action="ppaction://hlinksldjump" tooltip="Vijay Nagar: M.Krishnappa: INC -&gt; INC "/>
          </p:cNvPr>
          <p:cNvSpPr/>
          <p:nvPr/>
        </p:nvSpPr>
        <p:spPr>
          <a:xfrm>
            <a:off x="6628773" y="5361437"/>
            <a:ext cx="249992" cy="249993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0" name="Oval 219">
            <a:hlinkClick r:id="rId3" action="ppaction://hlinksldjump" tooltip="Vijayanagara: Anand Singh: BJP -&gt; BJP "/>
          </p:cNvPr>
          <p:cNvSpPr/>
          <p:nvPr/>
        </p:nvSpPr>
        <p:spPr>
          <a:xfrm>
            <a:off x="5891798" y="2834389"/>
            <a:ext cx="247109" cy="247110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1" name="Oval 220">
            <a:hlinkClick r:id="rId3" action="ppaction://hlinksldjump" tooltip="Virajpet: K.G.Bopaiah: BJP -&gt; BJP "/>
          </p:cNvPr>
          <p:cNvSpPr/>
          <p:nvPr/>
        </p:nvSpPr>
        <p:spPr>
          <a:xfrm>
            <a:off x="3906515" y="4975564"/>
            <a:ext cx="265967" cy="265967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2" name="Oval 221">
            <a:hlinkClick r:id="rId3" action="ppaction://hlinksldjump" tooltip="Yadgir: Dr. Maalakareddy: INC -&gt; INC "/>
          </p:cNvPr>
          <p:cNvSpPr/>
          <p:nvPr/>
        </p:nvSpPr>
        <p:spPr>
          <a:xfrm>
            <a:off x="7205823" y="1974901"/>
            <a:ext cx="212964" cy="212964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3" name="Oval 222">
            <a:hlinkClick r:id="rId3" action="ppaction://hlinksldjump" tooltip="Yamkanamardi (ST): Satish Laxmanarao Jarakiholi: INC -&gt; INC "/>
          </p:cNvPr>
          <p:cNvSpPr/>
          <p:nvPr/>
        </p:nvSpPr>
        <p:spPr>
          <a:xfrm>
            <a:off x="3882329" y="1226334"/>
            <a:ext cx="248337" cy="248337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4" name="Oval 223">
            <a:hlinkClick r:id="rId3" action="ppaction://hlinksldjump" tooltip="Yelahanka: S.R. Vishwanath: BJP -&gt; BJP "/>
          </p:cNvPr>
          <p:cNvSpPr/>
          <p:nvPr/>
        </p:nvSpPr>
        <p:spPr>
          <a:xfrm>
            <a:off x="6981795" y="4449620"/>
            <a:ext cx="337036" cy="337036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5" name="Oval 224">
            <a:hlinkClick r:id="rId3" action="ppaction://hlinksldjump" tooltip="Yelburga: Basavaraj Rayaraddy: BJP -&gt; INC "/>
          </p:cNvPr>
          <p:cNvSpPr/>
          <p:nvPr/>
        </p:nvSpPr>
        <p:spPr>
          <a:xfrm>
            <a:off x="5477027" y="2472959"/>
            <a:ext cx="242245" cy="242245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6" name="Oval 225">
            <a:hlinkClick r:id="rId3" action="ppaction://hlinksldjump" tooltip="Yellapur: Arbail Shivaram Hebbar: BJP -&gt; INC "/>
          </p:cNvPr>
          <p:cNvSpPr/>
          <p:nvPr/>
        </p:nvSpPr>
        <p:spPr>
          <a:xfrm>
            <a:off x="3783702" y="2289787"/>
            <a:ext cx="238663" cy="238663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7" name="Oval 226">
            <a:hlinkClick r:id="rId3" action="ppaction://hlinksldjump" tooltip="Yeshvanthapura: S.T.Somashekar: BJP -&gt; INC "/>
          </p:cNvPr>
          <p:cNvSpPr/>
          <p:nvPr/>
        </p:nvSpPr>
        <p:spPr>
          <a:xfrm>
            <a:off x="6051821" y="4153510"/>
            <a:ext cx="344144" cy="344143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8" name="Oval 227"/>
          <p:cNvSpPr/>
          <p:nvPr/>
        </p:nvSpPr>
        <p:spPr>
          <a:xfrm>
            <a:off x="406400" y="4978400"/>
            <a:ext cx="203200" cy="203200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9" name="TextBox 228"/>
          <p:cNvSpPr txBox="1"/>
          <p:nvPr/>
        </p:nvSpPr>
        <p:spPr>
          <a:xfrm>
            <a:off x="762000" y="4889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Re-elected</a:t>
            </a:r>
            <a:endParaRPr lang="en-IN"/>
          </a:p>
        </p:txBody>
      </p:sp>
      <p:sp>
        <p:nvSpPr>
          <p:cNvPr id="230" name="Oval 229"/>
          <p:cNvSpPr/>
          <p:nvPr/>
        </p:nvSpPr>
        <p:spPr>
          <a:xfrm>
            <a:off x="406400" y="5486400"/>
            <a:ext cx="203200" cy="203200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1" name="TextBox 230"/>
          <p:cNvSpPr txBox="1"/>
          <p:nvPr/>
        </p:nvSpPr>
        <p:spPr>
          <a:xfrm>
            <a:off x="762000" y="5397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Change</a:t>
            </a:r>
            <a:endParaRPr lang="en-IN"/>
          </a:p>
        </p:txBody>
      </p:sp>
      <p:sp>
        <p:nvSpPr>
          <p:cNvPr id="232" name="TextBox 231"/>
          <p:cNvSpPr txBox="1"/>
          <p:nvPr/>
        </p:nvSpPr>
        <p:spPr>
          <a:xfrm>
            <a:off x="179512" y="908720"/>
            <a:ext cx="21602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dirty="0" smtClean="0"/>
              <a:t>BJP Replaced</a:t>
            </a:r>
          </a:p>
          <a:p>
            <a:r>
              <a:rPr lang="en-IN" sz="1200" dirty="0" smtClean="0"/>
              <a:t>In multiple constituencies by INC and JD(S).</a:t>
            </a:r>
          </a:p>
          <a:p>
            <a:endParaRPr lang="en-IN" sz="1200" dirty="0" smtClean="0"/>
          </a:p>
          <a:p>
            <a:r>
              <a:rPr lang="en-IN" sz="1600" b="1" dirty="0" smtClean="0"/>
              <a:t>KJP Voted in</a:t>
            </a:r>
          </a:p>
          <a:p>
            <a:r>
              <a:rPr lang="en-IN" sz="1200" dirty="0" smtClean="0"/>
              <a:t>3 INC, 2 BJP and 1 JD(S) ruled constituencies replaced by KJP .</a:t>
            </a:r>
          </a:p>
          <a:p>
            <a:endParaRPr lang="en-IN" sz="1200" dirty="0" smtClean="0"/>
          </a:p>
          <a:p>
            <a:r>
              <a:rPr lang="en-IN" sz="1600" b="1" dirty="0" smtClean="0"/>
              <a:t>Other Candidates</a:t>
            </a:r>
          </a:p>
          <a:p>
            <a:r>
              <a:rPr lang="en-IN" sz="1200" dirty="0" smtClean="0"/>
              <a:t>Just 5 independent candidates have managed to retain power from 2008.</a:t>
            </a:r>
          </a:p>
          <a:p>
            <a:endParaRPr lang="en-IN" sz="1200" dirty="0" smtClean="0"/>
          </a:p>
          <a:p>
            <a:endParaRPr lang="en-IN" sz="1200" dirty="0"/>
          </a:p>
        </p:txBody>
      </p:sp>
    </p:spTree>
    <p:extLst>
      <p:ext uri="{BB962C8B-B14F-4D97-AF65-F5344CB8AC3E}">
        <p14:creationId xmlns:p14="http://schemas.microsoft.com/office/powerpoint/2010/main" xmlns="" val="1119621268"/>
      </p:ext>
    </p:extLst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27000"/>
            <a:ext cx="8890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3200" b="1" dirty="0" smtClean="0">
                <a:solidFill>
                  <a:schemeClr val="tx1"/>
                </a:solidFill>
              </a:rPr>
              <a:t>Winner </a:t>
            </a:r>
            <a:r>
              <a:rPr lang="en-IN" sz="3200" b="1" dirty="0" smtClean="0">
                <a:solidFill>
                  <a:schemeClr val="tx1"/>
                </a:solidFill>
              </a:rPr>
              <a:t>Margins </a:t>
            </a:r>
            <a:r>
              <a:rPr lang="en-IN" sz="3200" b="1" dirty="0" smtClean="0">
                <a:solidFill>
                  <a:schemeClr val="tx1"/>
                </a:solidFill>
              </a:rPr>
              <a:t>2008</a:t>
            </a:r>
            <a:endParaRPr lang="en-IN" sz="3200" b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93000" y="6477000"/>
            <a:ext cx="1397000" cy="254000"/>
          </a:xfrm>
          <a:prstGeom prst="rect">
            <a:avLst/>
          </a:prstGeom>
        </p:spPr>
      </p:pic>
      <p:sp>
        <p:nvSpPr>
          <p:cNvPr id="4" name="Oval 3">
            <a:hlinkClick r:id="rId3" action="ppaction://hlinksldjump" tooltip="MALIKAYYA VENKAIAH GUTTEDAR (INC) won by 7.5% (7866 votes) at Afzalpur"/>
          </p:cNvPr>
          <p:cNvSpPr/>
          <p:nvPr/>
        </p:nvSpPr>
        <p:spPr>
          <a:xfrm>
            <a:off x="6407197" y="1259447"/>
            <a:ext cx="239372" cy="239371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>
            <a:hlinkClick r:id="rId3" action="ppaction://hlinksldjump" tooltip="GUTTEDAR SUBASH RUKMAYYA (JD(S)) won by 5.1% (5831 votes) at Aland"/>
          </p:cNvPr>
          <p:cNvSpPr/>
          <p:nvPr/>
        </p:nvSpPr>
        <p:spPr>
          <a:xfrm>
            <a:off x="6738980" y="1049477"/>
            <a:ext cx="259025" cy="259024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>
            <a:hlinkClick r:id="rId3" action="ppaction://hlinksldjump" tooltip="A NARAYANASWAMY (BJP) won by 7.1% (9862 votes) at Anekal (SC)"/>
          </p:cNvPr>
          <p:cNvSpPr/>
          <p:nvPr/>
        </p:nvSpPr>
        <p:spPr>
          <a:xfrm>
            <a:off x="6556215" y="6234073"/>
            <a:ext cx="318531" cy="318531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>
            <a:hlinkClick r:id="rId3" action="ppaction://hlinksldjump" tooltip="BALACHANDRA LAXMANRAO JARAKIHOLI (JD(S)) won by 4.2% (5368 votes) at Arabhavi"/>
          </p:cNvPr>
          <p:cNvSpPr/>
          <p:nvPr/>
        </p:nvSpPr>
        <p:spPr>
          <a:xfrm>
            <a:off x="4461776" y="1352962"/>
            <a:ext cx="290898" cy="290898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>
            <a:hlinkClick r:id="rId3" action="ppaction://hlinksldjump" tooltip="MANJU. A (INC) won by 6.2% (9040 votes) at Arakalgud"/>
          </p:cNvPr>
          <p:cNvSpPr/>
          <p:nvPr/>
        </p:nvSpPr>
        <p:spPr>
          <a:xfrm>
            <a:off x="4346790" y="4668057"/>
            <a:ext cx="332277" cy="332277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>
            <a:hlinkClick r:id="rId3" action="ppaction://hlinksldjump" tooltip="K. M. SHIVALINGEGOWDA (JD(S)) won by 24.6% (34226 votes) at Arsikere"/>
          </p:cNvPr>
          <p:cNvSpPr/>
          <p:nvPr/>
        </p:nvSpPr>
        <p:spPr>
          <a:xfrm>
            <a:off x="4789606" y="4149723"/>
            <a:ext cx="318538" cy="318538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Oval 9">
            <a:hlinkClick r:id="rId3" action="ppaction://hlinksldjump" tooltip="LAXMAN SANGAPPA SAVADI (BJP) won by 17.5% (21668 votes) at Athani"/>
          </p:cNvPr>
          <p:cNvSpPr/>
          <p:nvPr/>
        </p:nvSpPr>
        <p:spPr>
          <a:xfrm>
            <a:off x="4894337" y="950033"/>
            <a:ext cx="283075" cy="283075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Oval 10">
            <a:hlinkClick r:id="rId3" action="ppaction://hlinksldjump" tooltip="PRABHU CHAVHAN (BJP) won by 27.1% (27778 votes) at Aurad (SC)"/>
          </p:cNvPr>
          <p:cNvSpPr/>
          <p:nvPr/>
        </p:nvSpPr>
        <p:spPr>
          <a:xfrm>
            <a:off x="7969654" y="878221"/>
            <a:ext cx="234182" cy="234183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Oval 11">
            <a:hlinkClick r:id="rId3" action="ppaction://hlinksldjump" tooltip="RAMALINGA REDDY (INC) won by 1.8% (1857 votes) at B.T.M. Layout"/>
          </p:cNvPr>
          <p:cNvSpPr/>
          <p:nvPr/>
        </p:nvSpPr>
        <p:spPr>
          <a:xfrm>
            <a:off x="6995585" y="5978403"/>
            <a:ext cx="231276" cy="231276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Oval 12">
            <a:hlinkClick r:id="rId3" action="ppaction://hlinksldjump" tooltip="M.B.PATIL (INC) won by 15.3% (16639 votes) at Babaleshwar"/>
          </p:cNvPr>
          <p:cNvSpPr/>
          <p:nvPr/>
        </p:nvSpPr>
        <p:spPr>
          <a:xfrm>
            <a:off x="5336005" y="1316383"/>
            <a:ext cx="249373" cy="249373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Oval 13">
            <a:hlinkClick r:id="rId3" action="ppaction://hlinksldjump" tooltip="MAHAGUNDAPPA KALLAPPA PATTANSHETTY (BJP) won by 4.3% (5107 votes) at Badami"/>
          </p:cNvPr>
          <p:cNvSpPr/>
          <p:nvPr/>
        </p:nvSpPr>
        <p:spPr>
          <a:xfrm>
            <a:off x="5204734" y="1923845"/>
            <a:ext cx="272251" cy="272251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Oval 14">
            <a:hlinkClick r:id="rId3" action="ppaction://hlinksldjump" tooltip="CHARANTIMATH VIRANNA CHANDRASHEKHARAYYA. (BJP) won by 8.4% (9246 votes) at Bagalkot"/>
          </p:cNvPr>
          <p:cNvSpPr/>
          <p:nvPr/>
        </p:nvSpPr>
        <p:spPr>
          <a:xfrm>
            <a:off x="5481017" y="1809069"/>
            <a:ext cx="252717" cy="252717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Oval 15">
            <a:hlinkClick r:id="rId3" action="ppaction://hlinksldjump" tooltip="SAMPANGI N (INC) won by 0.8% (938 votes) at Bagepalli"/>
          </p:cNvPr>
          <p:cNvSpPr/>
          <p:nvPr/>
        </p:nvSpPr>
        <p:spPr>
          <a:xfrm>
            <a:off x="7336650" y="4404046"/>
            <a:ext cx="285085" cy="285084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Oval 16">
            <a:hlinkClick r:id="rId3" action="ppaction://hlinksldjump" tooltip="METGUD VIRUPAXI (JAGADISH) CHANNAPPA (BJP) won by 8.8% (9240 votes) at Bailhongal"/>
          </p:cNvPr>
          <p:cNvSpPr/>
          <p:nvPr/>
        </p:nvSpPr>
        <p:spPr>
          <a:xfrm>
            <a:off x="4535677" y="1671142"/>
            <a:ext cx="239033" cy="239033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Oval 17">
            <a:hlinkClick r:id="rId3" action="ppaction://hlinksldjump" tooltip="M KRISHNAPPA (BJP) won by 20.4% (34135 votes) at Bangalore South"/>
          </p:cNvPr>
          <p:cNvSpPr/>
          <p:nvPr/>
        </p:nvSpPr>
        <p:spPr>
          <a:xfrm>
            <a:off x="6156506" y="6155552"/>
            <a:ext cx="381918" cy="381917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Oval 18">
            <a:hlinkClick r:id="rId3" action="ppaction://hlinksldjump" tooltip="NARAYANASWAMY M. (INC) won by 6.8% (7505 votes) at Bangarpet (SC)"/>
          </p:cNvPr>
          <p:cNvSpPr/>
          <p:nvPr/>
        </p:nvSpPr>
        <p:spPr>
          <a:xfrm>
            <a:off x="7241348" y="5869181"/>
            <a:ext cx="252354" cy="252354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Oval 19">
            <a:hlinkClick r:id="rId3" action="ppaction://hlinksldjump" tooltip="B.RAMANATHA RAI (INC) won by 0.9% (1251 votes) at Bantval"/>
          </p:cNvPr>
          <p:cNvSpPr/>
          <p:nvPr/>
        </p:nvSpPr>
        <p:spPr>
          <a:xfrm>
            <a:off x="3527182" y="4109459"/>
            <a:ext cx="309145" cy="309145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Oval 20">
            <a:hlinkClick r:id="rId3" action="ppaction://hlinksldjump" tooltip="BASAVARAJ PATIL ATTUR (BJP) won by 7.4% (7938 votes) at Basavakalyan"/>
          </p:cNvPr>
          <p:cNvSpPr/>
          <p:nvPr/>
        </p:nvSpPr>
        <p:spPr>
          <a:xfrm>
            <a:off x="7282114" y="970164"/>
            <a:ext cx="244403" cy="244403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Oval 21">
            <a:hlinkClick r:id="rId3" action="ppaction://hlinksldjump" tooltip="BELLUBBI SANGAPPA KALLAPPA (BJP) won by 13.3% (13887 votes) at Basavana Bagevadi"/>
          </p:cNvPr>
          <p:cNvSpPr/>
          <p:nvPr/>
        </p:nvSpPr>
        <p:spPr>
          <a:xfrm>
            <a:off x="5751668" y="1619804"/>
            <a:ext cx="238185" cy="238185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Oval 22">
            <a:hlinkClick r:id="rId3" action="ppaction://hlinksldjump" tooltip="RAVISUBRAMANYA L.A (BJP) won by 13.7% (13200 votes) at Basavanagudi"/>
          </p:cNvPr>
          <p:cNvSpPr/>
          <p:nvPr/>
        </p:nvSpPr>
        <p:spPr>
          <a:xfrm>
            <a:off x="6435890" y="5967453"/>
            <a:ext cx="220224" cy="220224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Oval 23">
            <a:hlinkClick r:id="rId3" action="ppaction://hlinksldjump" tooltip="ABHAY PATIL (BJP) won by 11.4% (12990 votes) at Belgaum Dakshin"/>
          </p:cNvPr>
          <p:cNvSpPr/>
          <p:nvPr/>
        </p:nvSpPr>
        <p:spPr>
          <a:xfrm>
            <a:off x="3509656" y="1708808"/>
            <a:ext cx="261487" cy="261486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Oval 24">
            <a:hlinkClick r:id="rId3" action="ppaction://hlinksldjump" tooltip="SANJAY B PATIL (BJP) won by 6.2% (8309 votes) at Belgaum Rural"/>
          </p:cNvPr>
          <p:cNvSpPr/>
          <p:nvPr/>
        </p:nvSpPr>
        <p:spPr>
          <a:xfrm>
            <a:off x="3634369" y="1411593"/>
            <a:ext cx="304065" cy="304066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Oval 25">
            <a:hlinkClick r:id="rId3" action="ppaction://hlinksldjump" tooltip="FEROZ NURUDDIN SAIT (INC) won by 3.0% (3373 votes) at Belgaum Uttar"/>
          </p:cNvPr>
          <p:cNvSpPr/>
          <p:nvPr/>
        </p:nvSpPr>
        <p:spPr>
          <a:xfrm>
            <a:off x="3962452" y="1495269"/>
            <a:ext cx="252815" cy="252816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Oval 26">
            <a:hlinkClick r:id="rId3" action="ppaction://hlinksldjump" tooltip="B.SREERAMULU (BJP) won by 23.3% (25716 votes) at Bellary (ST)"/>
          </p:cNvPr>
          <p:cNvSpPr/>
          <p:nvPr/>
        </p:nvSpPr>
        <p:spPr>
          <a:xfrm>
            <a:off x="6657977" y="3134136"/>
            <a:ext cx="252006" cy="252006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Oval 27">
            <a:hlinkClick r:id="rId3" action="ppaction://hlinksldjump" tooltip="GALI SOMASHEKAR REDDY (BJP) won by 0.9% (1022 votes) at Bellary City"/>
          </p:cNvPr>
          <p:cNvSpPr/>
          <p:nvPr/>
        </p:nvSpPr>
        <p:spPr>
          <a:xfrm>
            <a:off x="6366843" y="3182816"/>
            <a:ext cx="264333" cy="264332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Oval 28">
            <a:hlinkClick r:id="rId3" action="ppaction://hlinksldjump" tooltip="K.VASANTHA BANGERA (INC) won by 12.5% (16103 votes) at Belthangady"/>
          </p:cNvPr>
          <p:cNvSpPr/>
          <p:nvPr/>
        </p:nvSpPr>
        <p:spPr>
          <a:xfrm>
            <a:off x="3862952" y="4096033"/>
            <a:ext cx="294972" cy="294971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Oval 29">
            <a:hlinkClick r:id="rId3" action="ppaction://hlinksldjump" tooltip="RUDRESH GOWDA. Y. N (INC) won by 15.0% (17821 votes) at Belur"/>
          </p:cNvPr>
          <p:cNvSpPr/>
          <p:nvPr/>
        </p:nvSpPr>
        <p:spPr>
          <a:xfrm>
            <a:off x="4499367" y="4095873"/>
            <a:ext cx="272109" cy="272110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Oval 30">
            <a:hlinkClick r:id="rId3" action="ppaction://hlinksldjump" tooltip="B.K.SANGAMESHWARA (INC) won by 0.4% (487 votes) at Bhadravati"/>
          </p:cNvPr>
          <p:cNvSpPr/>
          <p:nvPr/>
        </p:nvSpPr>
        <p:spPr>
          <a:xfrm>
            <a:off x="4673933" y="3525441"/>
            <a:ext cx="286436" cy="286436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Oval 31">
            <a:hlinkClick r:id="rId3" action="ppaction://hlinksldjump" tooltip="ESHWARA BHIMANNA KHANDRE (INC) won by 16.3% (20971 votes) at Bhalki"/>
          </p:cNvPr>
          <p:cNvSpPr/>
          <p:nvPr/>
        </p:nvSpPr>
        <p:spPr>
          <a:xfrm>
            <a:off x="7645161" y="907385"/>
            <a:ext cx="294773" cy="294773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Oval 32">
            <a:hlinkClick r:id="rId3" action="ppaction://hlinksldjump" tooltip="J D NAIK (INC) won by 11.1% (12166 votes) at Bhatkal"/>
          </p:cNvPr>
          <p:cNvSpPr/>
          <p:nvPr/>
        </p:nvSpPr>
        <p:spPr>
          <a:xfrm>
            <a:off x="3280132" y="2960381"/>
            <a:ext cx="250866" cy="250866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" name="Oval 33">
            <a:hlinkClick r:id="rId3" action="ppaction://hlinksldjump" tooltip="RAHEEM KHAN (INC) won by 3.3% (2930 votes) at Bidar"/>
          </p:cNvPr>
          <p:cNvSpPr/>
          <p:nvPr/>
        </p:nvSpPr>
        <p:spPr>
          <a:xfrm>
            <a:off x="8035002" y="1192170"/>
            <a:ext cx="202768" cy="202768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Oval 34">
            <a:hlinkClick r:id="rId3" action="ppaction://hlinksldjump" tooltip="BANDEPPA KHASHEMPUR (JD(S)) won by 1.3% (1271 votes) at Bidar South"/>
          </p:cNvPr>
          <p:cNvSpPr/>
          <p:nvPr/>
        </p:nvSpPr>
        <p:spPr>
          <a:xfrm>
            <a:off x="7872206" y="1379879"/>
            <a:ext cx="222499" cy="222499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" name="Oval 35">
            <a:hlinkClick r:id="rId3" action="ppaction://hlinksldjump" tooltip="APPASAHEB (APPU) MALLAPPA PATTANASHETTI (BJP) won by 21.3% (17564 votes) at Bijapur City"/>
          </p:cNvPr>
          <p:cNvSpPr/>
          <p:nvPr/>
        </p:nvSpPr>
        <p:spPr>
          <a:xfrm>
            <a:off x="5608979" y="1426680"/>
            <a:ext cx="188728" cy="188727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Oval 36">
            <a:hlinkClick r:id="rId3" action="ppaction://hlinksldjump" tooltip="MURUGESH RUDRAPPA NIRANI (BJP) won by 2.5% (3124 votes) at Bilgi"/>
          </p:cNvPr>
          <p:cNvSpPr/>
          <p:nvPr/>
        </p:nvSpPr>
        <p:spPr>
          <a:xfrm>
            <a:off x="5249833" y="1588776"/>
            <a:ext cx="282198" cy="282198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8" name="Oval 37">
            <a:hlinkClick r:id="rId3" action="ppaction://hlinksldjump" tooltip="SATISH REDDY.M (BJP) won by 11.2% (13640 votes) at Bommanahalli"/>
          </p:cNvPr>
          <p:cNvSpPr/>
          <p:nvPr/>
        </p:nvSpPr>
        <p:spPr>
          <a:xfrm>
            <a:off x="6686151" y="5949150"/>
            <a:ext cx="277506" cy="277506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Oval 38">
            <a:hlinkClick r:id="rId3" action="ppaction://hlinksldjump" tooltip="PATIL SURESHAGOUDRA BASALINGAGOUDRA (BJP) won by 9.5% (11404 votes) at Byadgi"/>
          </p:cNvPr>
          <p:cNvSpPr/>
          <p:nvPr/>
        </p:nvSpPr>
        <p:spPr>
          <a:xfrm>
            <a:off x="4773774" y="2714804"/>
            <a:ext cx="275333" cy="275332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0" name="Oval 39">
            <a:hlinkClick r:id="rId3" action="ppaction://hlinksldjump" tooltip="KRISHNA BYREGOWDA (INC) won by 6.6% (9352 votes) at Byatarayanapura"/>
          </p:cNvPr>
          <p:cNvSpPr/>
          <p:nvPr/>
        </p:nvSpPr>
        <p:spPr>
          <a:xfrm>
            <a:off x="7545926" y="4624268"/>
            <a:ext cx="324114" cy="324113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1" name="Oval 40">
            <a:hlinkClick r:id="rId3" action="ppaction://hlinksldjump" tooltip="K. LAXMINARAYANA (BJP) won by 6.2% (7970 votes) at Byndoor"/>
          </p:cNvPr>
          <p:cNvSpPr/>
          <p:nvPr/>
        </p:nvSpPr>
        <p:spPr>
          <a:xfrm>
            <a:off x="3560893" y="2960392"/>
            <a:ext cx="292336" cy="292336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2" name="Oval 41">
            <a:hlinkClick r:id="rId3" action="ppaction://hlinksldjump" tooltip="S. RAGHU (BJP) won by 18.6% (16655 votes) at C.V. Raman Nagar (SC)"/>
          </p:cNvPr>
          <p:cNvSpPr/>
          <p:nvPr/>
        </p:nvSpPr>
        <p:spPr>
          <a:xfrm>
            <a:off x="7120606" y="5672951"/>
            <a:ext cx="204203" cy="204204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" name="Oval 42">
            <a:hlinkClick r:id="rId3" action="ppaction://hlinksldjump" tooltip="THIPPESWAMY (BJP) won by 0.2% (289 votes) at Challakere (ST)"/>
          </p:cNvPr>
          <p:cNvSpPr/>
          <p:nvPr/>
        </p:nvSpPr>
        <p:spPr>
          <a:xfrm>
            <a:off x="6027509" y="3692974"/>
            <a:ext cx="270376" cy="270377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4" name="Oval 43">
            <a:hlinkClick r:id="rId3" action="ppaction://hlinksldjump" tooltip="H.S.SHANKARALINGEGOWDA (BJP) won by 8.9% (9399 votes) at Chamaraja"/>
          </p:cNvPr>
          <p:cNvSpPr/>
          <p:nvPr/>
        </p:nvSpPr>
        <p:spPr>
          <a:xfrm>
            <a:off x="5008670" y="5355717"/>
            <a:ext cx="241166" cy="241167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5" name="Oval 44">
            <a:hlinkClick r:id="rId3" action="ppaction://hlinksldjump" tooltip="C.PUTTARANGASHETTY (INC) won by 2.1% (2612 votes) at Chamarajanagar"/>
          </p:cNvPr>
          <p:cNvSpPr/>
          <p:nvPr/>
        </p:nvSpPr>
        <p:spPr>
          <a:xfrm>
            <a:off x="5288828" y="6164974"/>
            <a:ext cx="283060" cy="283060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" name="Oval 45">
            <a:hlinkClick r:id="rId3" action="ppaction://hlinksldjump" tooltip="B.Z.ZAMEER AHMED KHAN (JD(S)) won by 22.1% (19590 votes) at Chamrajpet"/>
          </p:cNvPr>
          <p:cNvSpPr/>
          <p:nvPr/>
        </p:nvSpPr>
        <p:spPr>
          <a:xfrm>
            <a:off x="6375088" y="5738889"/>
            <a:ext cx="203067" cy="203068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7" name="Oval 46">
            <a:hlinkClick r:id="rId3" action="ppaction://hlinksldjump" tooltip="M. SATYANARAYANA (INC) won by 9.5% (14299 votes) at Chamundeshwari"/>
          </p:cNvPr>
          <p:cNvSpPr/>
          <p:nvPr/>
        </p:nvSpPr>
        <p:spPr>
          <a:xfrm>
            <a:off x="4638370" y="5324300"/>
            <a:ext cx="343140" cy="343140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Oval 47">
            <a:hlinkClick r:id="rId3" action="ppaction://hlinksldjump" tooltip="K.MADAL VIRUPAKSHAPPA (BJP) won by 0.9% (993 votes) at Channagiri"/>
          </p:cNvPr>
          <p:cNvSpPr/>
          <p:nvPr/>
        </p:nvSpPr>
        <p:spPr>
          <a:xfrm>
            <a:off x="4987934" y="3577276"/>
            <a:ext cx="259680" cy="259680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9" name="Oval 48">
            <a:hlinkClick r:id="rId3" action="ppaction://hlinksldjump" tooltip="C.P.YOGESHWARA (INC) won by 3.4% (4930 votes) at Channapatna"/>
          </p:cNvPr>
          <p:cNvSpPr/>
          <p:nvPr/>
        </p:nvSpPr>
        <p:spPr>
          <a:xfrm>
            <a:off x="5776164" y="5388954"/>
            <a:ext cx="328179" cy="328178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0" name="Oval 49">
            <a:hlinkClick r:id="rId3" action="ppaction://hlinksldjump" tooltip="DR. HEMACHANDRA SAGAR (BJP) won by 7.3% (7281 votes) at Chickpet"/>
          </p:cNvPr>
          <p:cNvSpPr/>
          <p:nvPr/>
        </p:nvSpPr>
        <p:spPr>
          <a:xfrm>
            <a:off x="6872877" y="5746559"/>
            <a:ext cx="228730" cy="228731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Oval 50">
            <a:hlinkClick r:id="rId3" action="ppaction://hlinksldjump" tooltip="K P BACHCHE GOWDA (JD(S)) won by 18.5% (23301 votes) at Chikkaballapur"/>
          </p:cNvPr>
          <p:cNvSpPr/>
          <p:nvPr/>
        </p:nvSpPr>
        <p:spPr>
          <a:xfrm>
            <a:off x="7240650" y="4715568"/>
            <a:ext cx="288107" cy="288107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2" name="Oval 51">
            <a:hlinkClick r:id="rId3" action="ppaction://hlinksldjump" tooltip="HUKKERI PRAKASH BABANNA (INC) won by 19.2% (24070 votes) at Chikkodi-Sadalga"/>
          </p:cNvPr>
          <p:cNvSpPr/>
          <p:nvPr/>
        </p:nvSpPr>
        <p:spPr>
          <a:xfrm>
            <a:off x="4124402" y="949493"/>
            <a:ext cx="285908" cy="285907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Oval 52">
            <a:hlinkClick r:id="rId3" action="ppaction://hlinksldjump" tooltip="C.T RAVI (BJP) won by 12.6% (15084 votes) at Chikmagalur"/>
          </p:cNvPr>
          <p:cNvSpPr/>
          <p:nvPr/>
        </p:nvSpPr>
        <p:spPr>
          <a:xfrm>
            <a:off x="4289856" y="3878369"/>
            <a:ext cx="272600" cy="272600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4" name="Oval 53">
            <a:hlinkClick r:id="rId3" action="ppaction://hlinksldjump" tooltip="C B SURESH BABU (JD(S)) won by 20.2% (29044 votes) at Chiknayakanhalli"/>
          </p:cNvPr>
          <p:cNvSpPr/>
          <p:nvPr/>
        </p:nvSpPr>
        <p:spPr>
          <a:xfrm>
            <a:off x="5469946" y="3881705"/>
            <a:ext cx="328244" cy="328245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5" name="Oval 54">
            <a:hlinkClick r:id="rId3" action="ppaction://hlinksldjump" tooltip="SUNIL VALLYAPUR (BJP) won by 8.2% (6911 votes) at Chincholi (SC)"/>
          </p:cNvPr>
          <p:cNvSpPr/>
          <p:nvPr/>
        </p:nvSpPr>
        <p:spPr>
          <a:xfrm>
            <a:off x="7733469" y="1586130"/>
            <a:ext cx="192698" cy="192698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6" name="Oval 55">
            <a:hlinkClick r:id="rId3" action="ppaction://hlinksldjump" tooltip="M C SUDHAKAR (INC) won by 1.0% (1246 votes) at Chintamani"/>
          </p:cNvPr>
          <p:cNvSpPr/>
          <p:nvPr/>
        </p:nvSpPr>
        <p:spPr>
          <a:xfrm>
            <a:off x="7726347" y="4929733"/>
            <a:ext cx="298803" cy="298803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7" name="Oval 56">
            <a:hlinkClick r:id="rId3" action="ppaction://hlinksldjump" tooltip="BASAVARAJANN (BASANNA) (JD(S)) won by 11.8% (16322 votes) at Chitradurga"/>
          </p:cNvPr>
          <p:cNvSpPr/>
          <p:nvPr/>
        </p:nvSpPr>
        <p:spPr>
          <a:xfrm>
            <a:off x="5484161" y="3351319"/>
            <a:ext cx="315644" cy="315644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8" name="Oval 57">
            <a:hlinkClick r:id="rId3" action="ppaction://hlinksldjump" tooltip="VALMIKI NAYAK (BJP) won by 18.3% (17442 votes) at Chittapur"/>
          </p:cNvPr>
          <p:cNvSpPr/>
          <p:nvPr/>
        </p:nvSpPr>
        <p:spPr>
          <a:xfrm>
            <a:off x="7236480" y="1661049"/>
            <a:ext cx="218427" cy="218427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9" name="Oval 58">
            <a:hlinkClick r:id="rId3" action="ppaction://hlinksldjump" tooltip="S.MUNIRAJU (BJP) won by 17.4% (22155 votes) at Dasarahalli"/>
          </p:cNvPr>
          <p:cNvSpPr/>
          <p:nvPr/>
        </p:nvSpPr>
        <p:spPr>
          <a:xfrm>
            <a:off x="6162853" y="4509021"/>
            <a:ext cx="291344" cy="291344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0" name="Oval 59">
            <a:hlinkClick r:id="rId3" action="ppaction://hlinksldjump" tooltip="S.A RAVINDRANATH (BJP) won by 51.3% (53910 votes) at Davanagere North"/>
          </p:cNvPr>
          <p:cNvSpPr/>
          <p:nvPr/>
        </p:nvSpPr>
        <p:spPr>
          <a:xfrm>
            <a:off x="5352538" y="3134022"/>
            <a:ext cx="240254" cy="240255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1" name="Oval 60">
            <a:hlinkClick r:id="rId3" action="ppaction://hlinksldjump" tooltip="SHAMANURU SHIVASHANKARAPPA (INC) won by 6.3% (6358 votes) at Davanagere South"/>
          </p:cNvPr>
          <p:cNvSpPr/>
          <p:nvPr/>
        </p:nvSpPr>
        <p:spPr>
          <a:xfrm>
            <a:off x="4911244" y="3328596"/>
            <a:ext cx="229549" cy="229548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2" name="Oval 61">
            <a:hlinkClick r:id="rId3" action="ppaction://hlinksldjump" tooltip="K. SHIVANA GOUDA NAIK (JD(S)) won by 5.2% (4587 votes) at Devadurga (ST)"/>
          </p:cNvPr>
          <p:cNvSpPr/>
          <p:nvPr/>
        </p:nvSpPr>
        <p:spPr>
          <a:xfrm>
            <a:off x="6866480" y="2166508"/>
            <a:ext cx="203488" cy="203489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3" name="Oval 62">
            <a:hlinkClick r:id="rId3" action="ppaction://hlinksldjump" tooltip="VENKATASWAMY (INC) won by 5.0% (6622 votes) at Devanahalli (SC)"/>
          </p:cNvPr>
          <p:cNvSpPr/>
          <p:nvPr/>
        </p:nvSpPr>
        <p:spPr>
          <a:xfrm>
            <a:off x="7128153" y="5346836"/>
            <a:ext cx="302662" cy="302662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4" name="Oval 63">
            <a:hlinkClick r:id="rId3" action="ppaction://hlinksldjump" tooltip="A.S.PATIL (NADAHALLI) (INC) won by 30.5% (30893 votes) at Devar Hippargi"/>
          </p:cNvPr>
          <p:cNvSpPr/>
          <p:nvPr/>
        </p:nvSpPr>
        <p:spPr>
          <a:xfrm>
            <a:off x="5939322" y="1426386"/>
            <a:ext cx="231370" cy="231371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5" name="Oval 64">
            <a:hlinkClick r:id="rId3" action="ppaction://hlinksldjump" tooltip="SEEMA ASHOK MASUTI (BJP) won by 0.6% (723 votes) at Dharwad"/>
          </p:cNvPr>
          <p:cNvSpPr/>
          <p:nvPr/>
        </p:nvSpPr>
        <p:spPr>
          <a:xfrm>
            <a:off x="4359054" y="1887175"/>
            <a:ext cx="255002" cy="255000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6" name="Oval 65">
            <a:hlinkClick r:id="rId3" action="ppaction://hlinksldjump" tooltip="J.NARASIMHASWAMY (INC) won by 3.0% (3754 votes) at Doddaballapur"/>
          </p:cNvPr>
          <p:cNvSpPr/>
          <p:nvPr/>
        </p:nvSpPr>
        <p:spPr>
          <a:xfrm>
            <a:off x="6700442" y="4342103"/>
            <a:ext cx="286130" cy="286129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7" name="Oval 66">
            <a:hlinkClick r:id="rId3" action="ppaction://hlinksldjump" tooltip="BIDARUR SRISHILAPPA VEERUPAKSHAPPA (BJP) won by 8.0% (8616 votes) at Gadag"/>
          </p:cNvPr>
          <p:cNvSpPr/>
          <p:nvPr/>
        </p:nvSpPr>
        <p:spPr>
          <a:xfrm>
            <a:off x="5197566" y="2460386"/>
            <a:ext cx="245796" cy="245795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8" name="Oval 67">
            <a:hlinkClick r:id="rId3" action="ppaction://hlinksldjump" tooltip="DINESH GUNDU RAO (INC) won by 6.9% (6946 votes) at Gandhi Nagar"/>
          </p:cNvPr>
          <p:cNvSpPr/>
          <p:nvPr/>
        </p:nvSpPr>
        <p:spPr>
          <a:xfrm>
            <a:off x="6885564" y="5484978"/>
            <a:ext cx="229592" cy="229593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9" name="Oval 68">
            <a:hlinkClick r:id="rId3" action="ppaction://hlinksldjump" tooltip="PARANNA ISHWARAPPA MUNAVALLI (BJP) won by 2.9% (2885 votes) at Gangawati"/>
          </p:cNvPr>
          <p:cNvSpPr/>
          <p:nvPr/>
        </p:nvSpPr>
        <p:spPr>
          <a:xfrm>
            <a:off x="6119635" y="2682133"/>
            <a:ext cx="227073" cy="227073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0" name="Oval 69">
            <a:hlinkClick r:id="rId3" action="ppaction://hlinksldjump" tooltip="N.H. SHIVASHANKAR REDDY (INC) won by 8.7% (11168 votes) at Gauribidanur"/>
          </p:cNvPr>
          <p:cNvSpPr/>
          <p:nvPr/>
        </p:nvSpPr>
        <p:spPr>
          <a:xfrm>
            <a:off x="6941652" y="4136287"/>
            <a:ext cx="294120" cy="294119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1" name="Oval 70">
            <a:hlinkClick r:id="rId3" action="ppaction://hlinksldjump" tooltip="JARKIHOLI RAMESH LAXMANRAO (INC) won by 6.2% (7760 votes) at Gokak"/>
          </p:cNvPr>
          <p:cNvSpPr/>
          <p:nvPr/>
        </p:nvSpPr>
        <p:spPr>
          <a:xfrm>
            <a:off x="4231776" y="1570237"/>
            <a:ext cx="284888" cy="284888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2" name="Oval 71">
            <a:hlinkClick r:id="rId3" action="ppaction://hlinksldjump" tooltip="K. PRIYA KRISHNA (INC) won by 23.3% (24362 votes) at Govindaraj Nagar"/>
          </p:cNvPr>
          <p:cNvSpPr/>
          <p:nvPr/>
        </p:nvSpPr>
        <p:spPr>
          <a:xfrm>
            <a:off x="6172784" y="5898204"/>
            <a:ext cx="238853" cy="238853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3" name="Oval 72">
            <a:hlinkClick r:id="rId3" action="ppaction://hlinksldjump" tooltip="S.R.SRINIVAS [ VASU ] (JD(S)) won by 11.8% (14672 votes) at Gubbi"/>
          </p:cNvPr>
          <p:cNvSpPr/>
          <p:nvPr/>
        </p:nvSpPr>
        <p:spPr>
          <a:xfrm>
            <a:off x="5753643" y="4253144"/>
            <a:ext cx="283926" cy="283926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4" name="Oval 73">
            <a:hlinkClick r:id="rId3" action="ppaction://hlinksldjump" tooltip="ARUNA CHANDRASHEKAR PATIL REVOOR (JD(S)) won by 14.5% (14290 votes) at Gulbarga Dakshin"/>
          </p:cNvPr>
          <p:cNvSpPr/>
          <p:nvPr/>
        </p:nvSpPr>
        <p:spPr>
          <a:xfrm>
            <a:off x="6870036" y="1355987"/>
            <a:ext cx="225478" cy="225478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5" name="Oval 74">
            <a:hlinkClick r:id="rId3" action="ppaction://hlinksldjump" tooltip="REVU NAIK BELAMGI (BJP) won by 16.1% (17123 votes) at Gulbarga Rural (SC)"/>
          </p:cNvPr>
          <p:cNvSpPr/>
          <p:nvPr/>
        </p:nvSpPr>
        <p:spPr>
          <a:xfrm>
            <a:off x="7021402" y="1130669"/>
            <a:ext cx="243429" cy="243429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6" name="Oval 75">
            <a:hlinkClick r:id="rId3" action="ppaction://hlinksldjump" tooltip="QAMARUL ISLAM (INC) won by 15.0% (14955 votes) at Gulbarga Uttar"/>
          </p:cNvPr>
          <p:cNvSpPr/>
          <p:nvPr/>
        </p:nvSpPr>
        <p:spPr>
          <a:xfrm>
            <a:off x="7128806" y="1389799"/>
            <a:ext cx="228033" cy="228034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7" name="Oval 76">
            <a:hlinkClick r:id="rId3" action="ppaction://hlinksldjump" tooltip="H.S.MAHADEVA PRASAD (INC) won by 1.5% (2203 votes) at Gundlupet"/>
          </p:cNvPr>
          <p:cNvSpPr/>
          <p:nvPr/>
        </p:nvSpPr>
        <p:spPr>
          <a:xfrm>
            <a:off x="4900678" y="5946570"/>
            <a:ext cx="328183" cy="328182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8" name="Oval 77">
            <a:hlinkClick r:id="rId3" action="ppaction://hlinksldjump" tooltip="BABURAO CHINCHANSUR (INC) won by 9.2% (9208 votes) at Gurumitkal"/>
          </p:cNvPr>
          <p:cNvSpPr/>
          <p:nvPr/>
        </p:nvSpPr>
        <p:spPr>
          <a:xfrm>
            <a:off x="7531042" y="1999334"/>
            <a:ext cx="227870" cy="227871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9" name="Oval 78">
            <a:hlinkClick r:id="rId3" action="ppaction://hlinksldjump" tooltip="B.CHANDRA NAIK (BJP) won by 7.2% (6518 votes) at Hadagalli (SC)"/>
          </p:cNvPr>
          <p:cNvSpPr/>
          <p:nvPr/>
        </p:nvSpPr>
        <p:spPr>
          <a:xfrm>
            <a:off x="5080196" y="2710900"/>
            <a:ext cx="208328" cy="208328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0" name="Oval 79">
            <a:hlinkClick r:id="rId3" action="ppaction://hlinksldjump" tooltip="K. NEMARAJ NAIK (BJP) won by 23.9% (27291 votes) at Hagaribommanahalli (SC)"/>
          </p:cNvPr>
          <p:cNvSpPr/>
          <p:nvPr/>
        </p:nvSpPr>
        <p:spPr>
          <a:xfrm>
            <a:off x="5587228" y="2836508"/>
            <a:ext cx="260768" cy="260768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1" name="Oval 80">
            <a:hlinkClick r:id="rId3" action="ppaction://hlinksldjump" tooltip="SUNIL V. HEGDE (JD(S)) won by 5.5% (5425 votes) at Haliyal"/>
          </p:cNvPr>
          <p:cNvSpPr/>
          <p:nvPr/>
        </p:nvSpPr>
        <p:spPr>
          <a:xfrm>
            <a:off x="3960518" y="2089326"/>
            <a:ext cx="227208" cy="227207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2" name="Oval 81">
            <a:hlinkClick r:id="rId3" action="ppaction://hlinksldjump" tooltip="UDASI CHANABASAPPA MAHALINGAPPA (BJP) won by 4.8% (5922 votes) at Hangal"/>
          </p:cNvPr>
          <p:cNvSpPr/>
          <p:nvPr/>
        </p:nvSpPr>
        <p:spPr>
          <a:xfrm>
            <a:off x="4174372" y="2672722"/>
            <a:ext cx="281732" cy="281731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3" name="Oval 82">
            <a:hlinkClick r:id="rId3" action="ppaction://hlinksldjump" tooltip="R.NARENDRA (INC) won by 18.4% (23140 votes) at Hanur"/>
          </p:cNvPr>
          <p:cNvSpPr/>
          <p:nvPr/>
        </p:nvSpPr>
        <p:spPr>
          <a:xfrm>
            <a:off x="5845837" y="6154107"/>
            <a:ext cx="287673" cy="287672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4" name="Oval 83">
            <a:hlinkClick r:id="rId3" action="ppaction://hlinksldjump" tooltip="G KARUNAKARA REDDY (BJP) won by 20.5% (25218 votes) at Harapanahalli"/>
          </p:cNvPr>
          <p:cNvSpPr/>
          <p:nvPr/>
        </p:nvSpPr>
        <p:spPr>
          <a:xfrm>
            <a:off x="5275587" y="2827264"/>
            <a:ext cx="281482" cy="281482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5" name="Oval 84">
            <a:hlinkClick r:id="rId3" action="ppaction://hlinksldjump" tooltip="B.P.HARISH (BJP) won by 8.8% (11018 votes) at Harihar"/>
          </p:cNvPr>
          <p:cNvSpPr/>
          <p:nvPr/>
        </p:nvSpPr>
        <p:spPr>
          <a:xfrm>
            <a:off x="5041622" y="3057154"/>
            <a:ext cx="286530" cy="286529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6" name="Oval 85">
            <a:hlinkClick r:id="rId3" action="ppaction://hlinksldjump" tooltip="H. S. PRAKASH (JD(S)) won by 15.0% (16804 votes) at Hassan"/>
          </p:cNvPr>
          <p:cNvSpPr/>
          <p:nvPr/>
        </p:nvSpPr>
        <p:spPr>
          <a:xfrm>
            <a:off x="4643741" y="4447647"/>
            <a:ext cx="256365" cy="256366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7" name="Oval 86">
            <a:hlinkClick r:id="rId3" action="ppaction://hlinksldjump" tooltip="NEHARU OLEKAR (BJP) won by 15.9% (18066 votes) at Haveri (SC)"/>
          </p:cNvPr>
          <p:cNvSpPr/>
          <p:nvPr/>
        </p:nvSpPr>
        <p:spPr>
          <a:xfrm>
            <a:off x="4486680" y="2678225"/>
            <a:ext cx="259559" cy="259559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8" name="Oval 87">
            <a:hlinkClick r:id="rId3" action="ppaction://hlinksldjump" tooltip="KATTA SUBRAMANYA NAIDU (BJP) won by 5.2% (4952 votes) at Hebbal"/>
          </p:cNvPr>
          <p:cNvSpPr/>
          <p:nvPr/>
        </p:nvSpPr>
        <p:spPr>
          <a:xfrm>
            <a:off x="7478173" y="4951963"/>
            <a:ext cx="218391" cy="218391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9" name="Oval 88">
            <a:hlinkClick r:id="rId3" action="ppaction://hlinksldjump" tooltip="CHIKKANNA (INC) won by 10.0% (12542 votes) at Heggadadevanakote (ST)"/>
          </p:cNvPr>
          <p:cNvSpPr/>
          <p:nvPr/>
        </p:nvSpPr>
        <p:spPr>
          <a:xfrm>
            <a:off x="4420581" y="5587729"/>
            <a:ext cx="286600" cy="286601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0" name="Oval 89">
            <a:hlinkClick r:id="rId3" action="ppaction://hlinksldjump" tooltip="B.C. PATIL (INC) won by 3.7% (4190 votes) at Hirekerur"/>
          </p:cNvPr>
          <p:cNvSpPr/>
          <p:nvPr/>
        </p:nvSpPr>
        <p:spPr>
          <a:xfrm>
            <a:off x="4446896" y="2965939"/>
            <a:ext cx="260741" cy="260741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1" name="Oval 90">
            <a:hlinkClick r:id="rId3" action="ppaction://hlinksldjump" tooltip="SUDHAKAR D. (IND) won by 12.1% (16378 votes) at Hiriyur"/>
          </p:cNvPr>
          <p:cNvSpPr/>
          <p:nvPr/>
        </p:nvSpPr>
        <p:spPr>
          <a:xfrm>
            <a:off x="5693058" y="3621210"/>
            <a:ext cx="309909" cy="309909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2" name="Oval 91">
            <a:hlinkClick r:id="rId3" action="ppaction://hlinksldjump" tooltip="M CHANDRAPPA (BJP) won by 11.5% (15312 votes) at Holalkere (SC)"/>
          </p:cNvPr>
          <p:cNvSpPr/>
          <p:nvPr/>
        </p:nvSpPr>
        <p:spPr>
          <a:xfrm>
            <a:off x="5271666" y="3611424"/>
            <a:ext cx="305428" cy="305428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3" name="Oval 92">
            <a:hlinkClick r:id="rId3" action="ppaction://hlinksldjump" tooltip="H. D. REVANNA (JD(S)) won by 19.5% (27606 votes) at Holenarasipur"/>
          </p:cNvPr>
          <p:cNvSpPr/>
          <p:nvPr/>
        </p:nvSpPr>
        <p:spPr>
          <a:xfrm>
            <a:off x="4698650" y="4719923"/>
            <a:ext cx="324359" cy="324358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4" name="Oval 93">
            <a:hlinkClick r:id="rId3" action="ppaction://hlinksldjump" tooltip="RAJASHEKAR BASWARAJ PATIL (INC) won by 18.8% (21736 votes) at Homnabad"/>
          </p:cNvPr>
          <p:cNvSpPr/>
          <p:nvPr/>
        </p:nvSpPr>
        <p:spPr>
          <a:xfrm>
            <a:off x="7471148" y="1167216"/>
            <a:ext cx="263909" cy="263910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5" name="Oval 94">
            <a:hlinkClick r:id="rId3" action="ppaction://hlinksldjump" tooltip="M P RENUKACHARYA (BJP) won by 5.0% (6386 votes) at Honnali"/>
          </p:cNvPr>
          <p:cNvSpPr/>
          <p:nvPr/>
        </p:nvSpPr>
        <p:spPr>
          <a:xfrm>
            <a:off x="4507979" y="3246485"/>
            <a:ext cx="294887" cy="294887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6" name="Oval 95">
            <a:hlinkClick r:id="rId3" action="ppaction://hlinksldjump" tooltip="GOOLIHATTI. D. SHEKAR (IND) won by 0.9% (1168 votes) at Hosadurga"/>
          </p:cNvPr>
          <p:cNvSpPr/>
          <p:nvPr/>
        </p:nvSpPr>
        <p:spPr>
          <a:xfrm>
            <a:off x="5162388" y="3920468"/>
            <a:ext cx="281720" cy="281720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7" name="Oval 96">
            <a:hlinkClick r:id="rId3" action="ppaction://hlinksldjump" tooltip="B.N.BACHHE GOWDA (BJP) won by 2.7% (3878 votes) at Hosakote"/>
          </p:cNvPr>
          <p:cNvSpPr/>
          <p:nvPr/>
        </p:nvSpPr>
        <p:spPr>
          <a:xfrm>
            <a:off x="7432838" y="5213291"/>
            <a:ext cx="324504" cy="324505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8" name="Oval 97">
            <a:hlinkClick r:id="rId3" action="ppaction://hlinksldjump" tooltip="JAGADISH SHETTAR (BJP) won by 24.2% (26009 votes) at Hubli-Dharwad-Central"/>
          </p:cNvPr>
          <p:cNvSpPr/>
          <p:nvPr/>
        </p:nvSpPr>
        <p:spPr>
          <a:xfrm>
            <a:off x="4753413" y="2179731"/>
            <a:ext cx="245290" cy="245290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9" name="Oval 98">
            <a:hlinkClick r:id="rId3" action="ppaction://hlinksldjump" tooltip="VEERABHADRAPPA HALAHARAVI (BJP) won by 13.2% (12168 votes) at Hubli-Dharwad-East (SC)"/>
          </p:cNvPr>
          <p:cNvSpPr/>
          <p:nvPr/>
        </p:nvSpPr>
        <p:spPr>
          <a:xfrm>
            <a:off x="4230312" y="2130846"/>
            <a:ext cx="211432" cy="211432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0" name="Oval 99">
            <a:hlinkClick r:id="rId3" action="ppaction://hlinksldjump" tooltip="BELLAD CHANDRAKANT GURAPPA (BJP) won by 30.7% (33347 votes) at Hubli-Dharwad-West"/>
          </p:cNvPr>
          <p:cNvSpPr/>
          <p:nvPr/>
        </p:nvSpPr>
        <p:spPr>
          <a:xfrm>
            <a:off x="4473635" y="2152232"/>
            <a:ext cx="248319" cy="248319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1" name="Oval 100">
            <a:hlinkClick r:id="rId3" action="ppaction://hlinksldjump" tooltip="UMESH VISHWANATH KATTI (JD(S)) won by 14.0% (17636 votes) at Hukkeri"/>
          </p:cNvPr>
          <p:cNvSpPr/>
          <p:nvPr/>
        </p:nvSpPr>
        <p:spPr>
          <a:xfrm>
            <a:off x="4155807" y="1262549"/>
            <a:ext cx="288390" cy="288391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2" name="Oval 101">
            <a:hlinkClick r:id="rId3" action="ppaction://hlinksldjump" tooltip="DODDANAGOUDA G PATIL (BJP) won by 4.5% (5069 votes) at Hungund"/>
          </p:cNvPr>
          <p:cNvSpPr/>
          <p:nvPr/>
        </p:nvSpPr>
        <p:spPr>
          <a:xfrm>
            <a:off x="5687904" y="2023325"/>
            <a:ext cx="256866" cy="256866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3" name="Oval 102">
            <a:hlinkClick r:id="rId3" action="ppaction://hlinksldjump" tooltip="H.P MANJUNATHA (INC) won by 10.4% (15041 votes) at Hunsur"/>
          </p:cNvPr>
          <p:cNvSpPr/>
          <p:nvPr/>
        </p:nvSpPr>
        <p:spPr>
          <a:xfrm>
            <a:off x="4252298" y="5262620"/>
            <a:ext cx="332138" cy="332137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4" name="Oval 103">
            <a:hlinkClick r:id="rId3" action="ppaction://hlinksldjump" tooltip="DR BAGALI SARVABHOUM SATAGOUDA (BJP) won by 0.5% (571 votes) at Indi"/>
          </p:cNvPr>
          <p:cNvSpPr/>
          <p:nvPr/>
        </p:nvSpPr>
        <p:spPr>
          <a:xfrm>
            <a:off x="5990080" y="1071229"/>
            <a:ext cx="240910" cy="240910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5" name="Oval 104">
            <a:hlinkClick r:id="rId3" action="ppaction://hlinksldjump" tooltip="S.V.RAMACHANDRA (BJP) won by 2.7% (2811 votes) at Jagalur (ST)"/>
          </p:cNvPr>
          <p:cNvSpPr/>
          <p:nvPr/>
        </p:nvSpPr>
        <p:spPr>
          <a:xfrm>
            <a:off x="5828819" y="3368899"/>
            <a:ext cx="240226" cy="240227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6" name="Oval 105">
            <a:hlinkClick r:id="rId3" action="ppaction://hlinksldjump" tooltip="KULKARNI SHRIKANTH SUBBRAO. (BJP) won by 18.0% (19690 votes) at Jamkhandi"/>
          </p:cNvPr>
          <p:cNvSpPr/>
          <p:nvPr/>
        </p:nvSpPr>
        <p:spPr>
          <a:xfrm>
            <a:off x="5071181" y="1216919"/>
            <a:ext cx="249734" cy="249734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7" name="Oval 106">
            <a:hlinkClick r:id="rId3" action="ppaction://hlinksldjump" tooltip="B.N.VIJAYA KUMAR (BJP) won by 25.4% (22594 votes) at Jayanagar"/>
          </p:cNvPr>
          <p:cNvSpPr/>
          <p:nvPr/>
        </p:nvSpPr>
        <p:spPr>
          <a:xfrm>
            <a:off x="6416630" y="5501076"/>
            <a:ext cx="203735" cy="203735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8" name="Oval 107">
            <a:hlinkClick r:id="rId3" action="ppaction://hlinksldjump" tooltip="DODDAPPAGOUDA SHIVALINGAPPAGOUD PATIL NARIBOL (BJP) won by 0.1% (70 votes) at Jewargi"/>
          </p:cNvPr>
          <p:cNvSpPr/>
          <p:nvPr/>
        </p:nvSpPr>
        <p:spPr>
          <a:xfrm>
            <a:off x="6799667" y="1610266"/>
            <a:ext cx="264054" cy="264054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9" name="Oval 108">
            <a:hlinkClick r:id="rId3" action="ppaction://hlinksldjump" tooltip="N.S.NANDIESHA REDDY (BJP) won by 7.2% (9770 votes) at K.R. Pura"/>
          </p:cNvPr>
          <p:cNvSpPr/>
          <p:nvPr/>
        </p:nvSpPr>
        <p:spPr>
          <a:xfrm>
            <a:off x="6918134" y="4801844"/>
            <a:ext cx="311261" cy="311261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0" name="Oval 109">
            <a:hlinkClick r:id="rId3" action="ppaction://hlinksldjump" tooltip="MR. VISHWANATH Y.C. (BJP) won by 2.8% (3411 votes) at Kadur "/>
          </p:cNvPr>
          <p:cNvSpPr/>
          <p:nvPr/>
        </p:nvSpPr>
        <p:spPr>
          <a:xfrm>
            <a:off x="4864717" y="3848029"/>
            <a:ext cx="278902" cy="278902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1" name="Oval 110">
            <a:hlinkClick r:id="rId3" action="ppaction://hlinksldjump" tooltip="BHARAMAGOUDA ALAGOUDA KAGE (BJP) won by 8.3% (8982 votes) at Kagwad"/>
          </p:cNvPr>
          <p:cNvSpPr/>
          <p:nvPr/>
        </p:nvSpPr>
        <p:spPr>
          <a:xfrm>
            <a:off x="4437020" y="834514"/>
            <a:ext cx="246767" cy="246766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2" name="Oval 111">
            <a:hlinkClick r:id="rId3" action="ppaction://hlinksldjump" tooltip="SANTOSH.S. LAD (INC) won by 10.2% (11642 votes) at Kalghatgi"/>
          </p:cNvPr>
          <p:cNvSpPr/>
          <p:nvPr/>
        </p:nvSpPr>
        <p:spPr>
          <a:xfrm>
            <a:off x="4050839" y="2328421"/>
            <a:ext cx="261525" cy="261525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3" name="Oval 112">
            <a:hlinkClick r:id="rId3" action="ppaction://hlinksldjump" tooltip="T.H. SURESH BABU (BJP) won by 18.5% (22336 votes) at Kampli (ST)"/>
          </p:cNvPr>
          <p:cNvSpPr/>
          <p:nvPr/>
        </p:nvSpPr>
        <p:spPr>
          <a:xfrm>
            <a:off x="6209305" y="2917781"/>
            <a:ext cx="275404" cy="275404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4" name="Oval 113">
            <a:hlinkClick r:id="rId3" action="ppaction://hlinksldjump" tooltip="SHIVARAJ S/O SANGAPPA TANGADAGI (IND) won by 2.3% (2183 votes) at Kanakagiri (SC)"/>
          </p:cNvPr>
          <p:cNvSpPr/>
          <p:nvPr/>
        </p:nvSpPr>
        <p:spPr>
          <a:xfrm>
            <a:off x="5997003" y="2457770"/>
            <a:ext cx="220942" cy="220942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5" name="Oval 114">
            <a:hlinkClick r:id="rId3" action="ppaction://hlinksldjump" tooltip="D.K.SHIVAKUMAR (INC) won by 5.1% (7179 votes) at Kanakapura"/>
          </p:cNvPr>
          <p:cNvSpPr/>
          <p:nvPr/>
        </p:nvSpPr>
        <p:spPr>
          <a:xfrm>
            <a:off x="5826671" y="5806569"/>
            <a:ext cx="322035" cy="322036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6" name="Oval 115">
            <a:hlinkClick r:id="rId3" action="ppaction://hlinksldjump" tooltip="LALAJI R. MENDON (BJP) won by 1.0% (967 votes) at Kapu"/>
          </p:cNvPr>
          <p:cNvSpPr/>
          <p:nvPr/>
        </p:nvSpPr>
        <p:spPr>
          <a:xfrm>
            <a:off x="3164596" y="3704158"/>
            <a:ext cx="225521" cy="225520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7" name="Oval 116">
            <a:hlinkClick r:id="rId3" action="ppaction://hlinksldjump" tooltip="H. GOPAL BHANDARY (INC) won by 1.4% (1537 votes) at Karkal"/>
          </p:cNvPr>
          <p:cNvSpPr/>
          <p:nvPr/>
        </p:nvSpPr>
        <p:spPr>
          <a:xfrm>
            <a:off x="3668064" y="3583727"/>
            <a:ext cx="254938" cy="254937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8" name="Oval 117">
            <a:hlinkClick r:id="rId3" action="ppaction://hlinksldjump" tooltip="ASNOTIKAR ANAND VASANT (INC) won by 17.0% (19709 votes) at Karwar"/>
          </p:cNvPr>
          <p:cNvSpPr/>
          <p:nvPr/>
        </p:nvSpPr>
        <p:spPr>
          <a:xfrm>
            <a:off x="3227676" y="2171017"/>
            <a:ext cx="265631" cy="265631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9" name="Oval 118">
            <a:hlinkClick r:id="rId3" action="ppaction://hlinksldjump" tooltip="PRALHAD REMANI (BJP) won by 10.2% (11654 votes) at Khanapur"/>
          </p:cNvPr>
          <p:cNvSpPr/>
          <p:nvPr/>
        </p:nvSpPr>
        <p:spPr>
          <a:xfrm>
            <a:off x="3800911" y="1733490"/>
            <a:ext cx="261633" cy="261633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0" name="Oval 119">
            <a:hlinkClick r:id="rId3" action="ppaction://hlinksldjump" tooltip="MARIHAL SURESH SHIVARUDRAPPA (BJP) won by 3.9% (4365 votes) at Kittur"/>
          </p:cNvPr>
          <p:cNvSpPr/>
          <p:nvPr/>
        </p:nvSpPr>
        <p:spPr>
          <a:xfrm>
            <a:off x="4077410" y="1833748"/>
            <a:ext cx="255403" cy="255404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1" name="Oval 120">
            <a:hlinkClick r:id="rId3" action="ppaction://hlinksldjump" tooltip="R.VARTHUR PRAKASH (IND) won by 16.6% (21029 votes) at Kolar"/>
          </p:cNvPr>
          <p:cNvSpPr/>
          <p:nvPr/>
        </p:nvSpPr>
        <p:spPr>
          <a:xfrm>
            <a:off x="7643361" y="5501958"/>
            <a:ext cx="289580" cy="289579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2" name="Oval 121">
            <a:hlinkClick r:id="rId3" action="ppaction://hlinksldjump" tooltip="Y.SAMPANGI (BJP) won by 3.2% (3320 votes) at Kolar Gold Field (SC)"/>
          </p:cNvPr>
          <p:cNvSpPr/>
          <p:nvPr/>
        </p:nvSpPr>
        <p:spPr>
          <a:xfrm>
            <a:off x="7526232" y="5851221"/>
            <a:ext cx="238256" cy="238256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3" name="Oval 122">
            <a:hlinkClick r:id="rId3" action="ppaction://hlinksldjump" tooltip="G.N. NANJUNDA SWAMY (BJP) won by 9.1% (11798 votes) at Kollegal (SC)"/>
          </p:cNvPr>
          <p:cNvSpPr/>
          <p:nvPr/>
        </p:nvSpPr>
        <p:spPr>
          <a:xfrm>
            <a:off x="5557193" y="5997405"/>
            <a:ext cx="297568" cy="297569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4" name="Oval 123">
            <a:hlinkClick r:id="rId3" action="ppaction://hlinksldjump" tooltip="KARADI SANGANNA AMARAPPA (JD(S)) won by 8.7% (10345 votes) at Koppal"/>
          </p:cNvPr>
          <p:cNvSpPr/>
          <p:nvPr/>
        </p:nvSpPr>
        <p:spPr>
          <a:xfrm>
            <a:off x="5728340" y="2571671"/>
            <a:ext cx="272590" cy="272589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5" name="Oval 124">
            <a:hlinkClick r:id="rId3" action="ppaction://hlinksldjump" tooltip="DR. G. PARAMESWARA (INC) won by 9.1% (11557 votes) at Koratagere (SC)"/>
          </p:cNvPr>
          <p:cNvSpPr/>
          <p:nvPr/>
        </p:nvSpPr>
        <p:spPr>
          <a:xfrm>
            <a:off x="6476596" y="4564070"/>
            <a:ext cx="291413" cy="291413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6" name="Oval 125">
            <a:hlinkClick r:id="rId3" action="ppaction://hlinksldjump" tooltip="S.A.RAMADASS (BJP) won by 16.7% (19422 votes) at Krishnaraja"/>
          </p:cNvPr>
          <p:cNvSpPr/>
          <p:nvPr/>
        </p:nvSpPr>
        <p:spPr>
          <a:xfrm>
            <a:off x="3273473" y="3243309"/>
            <a:ext cx="265272" cy="265273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7" name="Oval 126">
            <a:hlinkClick r:id="rId3" action="ppaction://hlinksldjump" tooltip="S.R MAHESH (JD(S)) won by 14.3% (20548 votes) at Krishnarajanagara"/>
          </p:cNvPr>
          <p:cNvSpPr/>
          <p:nvPr/>
        </p:nvSpPr>
        <p:spPr>
          <a:xfrm>
            <a:off x="4492082" y="5002476"/>
            <a:ext cx="329309" cy="329310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8" name="Oval 127">
            <a:hlinkClick r:id="rId3" action="ppaction://hlinksldjump" tooltip="K B CHANDRASHEKAR (INC) won by 2.2% (3056 votes) at Krishnarajpet"/>
          </p:cNvPr>
          <p:cNvSpPr/>
          <p:nvPr/>
        </p:nvSpPr>
        <p:spPr>
          <a:xfrm>
            <a:off x="4843223" y="5045177"/>
            <a:ext cx="310789" cy="310789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9" name="Oval 128">
            <a:hlinkClick r:id="rId3" action="ppaction://hlinksldjump" tooltip="GHATAGE SHAMA BHIMA (INC) won by 0.8% (766 votes) at Kudachi (SC)"/>
          </p:cNvPr>
          <p:cNvSpPr/>
          <p:nvPr/>
        </p:nvSpPr>
        <p:spPr>
          <a:xfrm>
            <a:off x="4651918" y="1028109"/>
            <a:ext cx="212637" cy="212636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0" name="Oval 129">
            <a:hlinkClick r:id="rId3" action="ppaction://hlinksldjump" tooltip="B.NAGENDRA (BJP) won by 7.8% (8757 votes) at Kudligi (ST)"/>
          </p:cNvPr>
          <p:cNvSpPr/>
          <p:nvPr/>
        </p:nvSpPr>
        <p:spPr>
          <a:xfrm>
            <a:off x="5696607" y="3108152"/>
            <a:ext cx="256496" cy="256496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1" name="Oval 130">
            <a:hlinkClick r:id="rId3" action="ppaction://hlinksldjump" tooltip="DINAKAR KESHAV SHETTY (JD(S)) won by 0.0% (20 votes) at Kumta"/>
          </p:cNvPr>
          <p:cNvSpPr/>
          <p:nvPr/>
        </p:nvSpPr>
        <p:spPr>
          <a:xfrm>
            <a:off x="3415469" y="2598638"/>
            <a:ext cx="244750" cy="244750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2" name="Oval 131">
            <a:hlinkClick r:id="rId3" action="ppaction://hlinksldjump" tooltip="HALADI SRINIVAS SHETTY (BJP) won by 20.1% (25083 votes) at Kundapura"/>
          </p:cNvPr>
          <p:cNvSpPr/>
          <p:nvPr/>
        </p:nvSpPr>
        <p:spPr>
          <a:xfrm>
            <a:off x="3565252" y="3281313"/>
            <a:ext cx="285101" cy="285101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3" name="Oval 132">
            <a:hlinkClick r:id="rId3" action="ppaction://hlinksldjump" tooltip="CHIKKANGOUDRA SIDDANGOUDA ISHWARAGOUDA (BJP) won by 5.7% (6376 votes) at Kundgol"/>
          </p:cNvPr>
          <p:cNvSpPr/>
          <p:nvPr/>
        </p:nvSpPr>
        <p:spPr>
          <a:xfrm>
            <a:off x="4642193" y="2436024"/>
            <a:ext cx="253650" cy="253650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4" name="Oval 133">
            <a:hlinkClick r:id="rId3" action="ppaction://hlinksldjump" tooltip="B.B. RAMASWAMY GOWDA (INC) won by 11.4% (13794 votes) at Kunigal"/>
          </p:cNvPr>
          <p:cNvSpPr/>
          <p:nvPr/>
        </p:nvSpPr>
        <p:spPr>
          <a:xfrm>
            <a:off x="5716463" y="4785324"/>
            <a:ext cx="275812" cy="275812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5" name="Oval 134">
            <a:hlinkClick r:id="rId3" action="ppaction://hlinksldjump" tooltip="AMAREGOUDA LINGANAGOUDA BAYYAPUR (INC) won by 1.7% (1770 votes) at Kushtagi"/>
          </p:cNvPr>
          <p:cNvSpPr/>
          <p:nvPr/>
        </p:nvSpPr>
        <p:spPr>
          <a:xfrm>
            <a:off x="5769563" y="2304555"/>
            <a:ext cx="235611" cy="235611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6" name="Oval 135">
            <a:hlinkClick r:id="rId3" action="ppaction://hlinksldjump" tooltip="MANAPPA VAJJAL (BJP) won by 20.0% (19180 votes) at Lingsugur (SC)"/>
          </p:cNvPr>
          <p:cNvSpPr/>
          <p:nvPr/>
        </p:nvSpPr>
        <p:spPr>
          <a:xfrm>
            <a:off x="6269773" y="2150601"/>
            <a:ext cx="218861" cy="218862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7" name="Oval 136">
            <a:hlinkClick r:id="rId3" action="ppaction://hlinksldjump" tooltip="KALPANA M.S.SIDDARAJU (JD(S)) won by 5.6% (7590 votes) at Maddur"/>
          </p:cNvPr>
          <p:cNvSpPr/>
          <p:nvPr/>
        </p:nvSpPr>
        <p:spPr>
          <a:xfrm>
            <a:off x="5384881" y="4819799"/>
            <a:ext cx="309919" cy="309920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8" name="Oval 137">
            <a:hlinkClick r:id="rId3" action="ppaction://hlinksldjump" tooltip="ANITHA KUMARASWAMY (JD(S)) won by 0.5% (563 votes) at Madhugiri"/>
          </p:cNvPr>
          <p:cNvSpPr/>
          <p:nvPr/>
        </p:nvSpPr>
        <p:spPr>
          <a:xfrm>
            <a:off x="6406511" y="4262549"/>
            <a:ext cx="282808" cy="282808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9" name="Oval 138">
            <a:hlinkClick r:id="rId3" action="ppaction://hlinksldjump" tooltip="APPACHU (RANJAN) (BJP) won by 5.2% (6585 votes) at Madikeri"/>
          </p:cNvPr>
          <p:cNvSpPr/>
          <p:nvPr/>
        </p:nvSpPr>
        <p:spPr>
          <a:xfrm>
            <a:off x="4017321" y="4379916"/>
            <a:ext cx="291881" cy="291881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0" name="Oval 139">
            <a:hlinkClick r:id="rId3" action="ppaction://hlinksldjump" tooltip="H C BALAKRISHNA (JD(S)) won by 17.3% (24919 votes) at Magadi"/>
          </p:cNvPr>
          <p:cNvSpPr/>
          <p:nvPr/>
        </p:nvSpPr>
        <p:spPr>
          <a:xfrm>
            <a:off x="5844814" y="5043225"/>
            <a:ext cx="329291" cy="329291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1" name="Oval 140">
            <a:hlinkClick r:id="rId3" action="ppaction://hlinksldjump" tooltip="ARAVIND LIMBAVALI (BJP) won by 9.1% (13358 votes) at Mahadevapura (SC)"/>
          </p:cNvPr>
          <p:cNvSpPr/>
          <p:nvPr/>
        </p:nvSpPr>
        <p:spPr>
          <a:xfrm>
            <a:off x="6838793" y="5125903"/>
            <a:ext cx="334702" cy="334702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2" name="Oval 141">
            <a:hlinkClick r:id="rId3" action="ppaction://hlinksldjump" tooltip="N.L.NARENDRA BABU (INC) won by 2.8% (3225 votes) at Mahalakshmi Layout"/>
          </p:cNvPr>
          <p:cNvSpPr/>
          <p:nvPr/>
        </p:nvSpPr>
        <p:spPr>
          <a:xfrm>
            <a:off x="6598744" y="5638456"/>
            <a:ext cx="259200" cy="259201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3" name="Oval 142">
            <a:hlinkClick r:id="rId3" action="ppaction://hlinksldjump" tooltip="P M NARENDRASWAMY (IND) won by 8.3% (11919 votes) at Malavalli (SC)"/>
          </p:cNvPr>
          <p:cNvSpPr/>
          <p:nvPr/>
        </p:nvSpPr>
        <p:spPr>
          <a:xfrm>
            <a:off x="5521693" y="5632355"/>
            <a:ext cx="329712" cy="329712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4" name="Oval 143">
            <a:hlinkClick r:id="rId3" action="ppaction://hlinksldjump" tooltip="DR. ASWATH NARAYAN C.N. (BJP) won by 7.9% (8183 votes) at Malleshwaram"/>
          </p:cNvPr>
          <p:cNvSpPr/>
          <p:nvPr/>
        </p:nvSpPr>
        <p:spPr>
          <a:xfrm>
            <a:off x="6397192" y="5231085"/>
            <a:ext cx="235916" cy="235915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5" name="Oval 144">
            <a:hlinkClick r:id="rId3" action="ppaction://hlinksldjump" tooltip="ES.EN.KRISHNAIAH SHETTY (BJP) won by 44.1% (52401 votes) at Malur"/>
          </p:cNvPr>
          <p:cNvSpPr/>
          <p:nvPr/>
        </p:nvSpPr>
        <p:spPr>
          <a:xfrm>
            <a:off x="7354297" y="5593042"/>
            <a:ext cx="271838" cy="271838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6" name="Oval 145">
            <a:hlinkClick r:id="rId3" action="ppaction://hlinksldjump" tooltip="M.SRINIVAS (JD(S)) won by 8.1% (10529 votes) at Mandya"/>
          </p:cNvPr>
          <p:cNvSpPr/>
          <p:nvPr/>
        </p:nvSpPr>
        <p:spPr>
          <a:xfrm>
            <a:off x="5295853" y="5413719"/>
            <a:ext cx="296885" cy="296885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7" name="Oval 146">
            <a:hlinkClick r:id="rId3" action="ppaction://hlinksldjump" tooltip="U.T. KHADAR (INC) won by 6.7% (7049 votes) at Mangalore"/>
          </p:cNvPr>
          <p:cNvSpPr/>
          <p:nvPr/>
        </p:nvSpPr>
        <p:spPr>
          <a:xfrm>
            <a:off x="3131358" y="3963192"/>
            <a:ext cx="239349" cy="239349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8" name="Oval 147">
            <a:hlinkClick r:id="rId3" action="ppaction://hlinksldjump" tooltip="J.KRISHNA PALEMAR (BJP) won by 10.9% (14426 votes) at Mangalore City North"/>
          </p:cNvPr>
          <p:cNvSpPr/>
          <p:nvPr/>
        </p:nvSpPr>
        <p:spPr>
          <a:xfrm>
            <a:off x="3379116" y="3818768"/>
            <a:ext cx="301613" cy="301613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9" name="Oval 148">
            <a:hlinkClick r:id="rId3" action="ppaction://hlinksldjump" tooltip="N.YOGISH BHAT (BJP) won by 7.4% (8760 votes) at Mangalore City South"/>
          </p:cNvPr>
          <p:cNvSpPr/>
          <p:nvPr/>
        </p:nvSpPr>
        <p:spPr>
          <a:xfrm>
            <a:off x="3236925" y="4207789"/>
            <a:ext cx="272084" cy="272084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0" name="Oval 149">
            <a:hlinkClick r:id="rId3" action="ppaction://hlinksldjump" tooltip="G. HAMPAYYA NAYAK BALLATAGI (INC) won by 2.4% (2519 votes) at Manvi (ST)"/>
          </p:cNvPr>
          <p:cNvSpPr/>
          <p:nvPr/>
        </p:nvSpPr>
        <p:spPr>
          <a:xfrm>
            <a:off x="6844641" y="2546622"/>
            <a:ext cx="244078" cy="244078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1" name="Oval 150">
            <a:hlinkClick r:id="rId3" action="ppaction://hlinksldjump" tooltip="PRATAP GOUDA PATIL (BJP) won by 9.0% (7643 votes) at Maski (ST)"/>
          </p:cNvPr>
          <p:cNvSpPr/>
          <p:nvPr/>
        </p:nvSpPr>
        <p:spPr>
          <a:xfrm>
            <a:off x="6409355" y="2371897"/>
            <a:ext cx="193188" cy="193188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2" name="Oval 151">
            <a:hlinkClick r:id="rId3" action="ppaction://hlinksldjump" tooltip="M BASAVARAJA NAIKA (BJP) won by 14.9% (16657 votes) at Mayakonda (SC)"/>
          </p:cNvPr>
          <p:cNvSpPr/>
          <p:nvPr/>
        </p:nvSpPr>
        <p:spPr>
          <a:xfrm>
            <a:off x="5172309" y="3351478"/>
            <a:ext cx="256272" cy="256272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3" name="Oval 152">
            <a:hlinkClick r:id="rId3" action="ppaction://hlinksldjump" tooltip="C S PUTTARAJU (JD(S)) won by 8.6% (11945 votes) at Melukote"/>
          </p:cNvPr>
          <p:cNvSpPr/>
          <p:nvPr/>
        </p:nvSpPr>
        <p:spPr>
          <a:xfrm>
            <a:off x="5043536" y="4771601"/>
            <a:ext cx="318636" cy="318636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4" name="Oval 153">
            <a:hlinkClick r:id="rId3" action="ppaction://hlinksldjump" tooltip="N.Y.GOPALA KRISHNA (INC) won by 3.7% (5076 votes) at Molakalmuru (ST)"/>
          </p:cNvPr>
          <p:cNvSpPr/>
          <p:nvPr/>
        </p:nvSpPr>
        <p:spPr>
          <a:xfrm>
            <a:off x="6096960" y="3362098"/>
            <a:ext cx="316599" cy="316600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5" name="Oval 154">
            <a:hlinkClick r:id="rId3" action="ppaction://hlinksldjump" tooltip="K.ABHAYACHANDRA (INC) won by 8.9% (9903 votes) at Moodabidri"/>
          </p:cNvPr>
          <p:cNvSpPr/>
          <p:nvPr/>
        </p:nvSpPr>
        <p:spPr>
          <a:xfrm>
            <a:off x="3709292" y="3867704"/>
            <a:ext cx="253753" cy="253753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6" name="Oval 155">
            <a:hlinkClick r:id="rId3" action="ppaction://hlinksldjump" tooltip="APPAJI CHANNABASAVARAJ SHANKARARAO NADAGOUDA (INC) won by 2.5% (2403 votes) at Muddebihal"/>
          </p:cNvPr>
          <p:cNvSpPr/>
          <p:nvPr/>
        </p:nvSpPr>
        <p:spPr>
          <a:xfrm>
            <a:off x="5905557" y="1855103"/>
            <a:ext cx="220295" cy="220295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7" name="Oval 156">
            <a:hlinkClick r:id="rId3" action="ppaction://hlinksldjump" tooltip="GOVIND.M.KARJOL (BJP) won by 6.9% (7378 votes) at Mudhol (SC)"/>
          </p:cNvPr>
          <p:cNvSpPr/>
          <p:nvPr/>
        </p:nvSpPr>
        <p:spPr>
          <a:xfrm>
            <a:off x="4997526" y="1489390"/>
            <a:ext cx="245283" cy="245284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8" name="Oval 157">
            <a:hlinkClick r:id="rId3" action="ppaction://hlinksldjump" tooltip="M.P.KUMARA SWAMY (BJP) won by 8.5% (8495 votes) at Mudigere (SC)"/>
          </p:cNvPr>
          <p:cNvSpPr/>
          <p:nvPr/>
        </p:nvSpPr>
        <p:spPr>
          <a:xfrm>
            <a:off x="4188886" y="4155302"/>
            <a:ext cx="228173" cy="228172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9" name="Oval 158">
            <a:hlinkClick r:id="rId3" action="ppaction://hlinksldjump" tooltip="AMARESH (INC) won by 1.6% (1828 votes) at Mulbagal (SC)"/>
          </p:cNvPr>
          <p:cNvSpPr/>
          <p:nvPr/>
        </p:nvSpPr>
        <p:spPr>
          <a:xfrm>
            <a:off x="7792755" y="5789015"/>
            <a:ext cx="260770" cy="260771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0" name="Oval 159">
            <a:hlinkClick r:id="rId3" action="ppaction://hlinksldjump" tooltip="SURESH GOWDA (INC) won by 3.9% (5493 votes) at Nagamangala"/>
          </p:cNvPr>
          <p:cNvSpPr/>
          <p:nvPr/>
        </p:nvSpPr>
        <p:spPr>
          <a:xfrm>
            <a:off x="5247219" y="4500354"/>
            <a:ext cx="320486" cy="320485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1" name="Oval 160">
            <a:hlinkClick r:id="rId3" action="ppaction://hlinksldjump" tooltip="KATAKDHOND VITTHAL DHONDIBA (BJP) won by 3.9% (4207 votes) at Nagthan (SC)"/>
          </p:cNvPr>
          <p:cNvSpPr/>
          <p:nvPr/>
        </p:nvSpPr>
        <p:spPr>
          <a:xfrm>
            <a:off x="5750964" y="1211082"/>
            <a:ext cx="244156" cy="244157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2" name="Oval 161">
            <a:hlinkClick r:id="rId3" action="ppaction://hlinksldjump" tooltip="V.SRINIVASA PRASAD (INC) won by 0.6% (708 votes) at Nanjangud (SC)"/>
          </p:cNvPr>
          <p:cNvSpPr/>
          <p:nvPr/>
        </p:nvSpPr>
        <p:spPr>
          <a:xfrm>
            <a:off x="4719470" y="5689505"/>
            <a:ext cx="281866" cy="281866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3" name="Oval 162">
            <a:hlinkClick r:id="rId3" action="ppaction://hlinksldjump" tooltip="TANVEER SAIT (INC) won by 6.6% (6685 votes) at Narasimharaja"/>
          </p:cNvPr>
          <p:cNvSpPr/>
          <p:nvPr/>
        </p:nvSpPr>
        <p:spPr>
          <a:xfrm>
            <a:off x="6197281" y="5037892"/>
            <a:ext cx="233126" cy="233127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4" name="Oval 163">
            <a:hlinkClick r:id="rId3" action="ppaction://hlinksldjump" tooltip="C C PATIL (BJP) won by 16.3% (17614 votes) at Nargund"/>
          </p:cNvPr>
          <p:cNvSpPr/>
          <p:nvPr/>
        </p:nvSpPr>
        <p:spPr>
          <a:xfrm>
            <a:off x="4926433" y="1943463"/>
            <a:ext cx="246733" cy="246732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5" name="Oval 164">
            <a:hlinkClick r:id="rId3" action="ppaction://hlinksldjump" tooltip="SHANKAR PATIL MUNENAKOPPA (BJP) won by 14.0% (16895 votes) at Navalgund"/>
          </p:cNvPr>
          <p:cNvSpPr/>
          <p:nvPr/>
        </p:nvSpPr>
        <p:spPr>
          <a:xfrm>
            <a:off x="5028018" y="2196543"/>
            <a:ext cx="276137" cy="276138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6" name="Oval 165">
            <a:hlinkClick r:id="rId3" action="ppaction://hlinksldjump" tooltip="M.V.NAGARAJU (BJP) won by 1.9% (2151 votes) at Nelamangala (SC)"/>
          </p:cNvPr>
          <p:cNvSpPr/>
          <p:nvPr/>
        </p:nvSpPr>
        <p:spPr>
          <a:xfrm>
            <a:off x="6017999" y="4785642"/>
            <a:ext cx="262822" cy="262822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7" name="Oval 166">
            <a:hlinkClick r:id="rId3" action="ppaction://hlinksldjump" tooltip="KAKASO PANDURANG PATIL (INC) won by 5.8% (7487 votes) at Nippani"/>
          </p:cNvPr>
          <p:cNvSpPr/>
          <p:nvPr/>
        </p:nvSpPr>
        <p:spPr>
          <a:xfrm>
            <a:off x="3803441" y="906401"/>
            <a:ext cx="294784" cy="294784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8" name="Oval 167">
            <a:hlinkClick r:id="rId3" action="ppaction://hlinksldjump" tooltip="R.ASHOKA (BJP) won by 26.4% (31276 votes) at Padmanaba Nagar"/>
          </p:cNvPr>
          <p:cNvSpPr/>
          <p:nvPr/>
        </p:nvSpPr>
        <p:spPr>
          <a:xfrm>
            <a:off x="6109331" y="5294067"/>
            <a:ext cx="271291" cy="271291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9" name="Oval 168">
            <a:hlinkClick r:id="rId3" action="ppaction://hlinksldjump" tooltip="VENKATARAMANAPPA (IND) won by 10.2% (13047 votes) at Pavagada (SC)"/>
          </p:cNvPr>
          <p:cNvSpPr/>
          <p:nvPr/>
        </p:nvSpPr>
        <p:spPr>
          <a:xfrm>
            <a:off x="6553226" y="3979656"/>
            <a:ext cx="293408" cy="293408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0" name="Oval 169">
            <a:hlinkClick r:id="rId3" action="ppaction://hlinksldjump" tooltip="K. VENKATESH (INC) won by 0.7% (879 votes) at Piriyapatna"/>
          </p:cNvPr>
          <p:cNvSpPr/>
          <p:nvPr/>
        </p:nvSpPr>
        <p:spPr>
          <a:xfrm>
            <a:off x="4203383" y="4976721"/>
            <a:ext cx="268255" cy="268255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1" name="Oval 170">
            <a:hlinkClick r:id="rId3" action="ppaction://hlinksldjump" tooltip="B. PRASANNA KUMAR (INC) won by 22.5% (17669 votes) at Pulakeshinagar (SC)"/>
          </p:cNvPr>
          <p:cNvSpPr/>
          <p:nvPr/>
        </p:nvSpPr>
        <p:spPr>
          <a:xfrm>
            <a:off x="6795934" y="4663812"/>
            <a:ext cx="179483" cy="179483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2" name="Oval 171">
            <a:hlinkClick r:id="rId3" action="ppaction://hlinksldjump" tooltip="MALLIKA PRASADA (BJP) won by 1.2% (1425 votes) at Puttur"/>
          </p:cNvPr>
          <p:cNvSpPr/>
          <p:nvPr/>
        </p:nvSpPr>
        <p:spPr>
          <a:xfrm>
            <a:off x="3706885" y="4399993"/>
            <a:ext cx="282099" cy="282100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3" name="Oval 172">
            <a:hlinkClick r:id="rId3" action="ppaction://hlinksldjump" tooltip="AIHOLE DHURYODHAN MAHALINGAPPA (BJP) won by 15.0% (14560 votes) at Raibag (SC)"/>
          </p:cNvPr>
          <p:cNvSpPr/>
          <p:nvPr/>
        </p:nvSpPr>
        <p:spPr>
          <a:xfrm>
            <a:off x="4410502" y="1113092"/>
            <a:ext cx="221221" cy="221221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4" name="Oval 173">
            <a:hlinkClick r:id="rId3" action="ppaction://hlinksldjump" tooltip="SYED YASIN (INC) won by 10.4% (8361 votes) at Raichur"/>
          </p:cNvPr>
          <p:cNvSpPr/>
          <p:nvPr/>
        </p:nvSpPr>
        <p:spPr>
          <a:xfrm>
            <a:off x="7339762" y="2510213"/>
            <a:ext cx="184476" cy="184476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5" name="Oval 174">
            <a:hlinkClick r:id="rId3" action="ppaction://hlinksldjump" tooltip="RAJA RAYAPPA NAIK (INC) won by 1.8% (1877 votes) at Raichur Rural (ST)"/>
          </p:cNvPr>
          <p:cNvSpPr/>
          <p:nvPr/>
        </p:nvSpPr>
        <p:spPr>
          <a:xfrm>
            <a:off x="7115821" y="2635901"/>
            <a:ext cx="239077" cy="239077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6" name="Oval 175">
            <a:hlinkClick r:id="rId3" action="ppaction://hlinksldjump" tooltip="SURESH KUMAR S. (BJP) won by 15.2% (14660 votes) at Rajaji Nagar"/>
          </p:cNvPr>
          <p:cNvSpPr/>
          <p:nvPr/>
        </p:nvSpPr>
        <p:spPr>
          <a:xfrm>
            <a:off x="6310936" y="4802694"/>
            <a:ext cx="220615" cy="220614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7" name="Oval 176">
            <a:hlinkClick r:id="rId3" action="ppaction://hlinksldjump" tooltip="M.SRINIVAS (BJP) won by 13.6% (19592 votes) at Rajarajeshwarinagar"/>
          </p:cNvPr>
          <p:cNvSpPr/>
          <p:nvPr/>
        </p:nvSpPr>
        <p:spPr>
          <a:xfrm>
            <a:off x="5514218" y="5152896"/>
            <a:ext cx="328979" cy="328978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8" name="Oval 177">
            <a:hlinkClick r:id="rId3" action="ppaction://hlinksldjump" tooltip="RAJU K.  (JD(S)) won by 37.0% (47260 votes) at Ramanagara"/>
          </p:cNvPr>
          <p:cNvSpPr/>
          <p:nvPr/>
        </p:nvSpPr>
        <p:spPr>
          <a:xfrm>
            <a:off x="6075161" y="5585408"/>
            <a:ext cx="292233" cy="292232"/>
          </a:xfrm>
          <a:prstGeom prst="ellipse">
            <a:avLst/>
          </a:prstGeom>
          <a:solidFill>
            <a:srgbClr val="00441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9" name="Oval 178">
            <a:hlinkClick r:id="rId3" action="ppaction://hlinksldjump" tooltip="ASHOK MAHADEVAPPA PATTAN (INC) won by 0.4% (384 votes) at Ramdurg"/>
          </p:cNvPr>
          <p:cNvSpPr/>
          <p:nvPr/>
        </p:nvSpPr>
        <p:spPr>
          <a:xfrm>
            <a:off x="4807554" y="1687800"/>
            <a:ext cx="248577" cy="248578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0" name="Oval 179">
            <a:hlinkClick r:id="rId3" action="ppaction://hlinksldjump" tooltip="G.SHIVANNA (BJP) won by 2.2% (2732 votes) at Ranibennur"/>
          </p:cNvPr>
          <p:cNvSpPr/>
          <p:nvPr/>
        </p:nvSpPr>
        <p:spPr>
          <a:xfrm>
            <a:off x="4729331" y="3016898"/>
            <a:ext cx="287128" cy="287129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1" name="Oval 180">
            <a:hlinkClick r:id="rId3" action="ppaction://hlinksldjump" tooltip="KALAKAPPA GURUSHANTAPPA BANDI (BJP) won by 1.5% (1830 votes) at Ron"/>
          </p:cNvPr>
          <p:cNvSpPr/>
          <p:nvPr/>
        </p:nvSpPr>
        <p:spPr>
          <a:xfrm>
            <a:off x="5334474" y="2197175"/>
            <a:ext cx="272895" cy="272895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2" name="Oval 181">
            <a:hlinkClick r:id="rId3" action="ppaction://hlinksldjump" tooltip="GOPALKRISHNA BELURU (BJP) won by 2.3% (2845 votes) at Sagar"/>
          </p:cNvPr>
          <p:cNvSpPr/>
          <p:nvPr/>
        </p:nvSpPr>
        <p:spPr>
          <a:xfrm>
            <a:off x="3849936" y="3149985"/>
            <a:ext cx="282994" cy="282993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3" name="Oval 182">
            <a:hlinkClick r:id="rId3" action="ppaction://hlinksldjump" tooltip="H. K. KUMARASWAMY (JD(S)) won by 10.5% (13295 votes) at Sakleshpur (SC)"/>
          </p:cNvPr>
          <p:cNvSpPr/>
          <p:nvPr/>
        </p:nvSpPr>
        <p:spPr>
          <a:xfrm>
            <a:off x="4335744" y="4355225"/>
            <a:ext cx="288464" cy="288464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4" name="Oval 183">
            <a:hlinkClick r:id="rId3" action="ppaction://hlinksldjump" tooltip="E. TUKARAM (INC) won by 19.5% (20719 votes) at Sandur (ST)"/>
          </p:cNvPr>
          <p:cNvSpPr/>
          <p:nvPr/>
        </p:nvSpPr>
        <p:spPr>
          <a:xfrm>
            <a:off x="5985886" y="3099465"/>
            <a:ext cx="242853" cy="242853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5" name="Oval 184">
            <a:hlinkClick r:id="rId3" action="ppaction://hlinksldjump" tooltip="K.J.GEORGE (INC) won by 20.9% (22608 votes) at Sarvagnanagar"/>
          </p:cNvPr>
          <p:cNvSpPr/>
          <p:nvPr/>
        </p:nvSpPr>
        <p:spPr>
          <a:xfrm>
            <a:off x="6642950" y="4850035"/>
            <a:ext cx="246753" cy="246753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6" name="Oval 185">
            <a:hlinkClick r:id="rId3" action="ppaction://hlinksldjump" tooltip="MAMANI VISHWANATH CHANDRASHEKAR (BJP) won by 4.2% (4577 votes) at Saundatti Yellamma"/>
          </p:cNvPr>
          <p:cNvSpPr/>
          <p:nvPr/>
        </p:nvSpPr>
        <p:spPr>
          <a:xfrm>
            <a:off x="4644871" y="1918331"/>
            <a:ext cx="249505" cy="249506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7" name="Oval 186">
            <a:hlinkClick r:id="rId3" action="ppaction://hlinksldjump" tooltip="DR. SHARAN PRAKASH RUDRAPPA PATIL (INC) won by 5.3% (5924 votes) at Sedam"/>
          </p:cNvPr>
          <p:cNvSpPr/>
          <p:nvPr/>
        </p:nvSpPr>
        <p:spPr>
          <a:xfrm>
            <a:off x="7483938" y="1696964"/>
            <a:ext cx="255988" cy="255988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8" name="Oval 187">
            <a:hlinkClick r:id="rId3" action="ppaction://hlinksldjump" tooltip="SHARANABASAPPA DARSHNAPUR (INC) won by 11.0% (11136 votes) at Shahapur"/>
          </p:cNvPr>
          <p:cNvSpPr/>
          <p:nvPr/>
        </p:nvSpPr>
        <p:spPr>
          <a:xfrm>
            <a:off x="6881835" y="1899741"/>
            <a:ext cx="231702" cy="231702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9" name="Oval 188">
            <a:hlinkClick r:id="rId3" action="ppaction://hlinksldjump" tooltip="N.A HARIS (INC) won by 17.0% (13797 votes) at Shanti Nagar"/>
          </p:cNvPr>
          <p:cNvSpPr/>
          <p:nvPr/>
        </p:nvSpPr>
        <p:spPr>
          <a:xfrm>
            <a:off x="6641610" y="5141081"/>
            <a:ext cx="185255" cy="185255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0" name="Oval 189">
            <a:hlinkClick r:id="rId3" action="ppaction://hlinksldjump" tooltip="BASAVARAJ BOMMAI (BJP) won by 10.4% (12862 votes) at Shiggaon"/>
          </p:cNvPr>
          <p:cNvSpPr/>
          <p:nvPr/>
        </p:nvSpPr>
        <p:spPr>
          <a:xfrm>
            <a:off x="4330331" y="2403328"/>
            <a:ext cx="281701" cy="281702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1" name="Oval 190">
            <a:hlinkClick r:id="rId3" action="ppaction://hlinksldjump" tooltip="B.S.YEDDYURAPPA (BJP) won by 36.4% (45927 votes) at Shikaripura"/>
          </p:cNvPr>
          <p:cNvSpPr/>
          <p:nvPr/>
        </p:nvSpPr>
        <p:spPr>
          <a:xfrm>
            <a:off x="4141286" y="3036856"/>
            <a:ext cx="288212" cy="288212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2" name="Oval 191">
            <a:hlinkClick r:id="rId3" action="ppaction://hlinksldjump" tooltip="K.S.ESHWARAPPA (BJP) won by 29.4% (32419 votes) at Shimoga"/>
          </p:cNvPr>
          <p:cNvSpPr/>
          <p:nvPr/>
        </p:nvSpPr>
        <p:spPr>
          <a:xfrm>
            <a:off x="4398921" y="3608803"/>
            <a:ext cx="251657" cy="251657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3" name="Oval 192">
            <a:hlinkClick r:id="rId3" action="ppaction://hlinksldjump" tooltip="K.G.KUMARASWAMY (BJP) won by 19.3% (24265 votes) at Shimoga Rural (SC)"/>
          </p:cNvPr>
          <p:cNvSpPr/>
          <p:nvPr/>
        </p:nvSpPr>
        <p:spPr>
          <a:xfrm>
            <a:off x="4208160" y="3346348"/>
            <a:ext cx="287046" cy="287046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4" name="Oval 193">
            <a:hlinkClick r:id="rId3" action="ppaction://hlinksldjump" tooltip="RAMANNA S LAMANI (BJP) won by 10.1% (10501 votes) at Shirahatti (SC)"/>
          </p:cNvPr>
          <p:cNvSpPr/>
          <p:nvPr/>
        </p:nvSpPr>
        <p:spPr>
          <a:xfrm>
            <a:off x="4926825" y="2478365"/>
            <a:ext cx="237238" cy="237239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5" name="Oval 194">
            <a:hlinkClick r:id="rId3" action="ppaction://hlinksldjump" tooltip="R.RHOSHAN BAIG (INC) won by 12.9% (10396 votes) at Shivajinagar"/>
          </p:cNvPr>
          <p:cNvSpPr/>
          <p:nvPr/>
        </p:nvSpPr>
        <p:spPr>
          <a:xfrm>
            <a:off x="6461818" y="5015221"/>
            <a:ext cx="183698" cy="183699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6" name="Oval 195">
            <a:hlinkClick r:id="rId3" action="ppaction://hlinksldjump" tooltip="NARASIMHA NAYAK(RAJU GOUDA) (BJP) won by 3.6% (4581 votes) at Shorapur (ST)"/>
          </p:cNvPr>
          <p:cNvSpPr/>
          <p:nvPr/>
        </p:nvSpPr>
        <p:spPr>
          <a:xfrm>
            <a:off x="6579549" y="1979894"/>
            <a:ext cx="292151" cy="292151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7" name="Oval 196">
            <a:hlinkClick r:id="rId3" action="ppaction://hlinksldjump" tooltip="C. S. PUTTE GOWDA (JD(S)) won by 7.1% (9446 votes) at Shravanabelagola"/>
          </p:cNvPr>
          <p:cNvSpPr/>
          <p:nvPr/>
        </p:nvSpPr>
        <p:spPr>
          <a:xfrm>
            <a:off x="4924394" y="4468732"/>
            <a:ext cx="302819" cy="302820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8" name="Oval 197">
            <a:hlinkClick r:id="rId3" action="ppaction://hlinksldjump" tooltip="A.B.RAMESHA BANDISIDDEGOWDA (JD(S)) won by 3.7% (5160 votes) at Shrirangapattana"/>
          </p:cNvPr>
          <p:cNvSpPr/>
          <p:nvPr/>
        </p:nvSpPr>
        <p:spPr>
          <a:xfrm>
            <a:off x="5174851" y="5084115"/>
            <a:ext cx="322916" cy="322916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9" name="Oval 198">
            <a:hlinkClick r:id="rId3" action="ppaction://hlinksldjump" tooltip="V MUNIYAPPA (INC) won by 4.9% (6502 votes) at Sidlaghatta"/>
          </p:cNvPr>
          <p:cNvSpPr/>
          <p:nvPr/>
        </p:nvSpPr>
        <p:spPr>
          <a:xfrm>
            <a:off x="7173478" y="5024281"/>
            <a:ext cx="301803" cy="301802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0" name="Oval 199">
            <a:hlinkClick r:id="rId3" action="ppaction://hlinksldjump" tooltip="BHUSANUR RAMESH BALAPPA (BJP) won by 14.2% (14761 votes) at Sindagi"/>
          </p:cNvPr>
          <p:cNvSpPr/>
          <p:nvPr/>
        </p:nvSpPr>
        <p:spPr>
          <a:xfrm>
            <a:off x="6204842" y="1442325"/>
            <a:ext cx="237349" cy="237349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1" name="Oval 200">
            <a:hlinkClick r:id="rId3" action="ppaction://hlinksldjump" tooltip="NADAGOUDA VENKATARAO (JD(S)) won by 13.1% (14874 votes) at Sindhanur"/>
          </p:cNvPr>
          <p:cNvSpPr/>
          <p:nvPr/>
        </p:nvSpPr>
        <p:spPr>
          <a:xfrm>
            <a:off x="6372792" y="2600806"/>
            <a:ext cx="258599" cy="258599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2" name="Oval 201">
            <a:hlinkClick r:id="rId3" action="ppaction://hlinksldjump" tooltip="T.B.JAYACHANDRA (INC) won by 19.6% (26496 votes) at Sira"/>
          </p:cNvPr>
          <p:cNvSpPr/>
          <p:nvPr/>
        </p:nvSpPr>
        <p:spPr>
          <a:xfrm>
            <a:off x="5819811" y="3929033"/>
            <a:ext cx="308663" cy="308663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3" name="Oval 202">
            <a:hlinkClick r:id="rId3" action="ppaction://hlinksldjump" tooltip="KAGERI VISHWESHWAR HEGDE (BJP) won by 26.1% (30733 votes) at Sirsi"/>
          </p:cNvPr>
          <p:cNvSpPr/>
          <p:nvPr/>
        </p:nvSpPr>
        <p:spPr>
          <a:xfrm>
            <a:off x="3852579" y="2548353"/>
            <a:ext cx="269067" cy="269067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4" name="Oval 203">
            <a:hlinkClick r:id="rId3" action="ppaction://hlinksldjump" tooltip="SOMALINGAPPA M.S (BJP) won by 4.2% (4824 votes) at Siruguppa (ST)"/>
          </p:cNvPr>
          <p:cNvSpPr/>
          <p:nvPr/>
        </p:nvSpPr>
        <p:spPr>
          <a:xfrm>
            <a:off x="6590671" y="2791601"/>
            <a:ext cx="262936" cy="262935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5" name="Oval 204">
            <a:hlinkClick r:id="rId3" action="ppaction://hlinksldjump" tooltip="H. HALAPPA (BJP) won by 17.0% (21053 votes) at Sorab"/>
          </p:cNvPr>
          <p:cNvSpPr/>
          <p:nvPr/>
        </p:nvSpPr>
        <p:spPr>
          <a:xfrm>
            <a:off x="3900922" y="2842453"/>
            <a:ext cx="282340" cy="282340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6" name="Oval 205">
            <a:hlinkClick r:id="rId3" action="ppaction://hlinksldjump" tooltip="D.N .JEEVARAJA (BJP) won by 2.1% (2250 votes) at Sringeri"/>
          </p:cNvPr>
          <p:cNvSpPr/>
          <p:nvPr/>
        </p:nvSpPr>
        <p:spPr>
          <a:xfrm>
            <a:off x="3998251" y="3839461"/>
            <a:ext cx="247219" cy="247220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7" name="Oval 206">
            <a:hlinkClick r:id="rId3" action="ppaction://hlinksldjump" tooltip="G.K.VENKATA SHIVA REDDY (JD(S)) won by 2.5% (3669 votes) at Srinivaspur"/>
          </p:cNvPr>
          <p:cNvSpPr/>
          <p:nvPr/>
        </p:nvSpPr>
        <p:spPr>
          <a:xfrm>
            <a:off x="7844456" y="5224694"/>
            <a:ext cx="337645" cy="337645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8" name="Oval 207">
            <a:hlinkClick r:id="rId3" action="ppaction://hlinksldjump" tooltip="ANGARA S (BJP) won by 3.5% (4322 votes) at Sullia (SC)"/>
          </p:cNvPr>
          <p:cNvSpPr/>
          <p:nvPr/>
        </p:nvSpPr>
        <p:spPr>
          <a:xfrm>
            <a:off x="3872891" y="4663344"/>
            <a:ext cx="282915" cy="282915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9" name="Oval 208">
            <a:hlinkClick r:id="rId3" action="ppaction://hlinksldjump" tooltip="DR. H.C. MAHADEVAPPA (INC) won by 11.5% (13724 votes) at T.Narasipur (SC)"/>
          </p:cNvPr>
          <p:cNvSpPr/>
          <p:nvPr/>
        </p:nvSpPr>
        <p:spPr>
          <a:xfrm>
            <a:off x="5292847" y="5863472"/>
            <a:ext cx="272217" cy="272216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0" name="Oval 209">
            <a:hlinkClick r:id="rId3" action="ppaction://hlinksldjump" tooltip="SURESH .D.S (BJP) won by 16.7% (18419 votes) at Tarikere"/>
          </p:cNvPr>
          <p:cNvSpPr/>
          <p:nvPr/>
        </p:nvSpPr>
        <p:spPr>
          <a:xfrm>
            <a:off x="4585992" y="3822888"/>
            <a:ext cx="251679" cy="251680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1" name="Oval 210">
            <a:hlinkClick r:id="rId3" action="ppaction://hlinksldjump" tooltip="SIDDU. SAVADI (BJP) won by 9.8% (12244 votes) at Terdal"/>
          </p:cNvPr>
          <p:cNvSpPr/>
          <p:nvPr/>
        </p:nvSpPr>
        <p:spPr>
          <a:xfrm>
            <a:off x="4757573" y="1235915"/>
            <a:ext cx="284495" cy="284495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2" name="Oval 211">
            <a:hlinkClick r:id="rId3" action="ppaction://hlinksldjump" tooltip="B.C. NAGESH (BJP) won by 5.7% (6866 votes) at Tiptur"/>
          </p:cNvPr>
          <p:cNvSpPr/>
          <p:nvPr/>
        </p:nvSpPr>
        <p:spPr>
          <a:xfrm>
            <a:off x="5129106" y="4227843"/>
            <a:ext cx="277595" cy="277596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3" name="Oval 212">
            <a:hlinkClick r:id="rId3" action="ppaction://hlinksldjump" tooltip="KIMMANE RATHNAKAR (INC) won by 3.1% (3826 votes) at Tirthahalli"/>
          </p:cNvPr>
          <p:cNvSpPr/>
          <p:nvPr/>
        </p:nvSpPr>
        <p:spPr>
          <a:xfrm>
            <a:off x="3950530" y="3525815"/>
            <a:ext cx="284098" cy="284097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4" name="Oval 213">
            <a:hlinkClick r:id="rId3" action="ppaction://hlinksldjump" tooltip="S. SHIVANNA SOGADU (BJP) won by 1.9% (1949 votes) at Tumkur City"/>
          </p:cNvPr>
          <p:cNvSpPr/>
          <p:nvPr/>
        </p:nvSpPr>
        <p:spPr>
          <a:xfrm>
            <a:off x="5894751" y="4546717"/>
            <a:ext cx="240469" cy="240469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5" name="Oval 214">
            <a:hlinkClick r:id="rId3" action="ppaction://hlinksldjump" tooltip="B. SURESH GOWDA (BJP) won by 23.3% (28392 votes) at Tumkur Rural"/>
          </p:cNvPr>
          <p:cNvSpPr/>
          <p:nvPr/>
        </p:nvSpPr>
        <p:spPr>
          <a:xfrm>
            <a:off x="5588021" y="4513288"/>
            <a:ext cx="278017" cy="278016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6" name="Oval 215">
            <a:hlinkClick r:id="rId3" action="ppaction://hlinksldjump" tooltip="M.T.Krishnappa (JD(S)) won by 7.5% (9526 votes) at Turuvekere"/>
          </p:cNvPr>
          <p:cNvSpPr/>
          <p:nvPr/>
        </p:nvSpPr>
        <p:spPr>
          <a:xfrm>
            <a:off x="5434168" y="4230079"/>
            <a:ext cx="291783" cy="291783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7" name="Oval 216">
            <a:hlinkClick r:id="rId3" action="ppaction://hlinksldjump" tooltip="K. RAGHUPATHY BHAT (BJP) won by 2.1% (2479 votes) at Udupi"/>
          </p:cNvPr>
          <p:cNvSpPr/>
          <p:nvPr/>
        </p:nvSpPr>
        <p:spPr>
          <a:xfrm>
            <a:off x="3372675" y="3521709"/>
            <a:ext cx="269300" cy="269300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8" name="Oval 217">
            <a:hlinkClick r:id="rId3" action="ppaction://hlinksldjump" tooltip="SIDDARAMAIAH (INC) won by 13.2% (18837 votes) at Varuna"/>
          </p:cNvPr>
          <p:cNvSpPr/>
          <p:nvPr/>
        </p:nvSpPr>
        <p:spPr>
          <a:xfrm>
            <a:off x="5023724" y="5617341"/>
            <a:ext cx="327240" cy="327241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9" name="Oval 218">
            <a:hlinkClick r:id="rId3" action="ppaction://hlinksldjump" tooltip="M.KRISHNAPPA (INC) won by 35.3% (38625 votes) at Vijay Nagar"/>
          </p:cNvPr>
          <p:cNvSpPr/>
          <p:nvPr/>
        </p:nvSpPr>
        <p:spPr>
          <a:xfrm>
            <a:off x="6628773" y="5361437"/>
            <a:ext cx="249992" cy="249993"/>
          </a:xfrm>
          <a:prstGeom prst="ellipse">
            <a:avLst/>
          </a:prstGeom>
          <a:solidFill>
            <a:srgbClr val="08306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0" name="Oval 219">
            <a:hlinkClick r:id="rId3" action="ppaction://hlinksldjump" tooltip="ANAND SINGH (BJP) won by 24.5% (26497 votes) at Vijayanagara"/>
          </p:cNvPr>
          <p:cNvSpPr/>
          <p:nvPr/>
        </p:nvSpPr>
        <p:spPr>
          <a:xfrm>
            <a:off x="5891798" y="2834389"/>
            <a:ext cx="247109" cy="247110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1" name="Oval 220">
            <a:hlinkClick r:id="rId3" action="ppaction://hlinksldjump" tooltip="BOPAIAH. K.G. (BJP) won by 13.0% (15073 votes) at Virajpet"/>
          </p:cNvPr>
          <p:cNvSpPr/>
          <p:nvPr/>
        </p:nvSpPr>
        <p:spPr>
          <a:xfrm>
            <a:off x="3906515" y="4975564"/>
            <a:ext cx="265967" cy="265967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2" name="Oval 221">
            <a:hlinkClick r:id="rId3" action="ppaction://hlinksldjump" tooltip="DR. A.B. MAALAKARADDY (INC) won by 4.9% (4536 votes) at Yadgir"/>
          </p:cNvPr>
          <p:cNvSpPr/>
          <p:nvPr/>
        </p:nvSpPr>
        <p:spPr>
          <a:xfrm>
            <a:off x="7205823" y="1974901"/>
            <a:ext cx="212964" cy="212964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3" name="Oval 222">
            <a:hlinkClick r:id="rId3" action="ppaction://hlinksldjump" tooltip="JARAKIHOLI SATISH LAXMANARAO (INC) won by 15.4% (16781 votes) at Yamkanamardi (ST)"/>
          </p:cNvPr>
          <p:cNvSpPr/>
          <p:nvPr/>
        </p:nvSpPr>
        <p:spPr>
          <a:xfrm>
            <a:off x="3882329" y="1226334"/>
            <a:ext cx="248337" cy="248337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4" name="Oval 223">
            <a:hlinkClick r:id="rId3" action="ppaction://hlinksldjump" tooltip="S.R.VISHWANATH (BJP) won by 10.9% (16022 votes) at Yelahanka"/>
          </p:cNvPr>
          <p:cNvSpPr/>
          <p:nvPr/>
        </p:nvSpPr>
        <p:spPr>
          <a:xfrm>
            <a:off x="6981795" y="4449620"/>
            <a:ext cx="337036" cy="337036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5" name="Oval 224">
            <a:hlinkClick r:id="rId3" action="ppaction://hlinksldjump" tooltip="ESHANNA GULAGANNAVAR (BJP) won by 28.1% (29781 votes) at Yelburga"/>
          </p:cNvPr>
          <p:cNvSpPr/>
          <p:nvPr/>
        </p:nvSpPr>
        <p:spPr>
          <a:xfrm>
            <a:off x="5477027" y="2472959"/>
            <a:ext cx="242245" cy="242245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6" name="Oval 225">
            <a:hlinkClick r:id="rId3" action="ppaction://hlinksldjump" tooltip="V S PATIL (BJP) won by 2.4% (2485 votes) at Yellapur"/>
          </p:cNvPr>
          <p:cNvSpPr/>
          <p:nvPr/>
        </p:nvSpPr>
        <p:spPr>
          <a:xfrm>
            <a:off x="3783702" y="2289787"/>
            <a:ext cx="238663" cy="238663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7" name="Oval 226">
            <a:hlinkClick r:id="rId3" action="ppaction://hlinksldjump" tooltip="SHOBHA KARANDLAJE (BJP) won by 0.7% (1082 votes) at Yeshvanthapura"/>
          </p:cNvPr>
          <p:cNvSpPr/>
          <p:nvPr/>
        </p:nvSpPr>
        <p:spPr>
          <a:xfrm>
            <a:off x="6051821" y="4153510"/>
            <a:ext cx="344144" cy="344143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8" name="Oval 227"/>
          <p:cNvSpPr/>
          <p:nvPr/>
        </p:nvSpPr>
        <p:spPr>
          <a:xfrm>
            <a:off x="406400" y="4343400"/>
            <a:ext cx="203200" cy="203200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9" name="Oval 228"/>
          <p:cNvSpPr/>
          <p:nvPr/>
        </p:nvSpPr>
        <p:spPr>
          <a:xfrm>
            <a:off x="787400" y="4343400"/>
            <a:ext cx="203200" cy="203200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0" name="Oval 229"/>
          <p:cNvSpPr/>
          <p:nvPr/>
        </p:nvSpPr>
        <p:spPr>
          <a:xfrm>
            <a:off x="1168400" y="4343400"/>
            <a:ext cx="203200" cy="203200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1" name="TextBox 230"/>
          <p:cNvSpPr txBox="1"/>
          <p:nvPr/>
        </p:nvSpPr>
        <p:spPr>
          <a:xfrm>
            <a:off x="1397000" y="4254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BJP</a:t>
            </a:r>
            <a:endParaRPr lang="en-IN"/>
          </a:p>
        </p:txBody>
      </p:sp>
      <p:sp>
        <p:nvSpPr>
          <p:cNvPr id="232" name="Oval 231"/>
          <p:cNvSpPr/>
          <p:nvPr/>
        </p:nvSpPr>
        <p:spPr>
          <a:xfrm>
            <a:off x="406400" y="4851400"/>
            <a:ext cx="203200" cy="203200"/>
          </a:xfrm>
          <a:prstGeom prst="ellipse">
            <a:avLst/>
          </a:prstGeom>
          <a:solidFill>
            <a:srgbClr val="08306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3" name="Oval 232"/>
          <p:cNvSpPr/>
          <p:nvPr/>
        </p:nvSpPr>
        <p:spPr>
          <a:xfrm>
            <a:off x="787400" y="4851400"/>
            <a:ext cx="203200" cy="203200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4" name="Oval 233"/>
          <p:cNvSpPr/>
          <p:nvPr/>
        </p:nvSpPr>
        <p:spPr>
          <a:xfrm>
            <a:off x="1168400" y="4851400"/>
            <a:ext cx="203200" cy="203200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5" name="TextBox 234"/>
          <p:cNvSpPr txBox="1"/>
          <p:nvPr/>
        </p:nvSpPr>
        <p:spPr>
          <a:xfrm>
            <a:off x="1397000" y="4762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INC</a:t>
            </a:r>
            <a:endParaRPr lang="en-IN"/>
          </a:p>
        </p:txBody>
      </p:sp>
      <p:sp>
        <p:nvSpPr>
          <p:cNvPr id="236" name="Oval 235"/>
          <p:cNvSpPr/>
          <p:nvPr/>
        </p:nvSpPr>
        <p:spPr>
          <a:xfrm>
            <a:off x="406400" y="5359400"/>
            <a:ext cx="203200" cy="203200"/>
          </a:xfrm>
          <a:prstGeom prst="ellipse">
            <a:avLst/>
          </a:prstGeom>
          <a:solidFill>
            <a:srgbClr val="00441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7" name="Oval 236"/>
          <p:cNvSpPr/>
          <p:nvPr/>
        </p:nvSpPr>
        <p:spPr>
          <a:xfrm>
            <a:off x="787400" y="5359400"/>
            <a:ext cx="203200" cy="203200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8" name="Oval 237"/>
          <p:cNvSpPr/>
          <p:nvPr/>
        </p:nvSpPr>
        <p:spPr>
          <a:xfrm>
            <a:off x="1168400" y="5359400"/>
            <a:ext cx="203200" cy="203200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9" name="TextBox 238"/>
          <p:cNvSpPr txBox="1"/>
          <p:nvPr/>
        </p:nvSpPr>
        <p:spPr>
          <a:xfrm>
            <a:off x="1397000" y="5270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JD(S)</a:t>
            </a:r>
            <a:endParaRPr lang="en-IN"/>
          </a:p>
        </p:txBody>
      </p:sp>
      <p:sp>
        <p:nvSpPr>
          <p:cNvPr id="240" name="Oval 239"/>
          <p:cNvSpPr/>
          <p:nvPr/>
        </p:nvSpPr>
        <p:spPr>
          <a:xfrm>
            <a:off x="406400" y="5867400"/>
            <a:ext cx="203200" cy="203200"/>
          </a:xfrm>
          <a:prstGeom prst="ellipse">
            <a:avLst/>
          </a:prstGeom>
          <a:solidFill>
            <a:srgbClr val="C0A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1" name="Oval 240"/>
          <p:cNvSpPr/>
          <p:nvPr/>
        </p:nvSpPr>
        <p:spPr>
          <a:xfrm>
            <a:off x="787400" y="5867400"/>
            <a:ext cx="203200" cy="203200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2" name="Oval 241"/>
          <p:cNvSpPr/>
          <p:nvPr/>
        </p:nvSpPr>
        <p:spPr>
          <a:xfrm>
            <a:off x="1168400" y="5867400"/>
            <a:ext cx="203200" cy="203200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3" name="TextBox 242"/>
          <p:cNvSpPr txBox="1"/>
          <p:nvPr/>
        </p:nvSpPr>
        <p:spPr>
          <a:xfrm>
            <a:off x="1397000" y="5778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IND</a:t>
            </a:r>
            <a:endParaRPr lang="en-IN"/>
          </a:p>
        </p:txBody>
      </p:sp>
      <p:sp>
        <p:nvSpPr>
          <p:cNvPr id="244" name="TextBox 243"/>
          <p:cNvSpPr txBox="1"/>
          <p:nvPr/>
        </p:nvSpPr>
        <p:spPr>
          <a:xfrm>
            <a:off x="254000" y="3429000"/>
            <a:ext cx="461665" cy="1524000"/>
          </a:xfrm>
          <a:prstGeom prst="rect">
            <a:avLst/>
          </a:prstGeom>
          <a:noFill/>
        </p:spPr>
        <p:txBody>
          <a:bodyPr vert="mongolianVert" rtlCol="0">
            <a:spAutoFit/>
          </a:bodyPr>
          <a:lstStyle/>
          <a:p>
            <a:r>
              <a:rPr lang="en-IN" smtClean="0"/>
              <a:t>&lt;= 51</a:t>
            </a:r>
            <a:endParaRPr lang="en-IN"/>
          </a:p>
        </p:txBody>
      </p:sp>
      <p:sp>
        <p:nvSpPr>
          <p:cNvPr id="245" name="TextBox 244"/>
          <p:cNvSpPr txBox="1"/>
          <p:nvPr/>
        </p:nvSpPr>
        <p:spPr>
          <a:xfrm>
            <a:off x="635000" y="3429000"/>
            <a:ext cx="461665" cy="1524000"/>
          </a:xfrm>
          <a:prstGeom prst="rect">
            <a:avLst/>
          </a:prstGeom>
          <a:noFill/>
        </p:spPr>
        <p:txBody>
          <a:bodyPr vert="mongolianVert" rtlCol="0">
            <a:spAutoFit/>
          </a:bodyPr>
          <a:lstStyle/>
          <a:p>
            <a:r>
              <a:rPr lang="en-IN" smtClean="0"/>
              <a:t>&lt;= 35</a:t>
            </a:r>
            <a:endParaRPr lang="en-IN"/>
          </a:p>
        </p:txBody>
      </p:sp>
      <p:sp>
        <p:nvSpPr>
          <p:cNvPr id="246" name="TextBox 245"/>
          <p:cNvSpPr txBox="1"/>
          <p:nvPr/>
        </p:nvSpPr>
        <p:spPr>
          <a:xfrm>
            <a:off x="1016000" y="3429000"/>
            <a:ext cx="461665" cy="1524000"/>
          </a:xfrm>
          <a:prstGeom prst="rect">
            <a:avLst/>
          </a:prstGeom>
          <a:noFill/>
        </p:spPr>
        <p:txBody>
          <a:bodyPr vert="mongolianVert" rtlCol="0">
            <a:spAutoFit/>
          </a:bodyPr>
          <a:lstStyle/>
          <a:p>
            <a:r>
              <a:rPr lang="en-IN" smtClean="0"/>
              <a:t>&lt;= 5</a:t>
            </a:r>
            <a:endParaRPr lang="en-IN"/>
          </a:p>
        </p:txBody>
      </p:sp>
      <p:sp>
        <p:nvSpPr>
          <p:cNvPr id="247" name="TextBox 246"/>
          <p:cNvSpPr txBox="1"/>
          <p:nvPr/>
        </p:nvSpPr>
        <p:spPr>
          <a:xfrm>
            <a:off x="179512" y="908720"/>
            <a:ext cx="21602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dirty="0" smtClean="0"/>
              <a:t>BJP Victorious</a:t>
            </a:r>
          </a:p>
          <a:p>
            <a:r>
              <a:rPr lang="en-IN" sz="1200" dirty="0" smtClean="0"/>
              <a:t>Wins maximum number of seats with a margin </a:t>
            </a:r>
            <a:r>
              <a:rPr lang="en-IN" sz="1200" dirty="0" smtClean="0"/>
              <a:t>of either 5-35% or less than 5 %.</a:t>
            </a:r>
            <a:endParaRPr lang="en-IN" sz="1200" dirty="0" smtClean="0"/>
          </a:p>
          <a:p>
            <a:endParaRPr lang="en-IN" sz="1200" dirty="0" smtClean="0"/>
          </a:p>
          <a:p>
            <a:r>
              <a:rPr lang="en-IN" sz="1600" b="1" dirty="0" smtClean="0"/>
              <a:t>IND Candidates	</a:t>
            </a:r>
            <a:endParaRPr lang="en-IN" sz="1600" b="1" dirty="0" smtClean="0"/>
          </a:p>
          <a:p>
            <a:r>
              <a:rPr lang="en-IN" sz="1200" dirty="0" smtClean="0"/>
              <a:t>All Independent candidates have won in their respective constituencies with 5 to 35% of the votes. </a:t>
            </a:r>
            <a:endParaRPr lang="en-IN" sz="1200" dirty="0"/>
          </a:p>
        </p:txBody>
      </p:sp>
    </p:spTree>
    <p:extLst>
      <p:ext uri="{BB962C8B-B14F-4D97-AF65-F5344CB8AC3E}">
        <p14:creationId xmlns:p14="http://schemas.microsoft.com/office/powerpoint/2010/main" xmlns="" val="416201379"/>
      </p:ext>
    </p:extLst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27000"/>
            <a:ext cx="8890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3200" b="1" dirty="0" smtClean="0">
                <a:solidFill>
                  <a:schemeClr val="tx1"/>
                </a:solidFill>
              </a:rPr>
              <a:t>Winner </a:t>
            </a:r>
            <a:r>
              <a:rPr lang="en-IN" sz="3200" b="1" dirty="0" smtClean="0">
                <a:solidFill>
                  <a:schemeClr val="tx1"/>
                </a:solidFill>
              </a:rPr>
              <a:t>Margins </a:t>
            </a:r>
            <a:r>
              <a:rPr lang="en-IN" sz="3200" b="1" dirty="0" smtClean="0">
                <a:solidFill>
                  <a:schemeClr val="tx1"/>
                </a:solidFill>
              </a:rPr>
              <a:t>2013</a:t>
            </a:r>
            <a:endParaRPr lang="en-IN" sz="3200" b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93000" y="6477000"/>
            <a:ext cx="1397000" cy="254000"/>
          </a:xfrm>
          <a:prstGeom prst="rect">
            <a:avLst/>
          </a:prstGeom>
        </p:spPr>
      </p:pic>
      <p:sp>
        <p:nvSpPr>
          <p:cNvPr id="4" name="Oval 3">
            <a:hlinkClick r:id="rId3" action="ppaction://hlinksldjump" tooltip="Malikayya Venkayya Guttedar (INC) won by 4.1% (5238 votes) at Afzalpur"/>
          </p:cNvPr>
          <p:cNvSpPr/>
          <p:nvPr/>
        </p:nvSpPr>
        <p:spPr>
          <a:xfrm>
            <a:off x="6407197" y="1259447"/>
            <a:ext cx="239372" cy="239371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>
            <a:hlinkClick r:id="rId3" action="ppaction://hlinksldjump" tooltip="Bhojaraj Ramchandra (KJP) won by 12.9% (17114 votes) at Aland"/>
          </p:cNvPr>
          <p:cNvSpPr/>
          <p:nvPr/>
        </p:nvSpPr>
        <p:spPr>
          <a:xfrm>
            <a:off x="6738980" y="1049477"/>
            <a:ext cx="259025" cy="259024"/>
          </a:xfrm>
          <a:prstGeom prst="ellipse">
            <a:avLst/>
          </a:prstGeom>
          <a:solidFill>
            <a:srgbClr val="948A5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>
            <a:hlinkClick r:id="rId3" action="ppaction://hlinksldjump" tooltip="Shivanna B. (INC) won by 21.6% (40182 votes) at Anekal (SC)"/>
          </p:cNvPr>
          <p:cNvSpPr/>
          <p:nvPr/>
        </p:nvSpPr>
        <p:spPr>
          <a:xfrm>
            <a:off x="6556215" y="6234073"/>
            <a:ext cx="318531" cy="318531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>
            <a:hlinkClick r:id="rId3" action="ppaction://hlinksldjump" tooltip="Balachandra Laxmanrao Jarkiholi (BJP) won by 51.8% (75221 votes) at Arabhavi"/>
          </p:cNvPr>
          <p:cNvSpPr/>
          <p:nvPr/>
        </p:nvSpPr>
        <p:spPr>
          <a:xfrm>
            <a:off x="4461776" y="1352962"/>
            <a:ext cx="290898" cy="290898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>
            <a:hlinkClick r:id="rId3" action="ppaction://hlinksldjump" tooltip="Manju A (INC) won by 5.2% (8794 votes) at Arakalgud"/>
          </p:cNvPr>
          <p:cNvSpPr/>
          <p:nvPr/>
        </p:nvSpPr>
        <p:spPr>
          <a:xfrm>
            <a:off x="4346790" y="4668057"/>
            <a:ext cx="332277" cy="332277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>
            <a:hlinkClick r:id="rId3" action="ppaction://hlinksldjump" tooltip="K.M.Shivalinge Gowda (JD(S)) won by 18.6% (29631 votes) at Arsikere"/>
          </p:cNvPr>
          <p:cNvSpPr/>
          <p:nvPr/>
        </p:nvSpPr>
        <p:spPr>
          <a:xfrm>
            <a:off x="4789606" y="4149723"/>
            <a:ext cx="318538" cy="318538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Oval 9">
            <a:hlinkClick r:id="rId3" action="ppaction://hlinksldjump" tooltip="Laxman Sangappa Savadi (BJP) won by 16.2% (23771 votes) at Athani"/>
          </p:cNvPr>
          <p:cNvSpPr/>
          <p:nvPr/>
        </p:nvSpPr>
        <p:spPr>
          <a:xfrm>
            <a:off x="4894337" y="950033"/>
            <a:ext cx="283075" cy="283075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Oval 10">
            <a:hlinkClick r:id="rId3" action="ppaction://hlinksldjump" tooltip="Prabhu B. Chavan (BJP) won by 18.0% (23191 votes) at Aurad (SC)"/>
          </p:cNvPr>
          <p:cNvSpPr/>
          <p:nvPr/>
        </p:nvSpPr>
        <p:spPr>
          <a:xfrm>
            <a:off x="7969654" y="878221"/>
            <a:ext cx="234182" cy="234183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Oval 11">
            <a:hlinkClick r:id="rId3" action="ppaction://hlinksldjump" tooltip="Ramalingareddy (INC) won by 44.4% (49048 votes) at B.T.M. Layout"/>
          </p:cNvPr>
          <p:cNvSpPr/>
          <p:nvPr/>
        </p:nvSpPr>
        <p:spPr>
          <a:xfrm>
            <a:off x="6995585" y="5978403"/>
            <a:ext cx="231276" cy="231276"/>
          </a:xfrm>
          <a:prstGeom prst="ellipse">
            <a:avLst/>
          </a:prstGeom>
          <a:solidFill>
            <a:srgbClr val="08306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Oval 12">
            <a:hlinkClick r:id="rId3" action="ppaction://hlinksldjump" tooltip="M.B.Patil (INC) won by 3.2% (4355 votes) at Babaleshwar"/>
          </p:cNvPr>
          <p:cNvSpPr/>
          <p:nvPr/>
        </p:nvSpPr>
        <p:spPr>
          <a:xfrm>
            <a:off x="5336005" y="1316383"/>
            <a:ext cx="249373" cy="249373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Oval 13">
            <a:hlinkClick r:id="rId3" action="ppaction://hlinksldjump" tooltip="Chimmanakatti Balappa Bhimappa (INC) won by 10.9% (15113 votes) at Badami"/>
          </p:cNvPr>
          <p:cNvSpPr/>
          <p:nvPr/>
        </p:nvSpPr>
        <p:spPr>
          <a:xfrm>
            <a:off x="5204734" y="1923845"/>
            <a:ext cx="272251" cy="272251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Oval 14">
            <a:hlinkClick r:id="rId3" action="ppaction://hlinksldjump" tooltip="Meti Hullappa Yamanappa (INC) won by 2.1% (2900 votes) at Bagalkot"/>
          </p:cNvPr>
          <p:cNvSpPr/>
          <p:nvPr/>
        </p:nvSpPr>
        <p:spPr>
          <a:xfrm>
            <a:off x="5481017" y="1809069"/>
            <a:ext cx="252717" cy="252717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Oval 15">
            <a:hlinkClick r:id="rId3" action="ppaction://hlinksldjump" tooltip="S.N Subbareddy(Chinnakayalapalli) (IND) won by 20.4% (30755 votes) at Bagepalli"/>
          </p:cNvPr>
          <p:cNvSpPr/>
          <p:nvPr/>
        </p:nvSpPr>
        <p:spPr>
          <a:xfrm>
            <a:off x="7336650" y="4404046"/>
            <a:ext cx="285085" cy="285084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Oval 16">
            <a:hlinkClick r:id="rId3" action="ppaction://hlinksldjump" tooltip="Vishwanath I Patil (KJP) won by 2.9% (3621 votes) at Bailhongal"/>
          </p:cNvPr>
          <p:cNvSpPr/>
          <p:nvPr/>
        </p:nvSpPr>
        <p:spPr>
          <a:xfrm>
            <a:off x="4535677" y="1671142"/>
            <a:ext cx="239033" cy="239033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Oval 17">
            <a:hlinkClick r:id="rId3" action="ppaction://hlinksldjump" tooltip="M. Krishnappa (BJP) won by 12.0% (30162 votes) at Bangalore South"/>
          </p:cNvPr>
          <p:cNvSpPr/>
          <p:nvPr/>
        </p:nvSpPr>
        <p:spPr>
          <a:xfrm>
            <a:off x="6156506" y="6155552"/>
            <a:ext cx="381918" cy="381917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Oval 18">
            <a:hlinkClick r:id="rId3" action="ppaction://hlinksldjump" tooltip="S.N.Narayanaswamy.K.M (INC) won by 20.0% (28377 votes) at Bangarpet (SC)"/>
          </p:cNvPr>
          <p:cNvSpPr/>
          <p:nvPr/>
        </p:nvSpPr>
        <p:spPr>
          <a:xfrm>
            <a:off x="7241348" y="5869181"/>
            <a:ext cx="252354" cy="252354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Oval 19">
            <a:hlinkClick r:id="rId3" action="ppaction://hlinksldjump" tooltip="B.Ramanatha Rai (INC) won by 11.4% (17850 votes) at Bantval"/>
          </p:cNvPr>
          <p:cNvSpPr/>
          <p:nvPr/>
        </p:nvSpPr>
        <p:spPr>
          <a:xfrm>
            <a:off x="3527182" y="4109459"/>
            <a:ext cx="309145" cy="309145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Oval 20">
            <a:hlinkClick r:id="rId3" action="ppaction://hlinksldjump" tooltip="Mallikarjun Sidramappa Khuba (JD(S)) won by 12.6% (15893 votes) at Basavakalyan"/>
          </p:cNvPr>
          <p:cNvSpPr/>
          <p:nvPr/>
        </p:nvSpPr>
        <p:spPr>
          <a:xfrm>
            <a:off x="7282114" y="970164"/>
            <a:ext cx="244403" cy="244403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Oval 21">
            <a:hlinkClick r:id="rId3" action="ppaction://hlinksldjump" tooltip="Shivanand S Patil (INC) won by 15.5% (19676 votes) at Basavana Bagevadi"/>
          </p:cNvPr>
          <p:cNvSpPr/>
          <p:nvPr/>
        </p:nvSpPr>
        <p:spPr>
          <a:xfrm>
            <a:off x="5751668" y="1619804"/>
            <a:ext cx="238185" cy="238185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Oval 22">
            <a:hlinkClick r:id="rId3" action="ppaction://hlinksldjump" tooltip="Ravi Subramanya.L.A. (BJP) won by 19.0% (19720 votes) at Basavanagudi"/>
          </p:cNvPr>
          <p:cNvSpPr/>
          <p:nvPr/>
        </p:nvSpPr>
        <p:spPr>
          <a:xfrm>
            <a:off x="6435890" y="5967453"/>
            <a:ext cx="220224" cy="220224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Oval 23">
            <a:hlinkClick r:id="rId3" action="ppaction://hlinksldjump" tooltip="Sambhaji Lakshman Patil (IND) won by 4.8% (6310 votes) at Belgaum Dakshin"/>
          </p:cNvPr>
          <p:cNvSpPr/>
          <p:nvPr/>
        </p:nvSpPr>
        <p:spPr>
          <a:xfrm>
            <a:off x="3509656" y="1708808"/>
            <a:ext cx="261487" cy="261486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Oval 24">
            <a:hlinkClick r:id="rId3" action="ppaction://hlinksldjump" tooltip="Sanjay B Patil (BJP) won by 0.9% (1335 votes) at Belgaum Rural"/>
          </p:cNvPr>
          <p:cNvSpPr/>
          <p:nvPr/>
        </p:nvSpPr>
        <p:spPr>
          <a:xfrm>
            <a:off x="3634369" y="1411593"/>
            <a:ext cx="304065" cy="304066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Oval 25">
            <a:hlinkClick r:id="rId3" action="ppaction://hlinksldjump" tooltip="Fairoz Nuruddin Saith (INC) won by 15.8% (18210 votes) at Belgaum Uttar"/>
          </p:cNvPr>
          <p:cNvSpPr/>
          <p:nvPr/>
        </p:nvSpPr>
        <p:spPr>
          <a:xfrm>
            <a:off x="3962452" y="1495269"/>
            <a:ext cx="252815" cy="252816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Oval 26">
            <a:hlinkClick r:id="rId3" action="ppaction://hlinksldjump" tooltip="B. Sreeramulu (BSRCP) won by 25.6% (33294 votes) at Bellary (ST)"/>
          </p:cNvPr>
          <p:cNvSpPr/>
          <p:nvPr/>
        </p:nvSpPr>
        <p:spPr>
          <a:xfrm>
            <a:off x="6657977" y="3134136"/>
            <a:ext cx="252006" cy="252006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Oval 27">
            <a:hlinkClick r:id="rId3" action="ppaction://hlinksldjump" tooltip="Anil Lad (INC) won by 15.2% (18200 votes) at Bellary City"/>
          </p:cNvPr>
          <p:cNvSpPr/>
          <p:nvPr/>
        </p:nvSpPr>
        <p:spPr>
          <a:xfrm>
            <a:off x="6366843" y="3182816"/>
            <a:ext cx="264333" cy="264332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Oval 28">
            <a:hlinkClick r:id="rId3" action="ppaction://hlinksldjump" tooltip="K. Vasantha Bangera (INC) won by 10.8% (15741 votes) at Belthangady"/>
          </p:cNvPr>
          <p:cNvSpPr/>
          <p:nvPr/>
        </p:nvSpPr>
        <p:spPr>
          <a:xfrm>
            <a:off x="3862952" y="4096033"/>
            <a:ext cx="294972" cy="294971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Oval 29">
            <a:hlinkClick r:id="rId3" action="ppaction://hlinksldjump" tooltip="Y.N Rudresha Gowda (INC) won by 5.7% (7529 votes) at Belur"/>
          </p:cNvPr>
          <p:cNvSpPr/>
          <p:nvPr/>
        </p:nvSpPr>
        <p:spPr>
          <a:xfrm>
            <a:off x="4499367" y="4095873"/>
            <a:ext cx="272109" cy="272110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Oval 30">
            <a:hlinkClick r:id="rId3" action="ppaction://hlinksldjump" tooltip="Appaji. M.J (JD(S)) won by 30.7% (44099 votes) at Bhadravati"/>
          </p:cNvPr>
          <p:cNvSpPr/>
          <p:nvPr/>
        </p:nvSpPr>
        <p:spPr>
          <a:xfrm>
            <a:off x="4673933" y="3525441"/>
            <a:ext cx="286436" cy="286436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Oval 31">
            <a:hlinkClick r:id="rId3" action="ppaction://hlinksldjump" tooltip="Eshwara S/O Bhimanna Khandre (INC) won by 6.6% (9669 votes) at Bhalki"/>
          </p:cNvPr>
          <p:cNvSpPr/>
          <p:nvPr/>
        </p:nvSpPr>
        <p:spPr>
          <a:xfrm>
            <a:off x="7645161" y="907385"/>
            <a:ext cx="294773" cy="294773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Oval 32">
            <a:hlinkClick r:id="rId3" action="ppaction://hlinksldjump" tooltip="Mankala Subba Vaidya (IND) won by 7.3% (9884 votes) at Bhatkal"/>
          </p:cNvPr>
          <p:cNvSpPr/>
          <p:nvPr/>
        </p:nvSpPr>
        <p:spPr>
          <a:xfrm>
            <a:off x="3280132" y="2960381"/>
            <a:ext cx="250866" cy="250866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" name="Oval 33">
            <a:hlinkClick r:id="rId3" action="ppaction://hlinksldjump" tooltip="Gurupadappa Nagamarpalli (KJP) won by 2.3% (2571 votes) at Bidar"/>
          </p:cNvPr>
          <p:cNvSpPr/>
          <p:nvPr/>
        </p:nvSpPr>
        <p:spPr>
          <a:xfrm>
            <a:off x="8035002" y="1192170"/>
            <a:ext cx="202768" cy="202768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Oval 34">
            <a:hlinkClick r:id="rId3" action="ppaction://hlinksldjump" tooltip="Ashok Kheny (KMP) won by 12.6% (15788 votes) at Bidar South"/>
          </p:cNvPr>
          <p:cNvSpPr/>
          <p:nvPr/>
        </p:nvSpPr>
        <p:spPr>
          <a:xfrm>
            <a:off x="7872206" y="1379879"/>
            <a:ext cx="222499" cy="222499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" name="Oval 35">
            <a:hlinkClick r:id="rId3" action="ppaction://hlinksldjump" tooltip="Makbul S Bagawan (INC) won by 7.9% (9380 votes) at Bijapur City"/>
          </p:cNvPr>
          <p:cNvSpPr/>
          <p:nvPr/>
        </p:nvSpPr>
        <p:spPr>
          <a:xfrm>
            <a:off x="5608979" y="1426680"/>
            <a:ext cx="188728" cy="188727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Oval 36">
            <a:hlinkClick r:id="rId3" action="ppaction://hlinksldjump" tooltip="J . T. Patil (INC) won by 7.5% (11238 votes) at Bilgi"/>
          </p:cNvPr>
          <p:cNvSpPr/>
          <p:nvPr/>
        </p:nvSpPr>
        <p:spPr>
          <a:xfrm>
            <a:off x="5249833" y="1588776"/>
            <a:ext cx="282198" cy="282198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8" name="Oval 37">
            <a:hlinkClick r:id="rId3" action="ppaction://hlinksldjump" tooltip="Sathish Reddy.M (BJP) won by 14.8% (25852 votes) at Bommanahalli"/>
          </p:cNvPr>
          <p:cNvSpPr/>
          <p:nvPr/>
        </p:nvSpPr>
        <p:spPr>
          <a:xfrm>
            <a:off x="6686151" y="5949150"/>
            <a:ext cx="277506" cy="277506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Oval 38">
            <a:hlinkClick r:id="rId3" action="ppaction://hlinksldjump" tooltip="Basavaraj Neelappa Shivannanavar (INC) won by 8.9% (13359 votes) at Byadgi"/>
          </p:cNvPr>
          <p:cNvSpPr/>
          <p:nvPr/>
        </p:nvSpPr>
        <p:spPr>
          <a:xfrm>
            <a:off x="4773774" y="2714804"/>
            <a:ext cx="275333" cy="275332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0" name="Oval 39">
            <a:hlinkClick r:id="rId3" action="ppaction://hlinksldjump" tooltip="Krishna Byre Gowda (INC) won by 15.6% (32400 votes) at Byatarayanapura"/>
          </p:cNvPr>
          <p:cNvSpPr/>
          <p:nvPr/>
        </p:nvSpPr>
        <p:spPr>
          <a:xfrm>
            <a:off x="7545926" y="4624268"/>
            <a:ext cx="324114" cy="324113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1" name="Oval 40">
            <a:hlinkClick r:id="rId3" action="ppaction://hlinksldjump" tooltip="K.Gopala Poojary (INC) won by 21.0% (31149 votes) at Byndoor"/>
          </p:cNvPr>
          <p:cNvSpPr/>
          <p:nvPr/>
        </p:nvSpPr>
        <p:spPr>
          <a:xfrm>
            <a:off x="3560893" y="2960392"/>
            <a:ext cx="292336" cy="292336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2" name="Oval 41">
            <a:hlinkClick r:id="rId3" action="ppaction://hlinksldjump" tooltip="S. Raghu (BJP) won by 8.0% (8462 votes) at C.V. Raman Nagar (SC)"/>
          </p:cNvPr>
          <p:cNvSpPr/>
          <p:nvPr/>
        </p:nvSpPr>
        <p:spPr>
          <a:xfrm>
            <a:off x="7120606" y="5672951"/>
            <a:ext cx="204203" cy="204204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" name="Oval 42">
            <a:hlinkClick r:id="rId3" action="ppaction://hlinksldjump" tooltip="T Raghumurthy (INC) won by 15.7% (23123 votes) at Challakere (ST)"/>
          </p:cNvPr>
          <p:cNvSpPr/>
          <p:nvPr/>
        </p:nvSpPr>
        <p:spPr>
          <a:xfrm>
            <a:off x="6027509" y="3692974"/>
            <a:ext cx="270376" cy="270377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4" name="Oval 43">
            <a:hlinkClick r:id="rId3" action="ppaction://hlinksldjump" tooltip="Vasu (INC) won by 11.8% (12915 votes) at Chamaraja"/>
          </p:cNvPr>
          <p:cNvSpPr/>
          <p:nvPr/>
        </p:nvSpPr>
        <p:spPr>
          <a:xfrm>
            <a:off x="5008670" y="5355717"/>
            <a:ext cx="241166" cy="241167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5" name="Oval 44">
            <a:hlinkClick r:id="rId3" action="ppaction://hlinksldjump" tooltip="C.Puttarangashetty (INC) won by 7.6% (11196 votes) at Chamarajanagar"/>
          </p:cNvPr>
          <p:cNvSpPr/>
          <p:nvPr/>
        </p:nvSpPr>
        <p:spPr>
          <a:xfrm>
            <a:off x="5288828" y="6164974"/>
            <a:ext cx="283060" cy="283060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" name="Oval 45">
            <a:hlinkClick r:id="rId3" action="ppaction://hlinksldjump" tooltip="B.Z.Zameer Ahmed Khan (JD(S)) won by 28.0% (30162 votes) at Chamrajpet"/>
          </p:cNvPr>
          <p:cNvSpPr/>
          <p:nvPr/>
        </p:nvSpPr>
        <p:spPr>
          <a:xfrm>
            <a:off x="6375088" y="5738889"/>
            <a:ext cx="203067" cy="203068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7" name="Oval 46">
            <a:hlinkClick r:id="rId3" action="ppaction://hlinksldjump" tooltip="G.T. Deve Gowda (JD(S)) won by 4.0% (7103 votes) at Chamundeshwari"/>
          </p:cNvPr>
          <p:cNvSpPr/>
          <p:nvPr/>
        </p:nvSpPr>
        <p:spPr>
          <a:xfrm>
            <a:off x="4638370" y="5324300"/>
            <a:ext cx="343140" cy="343140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Oval 47">
            <a:hlinkClick r:id="rId3" action="ppaction://hlinksldjump" tooltip="Vadnal Rajanna (INC) won by 1.2% (1773 votes) at Channagiri"/>
          </p:cNvPr>
          <p:cNvSpPr/>
          <p:nvPr/>
        </p:nvSpPr>
        <p:spPr>
          <a:xfrm>
            <a:off x="4987934" y="3577276"/>
            <a:ext cx="259680" cy="259680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9" name="Oval 48">
            <a:hlinkClick r:id="rId3" action="ppaction://hlinksldjump" tooltip="C P Yogeshwara (SP) won by 3.8% (6464 votes) at Channapatna"/>
          </p:cNvPr>
          <p:cNvSpPr/>
          <p:nvPr/>
        </p:nvSpPr>
        <p:spPr>
          <a:xfrm>
            <a:off x="5776164" y="5388954"/>
            <a:ext cx="328179" cy="328178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0" name="Oval 49">
            <a:hlinkClick r:id="rId3" action="ppaction://hlinksldjump" tooltip="R.V. Devraj (INC) won by 12.0% (13059 votes) at Chickpet"/>
          </p:cNvPr>
          <p:cNvSpPr/>
          <p:nvPr/>
        </p:nvSpPr>
        <p:spPr>
          <a:xfrm>
            <a:off x="6872877" y="5746559"/>
            <a:ext cx="228730" cy="228731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Oval 50">
            <a:hlinkClick r:id="rId3" action="ppaction://hlinksldjump" tooltip="Dr. K Sudhakar (INC) won by 10.3% (15048 votes) at Chikkaballapur"/>
          </p:cNvPr>
          <p:cNvSpPr/>
          <p:nvPr/>
        </p:nvSpPr>
        <p:spPr>
          <a:xfrm>
            <a:off x="7240650" y="4715568"/>
            <a:ext cx="288107" cy="288107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2" name="Oval 51">
            <a:hlinkClick r:id="rId3" action="ppaction://hlinksldjump" tooltip="Prakash Babanna Hukkeri (INC) won by 51.3% (76588 votes) at Chikkodi-Sadalga"/>
          </p:cNvPr>
          <p:cNvSpPr/>
          <p:nvPr/>
        </p:nvSpPr>
        <p:spPr>
          <a:xfrm>
            <a:off x="4124402" y="949493"/>
            <a:ext cx="285908" cy="285907"/>
          </a:xfrm>
          <a:prstGeom prst="ellipse">
            <a:avLst/>
          </a:prstGeom>
          <a:solidFill>
            <a:srgbClr val="08306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Oval 52">
            <a:hlinkClick r:id="rId3" action="ppaction://hlinksldjump" tooltip="C T Ravi (BJP) won by 7.9% (10988 votes) at Chikmagalur"/>
          </p:cNvPr>
          <p:cNvSpPr/>
          <p:nvPr/>
        </p:nvSpPr>
        <p:spPr>
          <a:xfrm>
            <a:off x="4289856" y="3878369"/>
            <a:ext cx="272600" cy="272600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4" name="Oval 53">
            <a:hlinkClick r:id="rId3" action="ppaction://hlinksldjump" tooltip="C.B.Sureshbabu (JD(S)) won by 6.9% (11139 votes) at Chiknayakanhalli"/>
          </p:cNvPr>
          <p:cNvSpPr/>
          <p:nvPr/>
        </p:nvSpPr>
        <p:spPr>
          <a:xfrm>
            <a:off x="5469946" y="3881705"/>
            <a:ext cx="328244" cy="328245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5" name="Oval 54">
            <a:hlinkClick r:id="rId3" action="ppaction://hlinksldjump" tooltip="Dr Umesh G Jadav (INC) won by 23.1% (26060 votes) at Chincholi (SC)"/>
          </p:cNvPr>
          <p:cNvSpPr/>
          <p:nvPr/>
        </p:nvSpPr>
        <p:spPr>
          <a:xfrm>
            <a:off x="7733469" y="1586130"/>
            <a:ext cx="192698" cy="192698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6" name="Oval 55">
            <a:hlinkClick r:id="rId3" action="ppaction://hlinksldjump" tooltip="J.K.Krishnareddy (JD(S)) won by 1.1% (1773 votes) at Chintamani"/>
          </p:cNvPr>
          <p:cNvSpPr/>
          <p:nvPr/>
        </p:nvSpPr>
        <p:spPr>
          <a:xfrm>
            <a:off x="7726347" y="4929733"/>
            <a:ext cx="298803" cy="298803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7" name="Oval 56">
            <a:hlinkClick r:id="rId3" action="ppaction://hlinksldjump" tooltip="G.H.Thippareddy (BJP) won by 16.4% (26718 votes) at Chitradurga"/>
          </p:cNvPr>
          <p:cNvSpPr/>
          <p:nvPr/>
        </p:nvSpPr>
        <p:spPr>
          <a:xfrm>
            <a:off x="5484161" y="3351319"/>
            <a:ext cx="315644" cy="315644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8" name="Oval 57">
            <a:hlinkClick r:id="rId3" action="ppaction://hlinksldjump" tooltip="Priyank Kharge (INC) won by 25.2% (31191 votes) at Chittapur"/>
          </p:cNvPr>
          <p:cNvSpPr/>
          <p:nvPr/>
        </p:nvSpPr>
        <p:spPr>
          <a:xfrm>
            <a:off x="7236480" y="1661049"/>
            <a:ext cx="218427" cy="218427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9" name="Oval 58">
            <a:hlinkClick r:id="rId3" action="ppaction://hlinksldjump" tooltip="S Muniraju (BJP) won by 5.7% (10828 votes) at Dasarahalli"/>
          </p:cNvPr>
          <p:cNvSpPr/>
          <p:nvPr/>
        </p:nvSpPr>
        <p:spPr>
          <a:xfrm>
            <a:off x="6162853" y="4509021"/>
            <a:ext cx="291344" cy="291344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0" name="Oval 59">
            <a:hlinkClick r:id="rId3" action="ppaction://hlinksldjump" tooltip="S S Mallikarjuna (INC) won by 42.6% (57280 votes) at Davanagere North"/>
          </p:cNvPr>
          <p:cNvSpPr/>
          <p:nvPr/>
        </p:nvSpPr>
        <p:spPr>
          <a:xfrm>
            <a:off x="5352538" y="3134022"/>
            <a:ext cx="240254" cy="240255"/>
          </a:xfrm>
          <a:prstGeom prst="ellipse">
            <a:avLst/>
          </a:prstGeom>
          <a:solidFill>
            <a:srgbClr val="08306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1" name="Oval 60">
            <a:hlinkClick r:id="rId3" action="ppaction://hlinksldjump" tooltip="Shamanur Shivashankarappa (INC) won by 33.4% (40158 votes) at Davanagere South"/>
          </p:cNvPr>
          <p:cNvSpPr/>
          <p:nvPr/>
        </p:nvSpPr>
        <p:spPr>
          <a:xfrm>
            <a:off x="4911244" y="3328596"/>
            <a:ext cx="229549" cy="229548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2" name="Oval 61">
            <a:hlinkClick r:id="rId3" action="ppaction://hlinksldjump" tooltip="A. Venkatesh Naik (INC) won by 2.9% (3700 votes) at Devadurga (ST)"/>
          </p:cNvPr>
          <p:cNvSpPr/>
          <p:nvPr/>
        </p:nvSpPr>
        <p:spPr>
          <a:xfrm>
            <a:off x="6866480" y="2166508"/>
            <a:ext cx="203488" cy="203489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3" name="Oval 62">
            <a:hlinkClick r:id="rId3" action="ppaction://hlinksldjump" tooltip="Pilla Munishamappa (JD(S)) won by 1.3% (1942 votes) at Devanahalli (SC)"/>
          </p:cNvPr>
          <p:cNvSpPr/>
          <p:nvPr/>
        </p:nvSpPr>
        <p:spPr>
          <a:xfrm>
            <a:off x="7128153" y="5346836"/>
            <a:ext cx="302662" cy="302662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4" name="Oval 63">
            <a:hlinkClick r:id="rId3" action="ppaction://hlinksldjump" tooltip="Aminappagouda Sanganagouda Patil (INC) won by 2.1% (2480 votes) at Devar Hippargi"/>
          </p:cNvPr>
          <p:cNvSpPr/>
          <p:nvPr/>
        </p:nvSpPr>
        <p:spPr>
          <a:xfrm>
            <a:off x="5939322" y="1426386"/>
            <a:ext cx="231370" cy="231371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5" name="Oval 64">
            <a:hlinkClick r:id="rId3" action="ppaction://hlinksldjump" tooltip="Vinay Kulkarni (INC) won by 13.8% (18320 votes) at Dharwad"/>
          </p:cNvPr>
          <p:cNvSpPr/>
          <p:nvPr/>
        </p:nvSpPr>
        <p:spPr>
          <a:xfrm>
            <a:off x="4359054" y="1887175"/>
            <a:ext cx="255002" cy="255000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6" name="Oval 65">
            <a:hlinkClick r:id="rId3" action="ppaction://hlinksldjump" tooltip="T.Venkataramanaiah (Appakaranahalli T.Venkatesh) (INC) won by 1.0% (1447 votes) at Doddaballapur"/>
          </p:cNvPr>
          <p:cNvSpPr/>
          <p:nvPr/>
        </p:nvSpPr>
        <p:spPr>
          <a:xfrm>
            <a:off x="6700442" y="4342103"/>
            <a:ext cx="286130" cy="286129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7" name="Oval 66">
            <a:hlinkClick r:id="rId3" action="ppaction://hlinksldjump" tooltip="H K Patil (INC) won by 24.7% (33727 votes) at Gadag"/>
          </p:cNvPr>
          <p:cNvSpPr/>
          <p:nvPr/>
        </p:nvSpPr>
        <p:spPr>
          <a:xfrm>
            <a:off x="5197566" y="2460386"/>
            <a:ext cx="245796" cy="245795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8" name="Oval 67">
            <a:hlinkClick r:id="rId3" action="ppaction://hlinksldjump" tooltip="Dinesh Gundu Rao (INC) won by 20.4% (22607 votes) at Gandhi Nagar"/>
          </p:cNvPr>
          <p:cNvSpPr/>
          <p:nvPr/>
        </p:nvSpPr>
        <p:spPr>
          <a:xfrm>
            <a:off x="6885564" y="5484978"/>
            <a:ext cx="229592" cy="229593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9" name="Oval 68">
            <a:hlinkClick r:id="rId3" action="ppaction://hlinksldjump" tooltip="Iqbal Ansari (JD(S)) won by 23.8% (29789 votes) at Gangawati"/>
          </p:cNvPr>
          <p:cNvSpPr/>
          <p:nvPr/>
        </p:nvSpPr>
        <p:spPr>
          <a:xfrm>
            <a:off x="6119635" y="2682133"/>
            <a:ext cx="227073" cy="227073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0" name="Oval 69">
            <a:hlinkClick r:id="rId3" action="ppaction://hlinksldjump" tooltip="N H Shivashankara Reddy (INC) won by 3.9% (5773 votes) at Gauribidanur"/>
          </p:cNvPr>
          <p:cNvSpPr/>
          <p:nvPr/>
        </p:nvSpPr>
        <p:spPr>
          <a:xfrm>
            <a:off x="6941652" y="4136287"/>
            <a:ext cx="294120" cy="294119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1" name="Oval 70">
            <a:hlinkClick r:id="rId3" action="ppaction://hlinksldjump" tooltip="Jarkiholi Ramesh Laxmanrao (INC) won by 19.4% (28005 votes) at Gokak"/>
          </p:cNvPr>
          <p:cNvSpPr/>
          <p:nvPr/>
        </p:nvSpPr>
        <p:spPr>
          <a:xfrm>
            <a:off x="4231776" y="1570237"/>
            <a:ext cx="284888" cy="284888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2" name="Oval 71">
            <a:hlinkClick r:id="rId3" action="ppaction://hlinksldjump" tooltip="Priyakrishna (INC) won by 32.4% (42460 votes) at Govindaraj Nagar"/>
          </p:cNvPr>
          <p:cNvSpPr/>
          <p:nvPr/>
        </p:nvSpPr>
        <p:spPr>
          <a:xfrm>
            <a:off x="6172784" y="5898204"/>
            <a:ext cx="238853" cy="238853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3" name="Oval 72">
            <a:hlinkClick r:id="rId3" action="ppaction://hlinksldjump" tooltip="S R Shrinivas (Vasu) (JD(S)) won by 5.2% (7244 votes) at Gubbi"/>
          </p:cNvPr>
          <p:cNvSpPr/>
          <p:nvPr/>
        </p:nvSpPr>
        <p:spPr>
          <a:xfrm>
            <a:off x="5753643" y="4253144"/>
            <a:ext cx="283926" cy="283926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4" name="Oval 73">
            <a:hlinkClick r:id="rId3" action="ppaction://hlinksldjump" tooltip="Dattatraya C. Patil Revoor (Appu Gouda) (BJP) won by 8.5% (9970 votes) at Gulbarga Dakshin"/>
          </p:cNvPr>
          <p:cNvSpPr/>
          <p:nvPr/>
        </p:nvSpPr>
        <p:spPr>
          <a:xfrm>
            <a:off x="6870036" y="1355987"/>
            <a:ext cx="225478" cy="225478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5" name="Oval 74">
            <a:hlinkClick r:id="rId3" action="ppaction://hlinksldjump" tooltip="G.Ramkrishna (INC) won by 5.8% (7218 votes) at Gulbarga Rural (SC)"/>
          </p:cNvPr>
          <p:cNvSpPr/>
          <p:nvPr/>
        </p:nvSpPr>
        <p:spPr>
          <a:xfrm>
            <a:off x="7021402" y="1130669"/>
            <a:ext cx="243429" cy="243429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6" name="Oval 75">
            <a:hlinkClick r:id="rId3" action="ppaction://hlinksldjump" tooltip="Qamar Ul Islam (INC) won by 19.2% (20121 votes) at Gulbarga Uttar"/>
          </p:cNvPr>
          <p:cNvSpPr/>
          <p:nvPr/>
        </p:nvSpPr>
        <p:spPr>
          <a:xfrm>
            <a:off x="7128806" y="1389799"/>
            <a:ext cx="228033" cy="228034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7" name="Oval 76">
            <a:hlinkClick r:id="rId3" action="ppaction://hlinksldjump" tooltip="H.S. Mahadeva Prasad (INC) won by 4.7% (7675 votes) at Gundlupet"/>
          </p:cNvPr>
          <p:cNvSpPr/>
          <p:nvPr/>
        </p:nvSpPr>
        <p:spPr>
          <a:xfrm>
            <a:off x="4900678" y="5946570"/>
            <a:ext cx="328183" cy="328182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8" name="Oval 77">
            <a:hlinkClick r:id="rId3" action="ppaction://hlinksldjump" tooltip="Baburao Chinchanasoor (INC) won by 1.3% (1650 votes) at Gurumitkal"/>
          </p:cNvPr>
          <p:cNvSpPr/>
          <p:nvPr/>
        </p:nvSpPr>
        <p:spPr>
          <a:xfrm>
            <a:off x="7531042" y="1999334"/>
            <a:ext cx="227870" cy="227871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9" name="Oval 78">
            <a:hlinkClick r:id="rId3" action="ppaction://hlinksldjump" tooltip="P.T.Parameshwaranaik (INC) won by 35.1% (40810 votes) at Hadagalli (SC)"/>
          </p:cNvPr>
          <p:cNvSpPr/>
          <p:nvPr/>
        </p:nvSpPr>
        <p:spPr>
          <a:xfrm>
            <a:off x="5080196" y="2710900"/>
            <a:ext cx="208328" cy="208328"/>
          </a:xfrm>
          <a:prstGeom prst="ellipse">
            <a:avLst/>
          </a:prstGeom>
          <a:solidFill>
            <a:srgbClr val="08306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0" name="Oval 79">
            <a:hlinkClick r:id="rId3" action="ppaction://hlinksldjump" tooltip="Bheemanaik Lbp (JD(S)) won by 0.1% (125 votes) at Hagaribommanahalli (SC)"/>
          </p:cNvPr>
          <p:cNvSpPr/>
          <p:nvPr/>
        </p:nvSpPr>
        <p:spPr>
          <a:xfrm>
            <a:off x="5587228" y="2836508"/>
            <a:ext cx="260768" cy="260768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1" name="Oval 80">
            <a:hlinkClick r:id="rId3" action="ppaction://hlinksldjump" tooltip="Deshpande. R. V. (INC) won by 4.9% (5939 votes) at Haliyal"/>
          </p:cNvPr>
          <p:cNvSpPr/>
          <p:nvPr/>
        </p:nvSpPr>
        <p:spPr>
          <a:xfrm>
            <a:off x="3960518" y="2089326"/>
            <a:ext cx="227208" cy="227207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2" name="Oval 81">
            <a:hlinkClick r:id="rId3" action="ppaction://hlinksldjump" tooltip="Manohar H. Tahashildar (INC) won by 3.9% (5686 votes) at Hangal"/>
          </p:cNvPr>
          <p:cNvSpPr/>
          <p:nvPr/>
        </p:nvSpPr>
        <p:spPr>
          <a:xfrm>
            <a:off x="4174372" y="2672722"/>
            <a:ext cx="281732" cy="281731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3" name="Oval 82">
            <a:hlinkClick r:id="rId3" action="ppaction://hlinksldjump" tooltip="R.Narendra (INC) won by 8.4% (11549 votes) at Hanur"/>
          </p:cNvPr>
          <p:cNvSpPr/>
          <p:nvPr/>
        </p:nvSpPr>
        <p:spPr>
          <a:xfrm>
            <a:off x="5845837" y="6154107"/>
            <a:ext cx="287673" cy="287672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4" name="Oval 83">
            <a:hlinkClick r:id="rId3" action="ppaction://hlinksldjump" tooltip="M P Ravindra (INC) won by 5.6% (8406 votes) at Harapanahalli"/>
          </p:cNvPr>
          <p:cNvSpPr/>
          <p:nvPr/>
        </p:nvSpPr>
        <p:spPr>
          <a:xfrm>
            <a:off x="5275587" y="2827264"/>
            <a:ext cx="281482" cy="281482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5" name="Oval 84">
            <a:hlinkClick r:id="rId3" action="ppaction://hlinksldjump" tooltip="H.S. Shivashankar (JD(S)) won by 12.6% (19053 votes) at Harihar"/>
          </p:cNvPr>
          <p:cNvSpPr/>
          <p:nvPr/>
        </p:nvSpPr>
        <p:spPr>
          <a:xfrm>
            <a:off x="5041622" y="3057154"/>
            <a:ext cx="286530" cy="286529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6" name="Oval 85">
            <a:hlinkClick r:id="rId3" action="ppaction://hlinksldjump" tooltip="H.S.Prakash (JD(S)) won by 3.2% (4196 votes) at Hassan"/>
          </p:cNvPr>
          <p:cNvSpPr/>
          <p:nvPr/>
        </p:nvSpPr>
        <p:spPr>
          <a:xfrm>
            <a:off x="4643741" y="4447647"/>
            <a:ext cx="256365" cy="256366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7" name="Oval 86">
            <a:hlinkClick r:id="rId3" action="ppaction://hlinksldjump" tooltip="Rudrappa Manappa Lamani (INC) won by 20.1% (30208 votes) at Haveri (SC)"/>
          </p:cNvPr>
          <p:cNvSpPr/>
          <p:nvPr/>
        </p:nvSpPr>
        <p:spPr>
          <a:xfrm>
            <a:off x="4486680" y="2678225"/>
            <a:ext cx="259559" cy="259559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8" name="Oval 87">
            <a:hlinkClick r:id="rId3" action="ppaction://hlinksldjump" tooltip="R. Jagadeesh Kumar (BJP) won by 4.5% (5136 votes) at Hebbal"/>
          </p:cNvPr>
          <p:cNvSpPr/>
          <p:nvPr/>
        </p:nvSpPr>
        <p:spPr>
          <a:xfrm>
            <a:off x="7478173" y="4951963"/>
            <a:ext cx="218391" cy="218391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9" name="Oval 88">
            <a:hlinkClick r:id="rId3" action="ppaction://hlinksldjump" tooltip="Chikkamadu S (JD(S)) won by 8.4% (12498 votes) at Heggadadevanakote (ST)"/>
          </p:cNvPr>
          <p:cNvSpPr/>
          <p:nvPr/>
        </p:nvSpPr>
        <p:spPr>
          <a:xfrm>
            <a:off x="4420581" y="5587729"/>
            <a:ext cx="286600" cy="286601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0" name="Oval 89">
            <a:hlinkClick r:id="rId3" action="ppaction://hlinksldjump" tooltip="U. B. Banakar (KJP) won by 2.0% (2606 votes) at Hirekerur"/>
          </p:cNvPr>
          <p:cNvSpPr/>
          <p:nvPr/>
        </p:nvSpPr>
        <p:spPr>
          <a:xfrm>
            <a:off x="4446896" y="2965939"/>
            <a:ext cx="260741" cy="260741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1" name="Oval 90">
            <a:hlinkClick r:id="rId3" action="ppaction://hlinksldjump" tooltip="D.Sudhakar (INC) won by 0.8% (1205 votes) at Hiriyur"/>
          </p:cNvPr>
          <p:cNvSpPr/>
          <p:nvPr/>
        </p:nvSpPr>
        <p:spPr>
          <a:xfrm>
            <a:off x="5693058" y="3621210"/>
            <a:ext cx="309909" cy="309909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2" name="Oval 91">
            <a:hlinkClick r:id="rId3" action="ppaction://hlinksldjump" tooltip="H. Anjaneya (INC) won by 7.9% (12864 votes) at Holalkere (SC)"/>
          </p:cNvPr>
          <p:cNvSpPr/>
          <p:nvPr/>
        </p:nvSpPr>
        <p:spPr>
          <a:xfrm>
            <a:off x="5271666" y="3611424"/>
            <a:ext cx="305428" cy="305428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3" name="Oval 92">
            <a:hlinkClick r:id="rId3" action="ppaction://hlinksldjump" tooltip="H.D Revanna (JD(S)) won by 18.5% (30058 votes) at Holenarasipur"/>
          </p:cNvPr>
          <p:cNvSpPr/>
          <p:nvPr/>
        </p:nvSpPr>
        <p:spPr>
          <a:xfrm>
            <a:off x="4698650" y="4719923"/>
            <a:ext cx="324359" cy="324358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4" name="Oval 93">
            <a:hlinkClick r:id="rId3" action="ppaction://hlinksldjump" tooltip="Rajashekhar Basavaraj Patil (INC) won by 18.0% (24500 votes) at Homnabad"/>
          </p:cNvPr>
          <p:cNvSpPr/>
          <p:nvPr/>
        </p:nvSpPr>
        <p:spPr>
          <a:xfrm>
            <a:off x="7471148" y="1167216"/>
            <a:ext cx="263909" cy="263910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5" name="Oval 94">
            <a:hlinkClick r:id="rId3" action="ppaction://hlinksldjump" tooltip="D. G Shantana Gowda (INC) won by 12.6% (18738 votes) at Honnali"/>
          </p:cNvPr>
          <p:cNvSpPr/>
          <p:nvPr/>
        </p:nvSpPr>
        <p:spPr>
          <a:xfrm>
            <a:off x="4507979" y="3246485"/>
            <a:ext cx="294887" cy="294887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6" name="Oval 95">
            <a:hlinkClick r:id="rId3" action="ppaction://hlinksldjump" tooltip="B.G. Govindappa (INC) won by 14.3% (20017 votes) at Hosadurga"/>
          </p:cNvPr>
          <p:cNvSpPr/>
          <p:nvPr/>
        </p:nvSpPr>
        <p:spPr>
          <a:xfrm>
            <a:off x="5162388" y="3920468"/>
            <a:ext cx="281720" cy="281720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7" name="Oval 96">
            <a:hlinkClick r:id="rId3" action="ppaction://hlinksldjump" tooltip="M.T.B. Nagaraj (INC) won by 4.3% (7139 votes) at Hosakote"/>
          </p:cNvPr>
          <p:cNvSpPr/>
          <p:nvPr/>
        </p:nvSpPr>
        <p:spPr>
          <a:xfrm>
            <a:off x="7432838" y="5213291"/>
            <a:ext cx="324504" cy="324505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8" name="Oval 97">
            <a:hlinkClick r:id="rId3" action="ppaction://hlinksldjump" tooltip="Jagadish Shettar (BJP) won by 15.1% (17754 votes) at Hubli-Dharwad-Central"/>
          </p:cNvPr>
          <p:cNvSpPr/>
          <p:nvPr/>
        </p:nvSpPr>
        <p:spPr>
          <a:xfrm>
            <a:off x="4753413" y="2179731"/>
            <a:ext cx="245290" cy="245290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9" name="Oval 98">
            <a:hlinkClick r:id="rId3" action="ppaction://hlinksldjump" tooltip="Abbayya Prasad (INC) won by 12.4% (13522 votes) at Hubli-Dharwad-East (SC)"/>
          </p:cNvPr>
          <p:cNvSpPr/>
          <p:nvPr/>
        </p:nvSpPr>
        <p:spPr>
          <a:xfrm>
            <a:off x="4230312" y="2130846"/>
            <a:ext cx="211432" cy="211432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0" name="Oval 99">
            <a:hlinkClick r:id="rId3" action="ppaction://hlinksldjump" tooltip="Aravind Chandrakant Bellad (BJP) won by 8.8% (11182 votes) at Hubli-Dharwad-West"/>
          </p:cNvPr>
          <p:cNvSpPr/>
          <p:nvPr/>
        </p:nvSpPr>
        <p:spPr>
          <a:xfrm>
            <a:off x="4473635" y="2152232"/>
            <a:ext cx="248319" cy="248319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1" name="Oval 100">
            <a:hlinkClick r:id="rId3" action="ppaction://hlinksldjump" tooltip="Umesh Vishwanath Katti (BJP) won by 43.1% (57326 votes) at Hukkeri"/>
          </p:cNvPr>
          <p:cNvSpPr/>
          <p:nvPr/>
        </p:nvSpPr>
        <p:spPr>
          <a:xfrm>
            <a:off x="4155807" y="1262549"/>
            <a:ext cx="288390" cy="288391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2" name="Oval 101">
            <a:hlinkClick r:id="rId3" action="ppaction://hlinksldjump" tooltip="Kashappanavar Vijayanand Shivashankrappa (INC) won by 11.5% (15797 votes) at Hungund"/>
          </p:cNvPr>
          <p:cNvSpPr/>
          <p:nvPr/>
        </p:nvSpPr>
        <p:spPr>
          <a:xfrm>
            <a:off x="5687904" y="2023325"/>
            <a:ext cx="256866" cy="256866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3" name="Oval 102">
            <a:hlinkClick r:id="rId3" action="ppaction://hlinksldjump" tooltip="H.P.Manjunath (INC) won by 24.9% (40207 votes) at Hunsur"/>
          </p:cNvPr>
          <p:cNvSpPr/>
          <p:nvPr/>
        </p:nvSpPr>
        <p:spPr>
          <a:xfrm>
            <a:off x="4252298" y="5262620"/>
            <a:ext cx="332138" cy="332137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4" name="Oval 103">
            <a:hlinkClick r:id="rId3" action="ppaction://hlinksldjump" tooltip="Yashavantarayagouda Vittalagouda Patil (INC) won by 24.0% (33302 votes) at Indi"/>
          </p:cNvPr>
          <p:cNvSpPr/>
          <p:nvPr/>
        </p:nvSpPr>
        <p:spPr>
          <a:xfrm>
            <a:off x="5990080" y="1071229"/>
            <a:ext cx="240910" cy="240910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5" name="Oval 104">
            <a:hlinkClick r:id="rId3" action="ppaction://hlinksldjump" tooltip="H.P.Rajesh (INC) won by 27.9% (36890 votes) at Jagalur (ST)"/>
          </p:cNvPr>
          <p:cNvSpPr/>
          <p:nvPr/>
        </p:nvSpPr>
        <p:spPr>
          <a:xfrm>
            <a:off x="5828819" y="3368899"/>
            <a:ext cx="240226" cy="240227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6" name="Oval 105">
            <a:hlinkClick r:id="rId3" action="ppaction://hlinksldjump" tooltip="Siddu B. Nyamagouda (INC) won by 16.1% (21152 votes) at Jamkhandi"/>
          </p:cNvPr>
          <p:cNvSpPr/>
          <p:nvPr/>
        </p:nvSpPr>
        <p:spPr>
          <a:xfrm>
            <a:off x="5071181" y="1216919"/>
            <a:ext cx="249734" cy="249734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7" name="Oval 106">
            <a:hlinkClick r:id="rId3" action="ppaction://hlinksldjump" tooltip="B.N. Vijayakumar (BJP) won by 12.9% (12312 votes) at Jayanagar"/>
          </p:cNvPr>
          <p:cNvSpPr/>
          <p:nvPr/>
        </p:nvSpPr>
        <p:spPr>
          <a:xfrm>
            <a:off x="6416630" y="5501076"/>
            <a:ext cx="203735" cy="203735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8" name="Oval 107">
            <a:hlinkClick r:id="rId3" action="ppaction://hlinksldjump" tooltip="Ajay Dharam Singh (INC) won by 25.4% (36700 votes) at Jewargi"/>
          </p:cNvPr>
          <p:cNvSpPr/>
          <p:nvPr/>
        </p:nvSpPr>
        <p:spPr>
          <a:xfrm>
            <a:off x="6799667" y="1610266"/>
            <a:ext cx="264054" cy="264054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9" name="Oval 108">
            <a:hlinkClick r:id="rId3" action="ppaction://hlinksldjump" tooltip="B.A.Basavaraja (INC) won by 5.4% (10830 votes) at K.R. Pura"/>
          </p:cNvPr>
          <p:cNvSpPr/>
          <p:nvPr/>
        </p:nvSpPr>
        <p:spPr>
          <a:xfrm>
            <a:off x="6918134" y="4801844"/>
            <a:ext cx="311261" cy="311261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0" name="Oval 109">
            <a:hlinkClick r:id="rId3" action="ppaction://hlinksldjump" tooltip="Y.S.V.Datta (JD(S)) won by 30.0% (42433 votes) at Kadur "/>
          </p:cNvPr>
          <p:cNvSpPr/>
          <p:nvPr/>
        </p:nvSpPr>
        <p:spPr>
          <a:xfrm>
            <a:off x="4864717" y="3848029"/>
            <a:ext cx="278902" cy="278902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1" name="Oval 110">
            <a:hlinkClick r:id="rId3" action="ppaction://hlinksldjump" tooltip="Bharamgoud Alagoud Kage (BJP) won by 2.2% (2887 votes) at Kagwad"/>
          </p:cNvPr>
          <p:cNvSpPr/>
          <p:nvPr/>
        </p:nvSpPr>
        <p:spPr>
          <a:xfrm>
            <a:off x="4437020" y="834514"/>
            <a:ext cx="246767" cy="246766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2" name="Oval 111">
            <a:hlinkClick r:id="rId3" action="ppaction://hlinksldjump" tooltip="Santhosh S Lad (INC) won by 34.7% (45661 votes) at Kalghatgi"/>
          </p:cNvPr>
          <p:cNvSpPr/>
          <p:nvPr/>
        </p:nvSpPr>
        <p:spPr>
          <a:xfrm>
            <a:off x="4050839" y="2328421"/>
            <a:ext cx="261525" cy="261525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3" name="Oval 112">
            <a:hlinkClick r:id="rId3" action="ppaction://hlinksldjump" tooltip="T.H. Suresh Babu (BSRCP) won by 24.5% (34396 votes) at Kampli (ST)"/>
          </p:cNvPr>
          <p:cNvSpPr/>
          <p:nvPr/>
        </p:nvSpPr>
        <p:spPr>
          <a:xfrm>
            <a:off x="6209305" y="2917781"/>
            <a:ext cx="275404" cy="275404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4" name="Oval 113">
            <a:hlinkClick r:id="rId3" action="ppaction://hlinksldjump" tooltip="Shivaraj Sangappa Tangadagi (INC) won by 3.7% (5052 votes) at Kanakagiri (SC)"/>
          </p:cNvPr>
          <p:cNvSpPr/>
          <p:nvPr/>
        </p:nvSpPr>
        <p:spPr>
          <a:xfrm>
            <a:off x="5997003" y="2457770"/>
            <a:ext cx="220942" cy="220942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5" name="Oval 114">
            <a:hlinkClick r:id="rId3" action="ppaction://hlinksldjump" tooltip="D.K. Shivakumar (INC) won by 17.8% (31424 votes) at Kanakapura"/>
          </p:cNvPr>
          <p:cNvSpPr/>
          <p:nvPr/>
        </p:nvSpPr>
        <p:spPr>
          <a:xfrm>
            <a:off x="5826671" y="5806569"/>
            <a:ext cx="322035" cy="322036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6" name="Oval 115">
            <a:hlinkClick r:id="rId3" action="ppaction://hlinksldjump" tooltip="Vinay Kumar Sorake (INC) won by 1.6% (1855 votes) at Kapu"/>
          </p:cNvPr>
          <p:cNvSpPr/>
          <p:nvPr/>
        </p:nvSpPr>
        <p:spPr>
          <a:xfrm>
            <a:off x="3164596" y="3704158"/>
            <a:ext cx="225521" cy="225520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7" name="Oval 116">
            <a:hlinkClick r:id="rId3" action="ppaction://hlinksldjump" tooltip="V.Sunill Kumar (BJP) won by 3.3% (4254 votes) at Karkal"/>
          </p:cNvPr>
          <p:cNvSpPr/>
          <p:nvPr/>
        </p:nvSpPr>
        <p:spPr>
          <a:xfrm>
            <a:off x="3668064" y="3583727"/>
            <a:ext cx="254938" cy="254937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8" name="Oval 117">
            <a:hlinkClick r:id="rId3" action="ppaction://hlinksldjump" tooltip="Santeesh Sail Krishna (IND) won by 24.7% (35880 votes) at Karwar"/>
          </p:cNvPr>
          <p:cNvSpPr/>
          <p:nvPr/>
        </p:nvSpPr>
        <p:spPr>
          <a:xfrm>
            <a:off x="3227676" y="2171017"/>
            <a:ext cx="265631" cy="265631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9" name="Oval 118">
            <a:hlinkClick r:id="rId3" action="ppaction://hlinksldjump" tooltip="Arvind Chandrakant Patil (IND) won by 12.0% (16152 votes) at Khanapur"/>
          </p:cNvPr>
          <p:cNvSpPr/>
          <p:nvPr/>
        </p:nvSpPr>
        <p:spPr>
          <a:xfrm>
            <a:off x="3800911" y="1733490"/>
            <a:ext cx="261633" cy="261633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0" name="Oval 119">
            <a:hlinkClick r:id="rId3" action="ppaction://hlinksldjump" tooltip="Inamadar Danappagouda Basanagouda (INC) won by 14.5% (18290 votes) at Kittur"/>
          </p:cNvPr>
          <p:cNvSpPr/>
          <p:nvPr/>
        </p:nvSpPr>
        <p:spPr>
          <a:xfrm>
            <a:off x="4077410" y="1833748"/>
            <a:ext cx="255403" cy="255404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1" name="Oval 120">
            <a:hlinkClick r:id="rId3" action="ppaction://hlinksldjump" tooltip="R. Vathur Prakash (IND) won by 7.7% (12591 votes) at Kolar"/>
          </p:cNvPr>
          <p:cNvSpPr/>
          <p:nvPr/>
        </p:nvSpPr>
        <p:spPr>
          <a:xfrm>
            <a:off x="7643361" y="5501958"/>
            <a:ext cx="289580" cy="289579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2" name="Oval 121">
            <a:hlinkClick r:id="rId3" action="ppaction://hlinksldjump" tooltip="Ramakka .Y (BJP) won by 22.2% (26022 votes) at Kolar Gold Field (SC)"/>
          </p:cNvPr>
          <p:cNvSpPr/>
          <p:nvPr/>
        </p:nvSpPr>
        <p:spPr>
          <a:xfrm>
            <a:off x="7526232" y="5851221"/>
            <a:ext cx="238256" cy="238256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3" name="Oval 122">
            <a:hlinkClick r:id="rId3" action="ppaction://hlinksldjump" tooltip="S. Jayanna (INC) won by 7.0% (10193 votes) at Kollegal (SC)"/>
          </p:cNvPr>
          <p:cNvSpPr/>
          <p:nvPr/>
        </p:nvSpPr>
        <p:spPr>
          <a:xfrm>
            <a:off x="5557193" y="5997405"/>
            <a:ext cx="297568" cy="297569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4" name="Oval 123">
            <a:hlinkClick r:id="rId3" action="ppaction://hlinksldjump" tooltip="K.Raghavendra Basavaraj Hitnal (INC) won by 17.7% (26788 votes) at Koppal"/>
          </p:cNvPr>
          <p:cNvSpPr/>
          <p:nvPr/>
        </p:nvSpPr>
        <p:spPr>
          <a:xfrm>
            <a:off x="5728340" y="2571671"/>
            <a:ext cx="272590" cy="272589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5" name="Oval 124">
            <a:hlinkClick r:id="rId3" action="ppaction://hlinksldjump" tooltip="Sudhakara Lal .P.R (JD(S)) won by 11.9% (18155 votes) at Koratagere (SC)"/>
          </p:cNvPr>
          <p:cNvSpPr/>
          <p:nvPr/>
        </p:nvSpPr>
        <p:spPr>
          <a:xfrm>
            <a:off x="6476596" y="4564070"/>
            <a:ext cx="291413" cy="291413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6" name="Oval 125">
            <a:hlinkClick r:id="rId3" action="ppaction://hlinksldjump" tooltip="M.K.Somashekar (INC) won by 4.8% (6065 votes) at Krishnaraja"/>
          </p:cNvPr>
          <p:cNvSpPr/>
          <p:nvPr/>
        </p:nvSpPr>
        <p:spPr>
          <a:xfrm>
            <a:off x="3273473" y="3243309"/>
            <a:ext cx="265272" cy="265273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7" name="Oval 126">
            <a:hlinkClick r:id="rId3" action="ppaction://hlinksldjump" tooltip="Sa.Ra.Mahesh (JD(S)) won by 9.6% (15052 votes) at Krishnarajanagara"/>
          </p:cNvPr>
          <p:cNvSpPr/>
          <p:nvPr/>
        </p:nvSpPr>
        <p:spPr>
          <a:xfrm>
            <a:off x="4492082" y="5002476"/>
            <a:ext cx="329309" cy="329310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8" name="Oval 127">
            <a:hlinkClick r:id="rId3" action="ppaction://hlinksldjump" tooltip="Narayanagowda (JD(S)) won by 6.0% (9243 votes) at Krishnarajpet"/>
          </p:cNvPr>
          <p:cNvSpPr/>
          <p:nvPr/>
        </p:nvSpPr>
        <p:spPr>
          <a:xfrm>
            <a:off x="4843223" y="5045177"/>
            <a:ext cx="310789" cy="310789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9" name="Oval 128">
            <a:hlinkClick r:id="rId3" action="ppaction://hlinksldjump" tooltip="P.Rajeev (BSRCP) won by 40.1% (46234 votes) at Kudachi (SC)"/>
          </p:cNvPr>
          <p:cNvSpPr/>
          <p:nvPr/>
        </p:nvSpPr>
        <p:spPr>
          <a:xfrm>
            <a:off x="4651918" y="1028109"/>
            <a:ext cx="212637" cy="212636"/>
          </a:xfrm>
          <a:prstGeom prst="ellipse">
            <a:avLst/>
          </a:prstGeom>
          <a:solidFill>
            <a:srgbClr val="C0A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0" name="Oval 129">
            <a:hlinkClick r:id="rId3" action="ppaction://hlinksldjump" tooltip="B. Nagendra (IND) won by 18.7% (24803 votes) at Kudligi (ST)"/>
          </p:cNvPr>
          <p:cNvSpPr/>
          <p:nvPr/>
        </p:nvSpPr>
        <p:spPr>
          <a:xfrm>
            <a:off x="5696607" y="3108152"/>
            <a:ext cx="256496" cy="256496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1" name="Oval 130">
            <a:hlinkClick r:id="rId3" action="ppaction://hlinksldjump" tooltip="Sharda Mohan Shetty (INC) won by 0.3% (420 votes) at Kumta"/>
          </p:cNvPr>
          <p:cNvSpPr/>
          <p:nvPr/>
        </p:nvSpPr>
        <p:spPr>
          <a:xfrm>
            <a:off x="3415469" y="2598638"/>
            <a:ext cx="244750" cy="244750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2" name="Oval 131">
            <a:hlinkClick r:id="rId3" action="ppaction://hlinksldjump" tooltip="Halady Srinivasa Shetty (IND) won by 29.2% (40611 votes) at Kundapura"/>
          </p:cNvPr>
          <p:cNvSpPr/>
          <p:nvPr/>
        </p:nvSpPr>
        <p:spPr>
          <a:xfrm>
            <a:off x="3565252" y="3281313"/>
            <a:ext cx="285101" cy="285101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3" name="Oval 132">
            <a:hlinkClick r:id="rId3" action="ppaction://hlinksldjump" tooltip="Channabasappa Satyappa Shivalli (INC) won by 16.3% (21072 votes) at Kundgol"/>
          </p:cNvPr>
          <p:cNvSpPr/>
          <p:nvPr/>
        </p:nvSpPr>
        <p:spPr>
          <a:xfrm>
            <a:off x="4642193" y="2436024"/>
            <a:ext cx="253650" cy="253650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4" name="Oval 133">
            <a:hlinkClick r:id="rId3" action="ppaction://hlinksldjump" tooltip="D. Nagarajaiah (JD(S)) won by 6.8% (9632 votes) at Kunigal"/>
          </p:cNvPr>
          <p:cNvSpPr/>
          <p:nvPr/>
        </p:nvSpPr>
        <p:spPr>
          <a:xfrm>
            <a:off x="5716463" y="4785324"/>
            <a:ext cx="275812" cy="275812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5" name="Oval 134">
            <a:hlinkClick r:id="rId3" action="ppaction://hlinksldjump" tooltip="Doddanagouda Hanamagouda Patil (BJP) won by 2.2% (3037 votes) at Kushtagi"/>
          </p:cNvPr>
          <p:cNvSpPr/>
          <p:nvPr/>
        </p:nvSpPr>
        <p:spPr>
          <a:xfrm>
            <a:off x="5769563" y="2304555"/>
            <a:ext cx="235611" cy="235611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6" name="Oval 135">
            <a:hlinkClick r:id="rId3" action="ppaction://hlinksldjump" tooltip="Manappa D.Vajjal (JD(S)) won by 1.0% (1286 votes) at Lingsugur (SC)"/>
          </p:cNvPr>
          <p:cNvSpPr/>
          <p:nvPr/>
        </p:nvSpPr>
        <p:spPr>
          <a:xfrm>
            <a:off x="6269773" y="2150601"/>
            <a:ext cx="218861" cy="218862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7" name="Oval 136">
            <a:hlinkClick r:id="rId3" action="ppaction://hlinksldjump" tooltip="D.C.Thammanna (JD(S)) won by 20.4% (31958 votes) at Maddur"/>
          </p:cNvPr>
          <p:cNvSpPr/>
          <p:nvPr/>
        </p:nvSpPr>
        <p:spPr>
          <a:xfrm>
            <a:off x="5384881" y="4819799"/>
            <a:ext cx="309919" cy="309920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8" name="Oval 137">
            <a:hlinkClick r:id="rId3" action="ppaction://hlinksldjump" tooltip="Kyatasandra N.Rajanna (INC) won by 9.8% (14427 votes) at Madhugiri"/>
          </p:cNvPr>
          <p:cNvSpPr/>
          <p:nvPr/>
        </p:nvSpPr>
        <p:spPr>
          <a:xfrm>
            <a:off x="6406511" y="4262549"/>
            <a:ext cx="282808" cy="282808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9" name="Oval 138">
            <a:hlinkClick r:id="rId3" action="ppaction://hlinksldjump" tooltip="Appachu (Ranjan) M.P (BJP) won by 3.0% (4629 votes) at Madikeri"/>
          </p:cNvPr>
          <p:cNvSpPr/>
          <p:nvPr/>
        </p:nvSpPr>
        <p:spPr>
          <a:xfrm>
            <a:off x="4017321" y="4379916"/>
            <a:ext cx="291881" cy="291881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0" name="Oval 139">
            <a:hlinkClick r:id="rId3" action="ppaction://hlinksldjump" tooltip="H.C.Balakrishna (JD(S)) won by 8.4% (14359 votes) at Magadi"/>
          </p:cNvPr>
          <p:cNvSpPr/>
          <p:nvPr/>
        </p:nvSpPr>
        <p:spPr>
          <a:xfrm>
            <a:off x="5844814" y="5043225"/>
            <a:ext cx="329291" cy="329291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1" name="Oval 140">
            <a:hlinkClick r:id="rId3" action="ppaction://hlinksldjump" tooltip="Arvind Limbavali (BJP) won by 2.7% (6149 votes) at Mahadevapura (SC)"/>
          </p:cNvPr>
          <p:cNvSpPr/>
          <p:nvPr/>
        </p:nvSpPr>
        <p:spPr>
          <a:xfrm>
            <a:off x="6838793" y="5125903"/>
            <a:ext cx="334702" cy="334702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2" name="Oval 141">
            <a:hlinkClick r:id="rId3" action="ppaction://hlinksldjump" tooltip="Gopalaiah .K. (JD(S)) won by 10.4% (15370 votes) at Mahalakshmi Layout"/>
          </p:cNvPr>
          <p:cNvSpPr/>
          <p:nvPr/>
        </p:nvSpPr>
        <p:spPr>
          <a:xfrm>
            <a:off x="6598744" y="5638456"/>
            <a:ext cx="259200" cy="259201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3" name="Oval 142">
            <a:hlinkClick r:id="rId3" action="ppaction://hlinksldjump" tooltip="P.M.Narendra Swamy (INC) won by 0.3% (538 votes) at Malavalli (SC)"/>
          </p:cNvPr>
          <p:cNvSpPr/>
          <p:nvPr/>
        </p:nvSpPr>
        <p:spPr>
          <a:xfrm>
            <a:off x="5521693" y="5632355"/>
            <a:ext cx="329712" cy="329712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4" name="Oval 143">
            <a:hlinkClick r:id="rId3" action="ppaction://hlinksldjump" tooltip="Dr. Ashwath Narayan C. N. (BJP) won by 19.4% (21066 votes) at Malleshwaram"/>
          </p:cNvPr>
          <p:cNvSpPr/>
          <p:nvPr/>
        </p:nvSpPr>
        <p:spPr>
          <a:xfrm>
            <a:off x="6397192" y="5231085"/>
            <a:ext cx="235916" cy="235915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5" name="Oval 144">
            <a:hlinkClick r:id="rId3" action="ppaction://hlinksldjump" tooltip="K.S. Manjunathgowda (JD(S)) won by 13.1% (18769 votes) at Malur"/>
          </p:cNvPr>
          <p:cNvSpPr/>
          <p:nvPr/>
        </p:nvSpPr>
        <p:spPr>
          <a:xfrm>
            <a:off x="7354297" y="5593042"/>
            <a:ext cx="271838" cy="271838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6" name="Oval 145">
            <a:hlinkClick r:id="rId3" action="ppaction://hlinksldjump" tooltip="M.H. Ambareesh (INC) won by 28.1% (42937 votes) at Mandya"/>
          </p:cNvPr>
          <p:cNvSpPr/>
          <p:nvPr/>
        </p:nvSpPr>
        <p:spPr>
          <a:xfrm>
            <a:off x="5295853" y="5413719"/>
            <a:ext cx="296885" cy="296885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7" name="Oval 146">
            <a:hlinkClick r:id="rId3" action="ppaction://hlinksldjump" tooltip="U T Khader (INC) won by 23.3% (29111 votes) at Mangalore"/>
          </p:cNvPr>
          <p:cNvSpPr/>
          <p:nvPr/>
        </p:nvSpPr>
        <p:spPr>
          <a:xfrm>
            <a:off x="3131358" y="3963192"/>
            <a:ext cx="239349" cy="239349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8" name="Oval 147">
            <a:hlinkClick r:id="rId3" action="ppaction://hlinksldjump" tooltip="B.A.Mohiuddin Bava (INC) won by 3.7% (5373 votes) at Mangalore City North"/>
          </p:cNvPr>
          <p:cNvSpPr/>
          <p:nvPr/>
        </p:nvSpPr>
        <p:spPr>
          <a:xfrm>
            <a:off x="3379116" y="3818768"/>
            <a:ext cx="301613" cy="301613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9" name="Oval 148">
            <a:hlinkClick r:id="rId3" action="ppaction://hlinksldjump" tooltip="J.R.Lobo (INC) won by 9.3% (12275 votes) at Mangalore City South"/>
          </p:cNvPr>
          <p:cNvSpPr/>
          <p:nvPr/>
        </p:nvSpPr>
        <p:spPr>
          <a:xfrm>
            <a:off x="3236925" y="4207789"/>
            <a:ext cx="272084" cy="272084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0" name="Oval 149">
            <a:hlinkClick r:id="rId3" action="ppaction://hlinksldjump" tooltip="G.Hampayya Sahukar Ballatagi (INC) won by 5.7% (6987 votes) at Manvi (ST)"/>
          </p:cNvPr>
          <p:cNvSpPr/>
          <p:nvPr/>
        </p:nvSpPr>
        <p:spPr>
          <a:xfrm>
            <a:off x="6844641" y="2546622"/>
            <a:ext cx="244078" cy="244078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1" name="Oval 150">
            <a:hlinkClick r:id="rId3" action="ppaction://hlinksldjump" tooltip="Pratapgowda Patil (INC) won by 18.1% (19147 votes) at Maski (ST)"/>
          </p:cNvPr>
          <p:cNvSpPr/>
          <p:nvPr/>
        </p:nvSpPr>
        <p:spPr>
          <a:xfrm>
            <a:off x="6409355" y="2371897"/>
            <a:ext cx="193188" cy="193188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2" name="Oval 151">
            <a:hlinkClick r:id="rId3" action="ppaction://hlinksldjump" tooltip="K.Shivamurthy (INC) won by 0.5% (694 votes) at Mayakonda (SC)"/>
          </p:cNvPr>
          <p:cNvSpPr/>
          <p:nvPr/>
        </p:nvSpPr>
        <p:spPr>
          <a:xfrm>
            <a:off x="5172309" y="3351478"/>
            <a:ext cx="256272" cy="256272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3" name="Oval 152">
            <a:hlinkClick r:id="rId3" action="ppaction://hlinksldjump" tooltip="K.S.Puttannaiah (SKP) won by 6.1% (9848 votes) at Melukote"/>
          </p:cNvPr>
          <p:cNvSpPr/>
          <p:nvPr/>
        </p:nvSpPr>
        <p:spPr>
          <a:xfrm>
            <a:off x="5043536" y="4771601"/>
            <a:ext cx="318636" cy="318636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4" name="Oval 153">
            <a:hlinkClick r:id="rId3" action="ppaction://hlinksldjump" tooltip="S. Thippeswamy (BSRCP) won by 4.4% (7169 votes) at Molakalmuru (ST)"/>
          </p:cNvPr>
          <p:cNvSpPr/>
          <p:nvPr/>
        </p:nvSpPr>
        <p:spPr>
          <a:xfrm>
            <a:off x="6096960" y="3362098"/>
            <a:ext cx="316599" cy="316600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5" name="Oval 154">
            <a:hlinkClick r:id="rId3" action="ppaction://hlinksldjump" tooltip="K Abhayachandra (INC) won by 3.5% (4550 votes) at Moodabidri"/>
          </p:cNvPr>
          <p:cNvSpPr/>
          <p:nvPr/>
        </p:nvSpPr>
        <p:spPr>
          <a:xfrm>
            <a:off x="3709292" y="3867704"/>
            <a:ext cx="253753" cy="253753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6" name="Oval 155">
            <a:hlinkClick r:id="rId3" action="ppaction://hlinksldjump" tooltip="Appaji Urf Channabasavaraj Shankarao Nadagoud (INC) won by 10.6% (12202 votes) at Muddebihal"/>
          </p:cNvPr>
          <p:cNvSpPr/>
          <p:nvPr/>
        </p:nvSpPr>
        <p:spPr>
          <a:xfrm>
            <a:off x="5905557" y="1855103"/>
            <a:ext cx="220295" cy="220295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7" name="Oval 156">
            <a:hlinkClick r:id="rId3" action="ppaction://hlinksldjump" tooltip="Govind.M.Karjol (BJP) won by 4.0% (5178 votes) at Mudhol (SC)"/>
          </p:cNvPr>
          <p:cNvSpPr/>
          <p:nvPr/>
        </p:nvSpPr>
        <p:spPr>
          <a:xfrm>
            <a:off x="4997526" y="1489390"/>
            <a:ext cx="245283" cy="245284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8" name="Oval 157">
            <a:hlinkClick r:id="rId3" action="ppaction://hlinksldjump" tooltip="B.B. Ningaiah (JD(S)) won by 0.6% (635 votes) at Mudigere (SC)"/>
          </p:cNvPr>
          <p:cNvSpPr/>
          <p:nvPr/>
        </p:nvSpPr>
        <p:spPr>
          <a:xfrm>
            <a:off x="4188886" y="4155302"/>
            <a:ext cx="228173" cy="228172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9" name="Oval 158">
            <a:hlinkClick r:id="rId3" action="ppaction://hlinksldjump" tooltip="G.Manjunatha (IND) won by 24.3% (33734 votes) at Mulbagal (SC)"/>
          </p:cNvPr>
          <p:cNvSpPr/>
          <p:nvPr/>
        </p:nvSpPr>
        <p:spPr>
          <a:xfrm>
            <a:off x="7792755" y="5789015"/>
            <a:ext cx="260770" cy="260771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0" name="Oval 159">
            <a:hlinkClick r:id="rId3" action="ppaction://hlinksldjump" tooltip="N.Chaluvarayaswamy (Swamy Gowda) (JD(S)) won by 12.4% (20363 votes) at Nagamangala"/>
          </p:cNvPr>
          <p:cNvSpPr/>
          <p:nvPr/>
        </p:nvSpPr>
        <p:spPr>
          <a:xfrm>
            <a:off x="5247219" y="4500354"/>
            <a:ext cx="320486" cy="320485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1" name="Oval 160">
            <a:hlinkClick r:id="rId3" action="ppaction://hlinksldjump" tooltip="Raju Alagur (INC) won by 0.5% (667 votes) at Nagthan (SC)"/>
          </p:cNvPr>
          <p:cNvSpPr/>
          <p:nvPr/>
        </p:nvSpPr>
        <p:spPr>
          <a:xfrm>
            <a:off x="5750964" y="1211082"/>
            <a:ext cx="244156" cy="244157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2" name="Oval 161">
            <a:hlinkClick r:id="rId3" action="ppaction://hlinksldjump" tooltip="V.Srinivasa Prasad (INC) won by 6.3% (8941 votes) at Nanjangud (SC)"/>
          </p:cNvPr>
          <p:cNvSpPr/>
          <p:nvPr/>
        </p:nvSpPr>
        <p:spPr>
          <a:xfrm>
            <a:off x="4719470" y="5689505"/>
            <a:ext cx="281866" cy="281866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3" name="Oval 162">
            <a:hlinkClick r:id="rId3" action="ppaction://hlinksldjump" tooltip="Tanveer Sait (INC) won by 7.2% (8370 votes) at Narasimharaja"/>
          </p:cNvPr>
          <p:cNvSpPr/>
          <p:nvPr/>
        </p:nvSpPr>
        <p:spPr>
          <a:xfrm>
            <a:off x="6197281" y="5037892"/>
            <a:ext cx="233126" cy="233127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4" name="Oval 163">
            <a:hlinkClick r:id="rId3" action="ppaction://hlinksldjump" tooltip="B R Yavagal (INC) won by 6.7% (8585 votes) at Nargund"/>
          </p:cNvPr>
          <p:cNvSpPr/>
          <p:nvPr/>
        </p:nvSpPr>
        <p:spPr>
          <a:xfrm>
            <a:off x="4926433" y="1943463"/>
            <a:ext cx="246733" cy="246732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5" name="Oval 164">
            <a:hlinkClick r:id="rId3" action="ppaction://hlinksldjump" tooltip="N.H.Konaraddi (JD(S)) won by 1.9% (2669 votes) at Navalgund"/>
          </p:cNvPr>
          <p:cNvSpPr/>
          <p:nvPr/>
        </p:nvSpPr>
        <p:spPr>
          <a:xfrm>
            <a:off x="5028018" y="2196543"/>
            <a:ext cx="276137" cy="276138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6" name="Oval 165">
            <a:hlinkClick r:id="rId3" action="ppaction://hlinksldjump" tooltip="Dr K Srinivasamurthy (JD(S)) won by 10.8% (15103 votes) at Nelamangala (SC)"/>
          </p:cNvPr>
          <p:cNvSpPr/>
          <p:nvPr/>
        </p:nvSpPr>
        <p:spPr>
          <a:xfrm>
            <a:off x="6017999" y="4785642"/>
            <a:ext cx="262822" cy="262822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7" name="Oval 166">
            <a:hlinkClick r:id="rId3" action="ppaction://hlinksldjump" tooltip="Jolle Shashikala Annasaheb (BJP) won by 12.2% (18662 votes) at Nippani"/>
          </p:cNvPr>
          <p:cNvSpPr/>
          <p:nvPr/>
        </p:nvSpPr>
        <p:spPr>
          <a:xfrm>
            <a:off x="3803441" y="906401"/>
            <a:ext cx="294784" cy="294784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8" name="Oval 167">
            <a:hlinkClick r:id="rId3" action="ppaction://hlinksldjump" tooltip="R Ashoka (BJP) won by 15.7% (20123 votes) at Padmanaba Nagar"/>
          </p:cNvPr>
          <p:cNvSpPr/>
          <p:nvPr/>
        </p:nvSpPr>
        <p:spPr>
          <a:xfrm>
            <a:off x="6109331" y="5294067"/>
            <a:ext cx="271291" cy="271291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9" name="Oval 168">
            <a:hlinkClick r:id="rId3" action="ppaction://hlinksldjump" tooltip="K.M.Thimmarayappa (JD(S)) won by 3.4% (4863 votes) at Pavagada (SC)"/>
          </p:cNvPr>
          <p:cNvSpPr/>
          <p:nvPr/>
        </p:nvSpPr>
        <p:spPr>
          <a:xfrm>
            <a:off x="6553226" y="3979656"/>
            <a:ext cx="293408" cy="293408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0" name="Oval 169">
            <a:hlinkClick r:id="rId3" action="ppaction://hlinksldjump" tooltip="No elections (None) won by 0.0% (0 votes) at Piriyapatna"/>
          </p:cNvPr>
          <p:cNvSpPr/>
          <p:nvPr/>
        </p:nvSpPr>
        <p:spPr>
          <a:xfrm>
            <a:off x="4203383" y="4976721"/>
            <a:ext cx="268255" cy="268255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1" name="Oval 170">
            <a:hlinkClick r:id="rId3" action="ppaction://hlinksldjump" tooltip="Akhanda Srinivas Murthy.R (JD(S)) won by 10.2% (10199 votes) at Pulakeshinagar (SC)"/>
          </p:cNvPr>
          <p:cNvSpPr/>
          <p:nvPr/>
        </p:nvSpPr>
        <p:spPr>
          <a:xfrm>
            <a:off x="6795934" y="4663812"/>
            <a:ext cx="179483" cy="179483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2" name="Oval 171">
            <a:hlinkClick r:id="rId3" action="ppaction://hlinksldjump" tooltip="Shakuntala T Shetty (INC) won by 3.0% (4289 votes) at Puttur"/>
          </p:cNvPr>
          <p:cNvSpPr/>
          <p:nvPr/>
        </p:nvSpPr>
        <p:spPr>
          <a:xfrm>
            <a:off x="3706885" y="4399993"/>
            <a:ext cx="282099" cy="282100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3" name="Oval 172">
            <a:hlinkClick r:id="rId3" action="ppaction://hlinksldjump" tooltip="Aihole Duryodhan Mahalingappa (BJP) won by 0.7% (829 votes) at Raibag (SC)"/>
          </p:cNvPr>
          <p:cNvSpPr/>
          <p:nvPr/>
        </p:nvSpPr>
        <p:spPr>
          <a:xfrm>
            <a:off x="4410502" y="1113092"/>
            <a:ext cx="221221" cy="221221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4" name="Oval 173">
            <a:hlinkClick r:id="rId3" action="ppaction://hlinksldjump" tooltip="Dr. Shivaraj Patil S. (JD(S)) won by 7.9% (7871 votes) at Raichur"/>
          </p:cNvPr>
          <p:cNvSpPr/>
          <p:nvPr/>
        </p:nvSpPr>
        <p:spPr>
          <a:xfrm>
            <a:off x="7339762" y="2510213"/>
            <a:ext cx="184476" cy="184476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5" name="Oval 174">
            <a:hlinkClick r:id="rId3" action="ppaction://hlinksldjump" tooltip="Thipparaju (BJP) won by 2.4% (3270 votes) at Raichur Rural (ST)"/>
          </p:cNvPr>
          <p:cNvSpPr/>
          <p:nvPr/>
        </p:nvSpPr>
        <p:spPr>
          <a:xfrm>
            <a:off x="7115821" y="2635901"/>
            <a:ext cx="239077" cy="239077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6" name="Oval 175">
            <a:hlinkClick r:id="rId3" action="ppaction://hlinksldjump" tooltip="S.Suresh Kumar (BJP) won by 13.7% (14767 votes) at Rajaji Nagar"/>
          </p:cNvPr>
          <p:cNvSpPr/>
          <p:nvPr/>
        </p:nvSpPr>
        <p:spPr>
          <a:xfrm>
            <a:off x="6310936" y="4802694"/>
            <a:ext cx="220615" cy="220614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7" name="Oval 176">
            <a:hlinkClick r:id="rId3" action="ppaction://hlinksldjump" tooltip="Munirathna (INC) won by 9.9% (18813 votes) at Rajarajeshwarinagar"/>
          </p:cNvPr>
          <p:cNvSpPr/>
          <p:nvPr/>
        </p:nvSpPr>
        <p:spPr>
          <a:xfrm>
            <a:off x="5514218" y="5152896"/>
            <a:ext cx="328979" cy="328978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8" name="Oval 177">
            <a:hlinkClick r:id="rId3" action="ppaction://hlinksldjump" tooltip="H D Kumara Swamy (JD(S)) won by 17.1% (25398 votes) at Ramanagara"/>
          </p:cNvPr>
          <p:cNvSpPr/>
          <p:nvPr/>
        </p:nvSpPr>
        <p:spPr>
          <a:xfrm>
            <a:off x="6075161" y="5585408"/>
            <a:ext cx="292233" cy="292232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9" name="Oval 178">
            <a:hlinkClick r:id="rId3" action="ppaction://hlinksldjump" tooltip="Ashok Mahadevappa Pattan (INC) won by 3.9% (4984 votes) at Ramdurg"/>
          </p:cNvPr>
          <p:cNvSpPr/>
          <p:nvPr/>
        </p:nvSpPr>
        <p:spPr>
          <a:xfrm>
            <a:off x="4807554" y="1687800"/>
            <a:ext cx="248577" cy="248578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0" name="Oval 179">
            <a:hlinkClick r:id="rId3" action="ppaction://hlinksldjump" tooltip="Koliwad K.B (INC) won by 4.3% (6788 votes) at Ranibennur"/>
          </p:cNvPr>
          <p:cNvSpPr/>
          <p:nvPr/>
        </p:nvSpPr>
        <p:spPr>
          <a:xfrm>
            <a:off x="4729331" y="3016898"/>
            <a:ext cx="287128" cy="287129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1" name="Oval 180">
            <a:hlinkClick r:id="rId3" action="ppaction://hlinksldjump" tooltip="Gurupadagouda Sanganagouda Patil (INC) won by 12.5% (18227 votes) at Ron"/>
          </p:cNvPr>
          <p:cNvSpPr/>
          <p:nvPr/>
        </p:nvSpPr>
        <p:spPr>
          <a:xfrm>
            <a:off x="5334474" y="2197175"/>
            <a:ext cx="272895" cy="272895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2" name="Oval 181">
            <a:hlinkClick r:id="rId3" action="ppaction://hlinksldjump" tooltip="Kagodu Thimmappa (INC) won by 30.0% (41248 votes) at Sagar"/>
          </p:cNvPr>
          <p:cNvSpPr/>
          <p:nvPr/>
        </p:nvSpPr>
        <p:spPr>
          <a:xfrm>
            <a:off x="3849936" y="3149985"/>
            <a:ext cx="282994" cy="282993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3" name="Oval 182">
            <a:hlinkClick r:id="rId3" action="ppaction://hlinksldjump" tooltip="Kumaraswamy H.K. (JD(S)) won by 23.5% (33069 votes) at Sakleshpur (SC)"/>
          </p:cNvPr>
          <p:cNvSpPr/>
          <p:nvPr/>
        </p:nvSpPr>
        <p:spPr>
          <a:xfrm>
            <a:off x="4335744" y="4355225"/>
            <a:ext cx="288464" cy="288464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4" name="Oval 183">
            <a:hlinkClick r:id="rId3" action="ppaction://hlinksldjump" tooltip="E.Tukaram (INC) won by 27.0% (34631 votes) at Sandur (ST)"/>
          </p:cNvPr>
          <p:cNvSpPr/>
          <p:nvPr/>
        </p:nvSpPr>
        <p:spPr>
          <a:xfrm>
            <a:off x="5985886" y="3099465"/>
            <a:ext cx="242853" cy="242853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5" name="Oval 184">
            <a:hlinkClick r:id="rId3" action="ppaction://hlinksldjump" tooltip="Kelachandra Joseph George (INC) won by 16.2% (22854 votes) at Sarvagnanagar"/>
          </p:cNvPr>
          <p:cNvSpPr/>
          <p:nvPr/>
        </p:nvSpPr>
        <p:spPr>
          <a:xfrm>
            <a:off x="6642950" y="4850035"/>
            <a:ext cx="246753" cy="246753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6" name="Oval 185">
            <a:hlinkClick r:id="rId3" action="ppaction://hlinksldjump" tooltip="Anand Alias Vishwanath Chandrashekhar Mamani (BJP) won by 12.1% (16042 votes) at Saundatti Yellamma"/>
          </p:cNvPr>
          <p:cNvSpPr/>
          <p:nvPr/>
        </p:nvSpPr>
        <p:spPr>
          <a:xfrm>
            <a:off x="4644871" y="1918331"/>
            <a:ext cx="249505" cy="249506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7" name="Oval 186">
            <a:hlinkClick r:id="rId3" action="ppaction://hlinksldjump" tooltip="Dr Sharanprakash Patil (INC) won by 8.8% (11895 votes) at Sedam"/>
          </p:cNvPr>
          <p:cNvSpPr/>
          <p:nvPr/>
        </p:nvSpPr>
        <p:spPr>
          <a:xfrm>
            <a:off x="7483938" y="1696964"/>
            <a:ext cx="255988" cy="255988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8" name="Oval 187">
            <a:hlinkClick r:id="rId3" action="ppaction://hlinksldjump" tooltip="Guru Patil Shiraval (KJP) won by 4.6% (5796 votes) at Shahapur"/>
          </p:cNvPr>
          <p:cNvSpPr/>
          <p:nvPr/>
        </p:nvSpPr>
        <p:spPr>
          <a:xfrm>
            <a:off x="6881835" y="1899741"/>
            <a:ext cx="231702" cy="231702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9" name="Oval 188">
            <a:hlinkClick r:id="rId3" action="ppaction://hlinksldjump" tooltip="N.A.Haris (INC) won by 19.5% (20187 votes) at Shanti Nagar"/>
          </p:cNvPr>
          <p:cNvSpPr/>
          <p:nvPr/>
        </p:nvSpPr>
        <p:spPr>
          <a:xfrm>
            <a:off x="6641610" y="5141081"/>
            <a:ext cx="185255" cy="185255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0" name="Oval 189">
            <a:hlinkClick r:id="rId3" action="ppaction://hlinksldjump" tooltip="Basavaraj Bommai (BJP) won by 6.3% (9503 votes) at Shiggaon"/>
          </p:cNvPr>
          <p:cNvSpPr/>
          <p:nvPr/>
        </p:nvSpPr>
        <p:spPr>
          <a:xfrm>
            <a:off x="4330331" y="2403328"/>
            <a:ext cx="281701" cy="281702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1" name="Oval 190">
            <a:hlinkClick r:id="rId3" action="ppaction://hlinksldjump" tooltip="B.S.Yadiyurappa (KJP) won by 17.6% (24425 votes) at Shikaripura"/>
          </p:cNvPr>
          <p:cNvSpPr/>
          <p:nvPr/>
        </p:nvSpPr>
        <p:spPr>
          <a:xfrm>
            <a:off x="4141286" y="3036856"/>
            <a:ext cx="288212" cy="288212"/>
          </a:xfrm>
          <a:prstGeom prst="ellipse">
            <a:avLst/>
          </a:prstGeom>
          <a:solidFill>
            <a:srgbClr val="948A5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2" name="Oval 191">
            <a:hlinkClick r:id="rId3" action="ppaction://hlinksldjump" tooltip="K.B. Prasannakumar (INC) won by 0.2% (278 votes) at Shimoga"/>
          </p:cNvPr>
          <p:cNvSpPr/>
          <p:nvPr/>
        </p:nvSpPr>
        <p:spPr>
          <a:xfrm>
            <a:off x="4398921" y="3608803"/>
            <a:ext cx="251657" cy="251657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3" name="Oval 192">
            <a:hlinkClick r:id="rId3" action="ppaction://hlinksldjump" tooltip="Sharada Pooryanaik (JD(S)) won by 7.1% (10109 votes) at Shimoga Rural (SC)"/>
          </p:cNvPr>
          <p:cNvSpPr/>
          <p:nvPr/>
        </p:nvSpPr>
        <p:spPr>
          <a:xfrm>
            <a:off x="4208160" y="3346348"/>
            <a:ext cx="287046" cy="287046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4" name="Oval 193">
            <a:hlinkClick r:id="rId3" action="ppaction://hlinksldjump" tooltip="Doddamani Ramakrishna Shidlingappa (INC) won by 0.2% (315 votes) at Shirahatti (SC)"/>
          </p:cNvPr>
          <p:cNvSpPr/>
          <p:nvPr/>
        </p:nvSpPr>
        <p:spPr>
          <a:xfrm>
            <a:off x="4926825" y="2478365"/>
            <a:ext cx="237238" cy="237239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5" name="Oval 194">
            <a:hlinkClick r:id="rId3" action="ppaction://hlinksldjump" tooltip="R.Roshan Baig (INC) won by 22.9% (20855 votes) at Shivajinagar"/>
          </p:cNvPr>
          <p:cNvSpPr/>
          <p:nvPr/>
        </p:nvSpPr>
        <p:spPr>
          <a:xfrm>
            <a:off x="6461818" y="5015221"/>
            <a:ext cx="183698" cy="183699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6" name="Oval 195">
            <a:hlinkClick r:id="rId3" action="ppaction://hlinksldjump" tooltip="Raja Venkatappa Nayak (INC) won by 2.8% (4075 votes) at Shorapur (ST)"/>
          </p:cNvPr>
          <p:cNvSpPr/>
          <p:nvPr/>
        </p:nvSpPr>
        <p:spPr>
          <a:xfrm>
            <a:off x="6579549" y="1979894"/>
            <a:ext cx="292151" cy="292151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7" name="Oval 196">
            <a:hlinkClick r:id="rId3" action="ppaction://hlinksldjump" tooltip="C.N.Balakrishna (JD(S)) won by 15.5% (24142 votes) at Shravanabelagola"/>
          </p:cNvPr>
          <p:cNvSpPr/>
          <p:nvPr/>
        </p:nvSpPr>
        <p:spPr>
          <a:xfrm>
            <a:off x="4924394" y="4468732"/>
            <a:ext cx="302819" cy="302820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8" name="Oval 197">
            <a:hlinkClick r:id="rId3" action="ppaction://hlinksldjump" tooltip="A.B. Ramesha Bandisiddegowda (JD(S)) won by 8.6% (13624 votes) at Shrirangapattana"/>
          </p:cNvPr>
          <p:cNvSpPr/>
          <p:nvPr/>
        </p:nvSpPr>
        <p:spPr>
          <a:xfrm>
            <a:off x="5174851" y="5084115"/>
            <a:ext cx="322916" cy="322916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9" name="Oval 198">
            <a:hlinkClick r:id="rId3" action="ppaction://hlinksldjump" tooltip="M. Rajanna (JD(S)) won by 10.1% (15479 votes) at Sidlaghatta"/>
          </p:cNvPr>
          <p:cNvSpPr/>
          <p:nvPr/>
        </p:nvSpPr>
        <p:spPr>
          <a:xfrm>
            <a:off x="7173478" y="5024281"/>
            <a:ext cx="301803" cy="301802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0" name="Oval 199">
            <a:hlinkClick r:id="rId3" action="ppaction://hlinksldjump" tooltip="Bhusanur Ramesh Balappa (BJP) won by 1.1% (1392 votes) at Sindagi"/>
          </p:cNvPr>
          <p:cNvSpPr/>
          <p:nvPr/>
        </p:nvSpPr>
        <p:spPr>
          <a:xfrm>
            <a:off x="6204842" y="1442325"/>
            <a:ext cx="237349" cy="237349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1" name="Oval 200">
            <a:hlinkClick r:id="rId3" action="ppaction://hlinksldjump" tooltip="Badarli Hampanagouda (INC) won by 9.0% (13016 votes) at Sindhanur"/>
          </p:cNvPr>
          <p:cNvSpPr/>
          <p:nvPr/>
        </p:nvSpPr>
        <p:spPr>
          <a:xfrm>
            <a:off x="6372792" y="2600806"/>
            <a:ext cx="258599" cy="258599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2" name="Oval 201">
            <a:hlinkClick r:id="rId3" action="ppaction://hlinksldjump" tooltip="T B Jayachandra (INC) won by 9.2% (14681 votes) at Sira"/>
          </p:cNvPr>
          <p:cNvSpPr/>
          <p:nvPr/>
        </p:nvSpPr>
        <p:spPr>
          <a:xfrm>
            <a:off x="5819811" y="3929033"/>
            <a:ext cx="308663" cy="308663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3" name="Oval 202">
            <a:hlinkClick r:id="rId3" action="ppaction://hlinksldjump" tooltip="Anant Kageri Vishweshwar Hegde (BJP) won by 2.3% (3059 votes) at Sirsi"/>
          </p:cNvPr>
          <p:cNvSpPr/>
          <p:nvPr/>
        </p:nvSpPr>
        <p:spPr>
          <a:xfrm>
            <a:off x="3852579" y="2548353"/>
            <a:ext cx="269067" cy="269067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4" name="Oval 203">
            <a:hlinkClick r:id="rId3" action="ppaction://hlinksldjump" tooltip="B.M. Nagaraja (INC) won by 17.2% (21814 votes) at Siruguppa (ST)"/>
          </p:cNvPr>
          <p:cNvSpPr/>
          <p:nvPr/>
        </p:nvSpPr>
        <p:spPr>
          <a:xfrm>
            <a:off x="6590671" y="2791601"/>
            <a:ext cx="262936" cy="262935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5" name="Oval 204">
            <a:hlinkClick r:id="rId3" action="ppaction://hlinksldjump" tooltip="S.Madhu Bangarappa (JD(S)) won by 15.0% (21225 votes) at Sorab"/>
          </p:cNvPr>
          <p:cNvSpPr/>
          <p:nvPr/>
        </p:nvSpPr>
        <p:spPr>
          <a:xfrm>
            <a:off x="3900922" y="2842453"/>
            <a:ext cx="282340" cy="282340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6" name="Oval 205">
            <a:hlinkClick r:id="rId3" action="ppaction://hlinksldjump" tooltip="D.N. Jeevaraj (BJP) won by 2.9% (3452 votes) at Sringeri"/>
          </p:cNvPr>
          <p:cNvSpPr/>
          <p:nvPr/>
        </p:nvSpPr>
        <p:spPr>
          <a:xfrm>
            <a:off x="3998251" y="3839461"/>
            <a:ext cx="247219" cy="247220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7" name="Oval 206">
            <a:hlinkClick r:id="rId3" action="ppaction://hlinksldjump" tooltip="K.R.Rameshkumar (INC) won by 2.3% (3893 votes) at Srinivaspur"/>
          </p:cNvPr>
          <p:cNvSpPr/>
          <p:nvPr/>
        </p:nvSpPr>
        <p:spPr>
          <a:xfrm>
            <a:off x="7844456" y="5224694"/>
            <a:ext cx="337645" cy="337645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8" name="Oval 207">
            <a:hlinkClick r:id="rId3" action="ppaction://hlinksldjump" tooltip="Angara. S (BJP) won by 0.9% (1373 votes) at Sullia (SC)"/>
          </p:cNvPr>
          <p:cNvSpPr/>
          <p:nvPr/>
        </p:nvSpPr>
        <p:spPr>
          <a:xfrm>
            <a:off x="3872891" y="4663344"/>
            <a:ext cx="282915" cy="282915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9" name="Oval 208">
            <a:hlinkClick r:id="rId3" action="ppaction://hlinksldjump" tooltip="Dr. H.C. Mahadevappa (INC) won by 0.2% (323 votes) at T.Narasipur (SC)"/>
          </p:cNvPr>
          <p:cNvSpPr/>
          <p:nvPr/>
        </p:nvSpPr>
        <p:spPr>
          <a:xfrm>
            <a:off x="5292847" y="5863472"/>
            <a:ext cx="272217" cy="272216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0" name="Oval 209">
            <a:hlinkClick r:id="rId3" action="ppaction://hlinksldjump" tooltip="G.H Srinivasa (INC) won by 0.7% (899 votes) at Tarikere"/>
          </p:cNvPr>
          <p:cNvSpPr/>
          <p:nvPr/>
        </p:nvSpPr>
        <p:spPr>
          <a:xfrm>
            <a:off x="4585992" y="3822888"/>
            <a:ext cx="251679" cy="251680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1" name="Oval 210">
            <a:hlinkClick r:id="rId3" action="ppaction://hlinksldjump" tooltip="Umashree (INC) won by 1.7% (2599 votes) at Terdal"/>
          </p:cNvPr>
          <p:cNvSpPr/>
          <p:nvPr/>
        </p:nvSpPr>
        <p:spPr>
          <a:xfrm>
            <a:off x="4757573" y="1235915"/>
            <a:ext cx="284495" cy="284495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2" name="Oval 211">
            <a:hlinkClick r:id="rId3" action="ppaction://hlinksldjump" tooltip="K.Shadakshari (INC) won by 8.3% (11602 votes) at Tiptur"/>
          </p:cNvPr>
          <p:cNvSpPr/>
          <p:nvPr/>
        </p:nvSpPr>
        <p:spPr>
          <a:xfrm>
            <a:off x="5129106" y="4227843"/>
            <a:ext cx="277595" cy="277596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3" name="Oval 212">
            <a:hlinkClick r:id="rId3" action="ppaction://hlinksldjump" tooltip="Kimmane Ratnakar (INC) won by 1.0% (1343 votes) at Tirthahalli"/>
          </p:cNvPr>
          <p:cNvSpPr/>
          <p:nvPr/>
        </p:nvSpPr>
        <p:spPr>
          <a:xfrm>
            <a:off x="3950530" y="3525815"/>
            <a:ext cx="284098" cy="284097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4" name="Oval 213">
            <a:hlinkClick r:id="rId3" action="ppaction://hlinksldjump" tooltip="Dr. Rafeeq Ahmed S. (INC) won by 2.6% (3608 votes) at Tumkur City"/>
          </p:cNvPr>
          <p:cNvSpPr/>
          <p:nvPr/>
        </p:nvSpPr>
        <p:spPr>
          <a:xfrm>
            <a:off x="5894751" y="4546717"/>
            <a:ext cx="240469" cy="240469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5" name="Oval 214">
            <a:hlinkClick r:id="rId3" action="ppaction://hlinksldjump" tooltip="B.Suresh Gowda (BJP) won by 1.1% (1572 votes) at Tumkur Rural"/>
          </p:cNvPr>
          <p:cNvSpPr/>
          <p:nvPr/>
        </p:nvSpPr>
        <p:spPr>
          <a:xfrm>
            <a:off x="5588021" y="4513288"/>
            <a:ext cx="278017" cy="278016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6" name="Oval 215">
            <a:hlinkClick r:id="rId3" action="ppaction://hlinksldjump" tooltip="M.T.Krishnappa (JD(S)) won by 6.4% (8925 votes) at Turuvekere"/>
          </p:cNvPr>
          <p:cNvSpPr/>
          <p:nvPr/>
        </p:nvSpPr>
        <p:spPr>
          <a:xfrm>
            <a:off x="5434168" y="4230079"/>
            <a:ext cx="291783" cy="291783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7" name="Oval 216">
            <a:hlinkClick r:id="rId3" action="ppaction://hlinksldjump" tooltip="Pramod Madhwaraj (INC) won by 28.6% (39524 votes) at Udupi"/>
          </p:cNvPr>
          <p:cNvSpPr/>
          <p:nvPr/>
        </p:nvSpPr>
        <p:spPr>
          <a:xfrm>
            <a:off x="3372675" y="3521709"/>
            <a:ext cx="269300" cy="269300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8" name="Oval 217">
            <a:hlinkClick r:id="rId3" action="ppaction://hlinksldjump" tooltip="Siddaramaiah (INC) won by 18.4% (29641 votes) at Varuna"/>
          </p:cNvPr>
          <p:cNvSpPr/>
          <p:nvPr/>
        </p:nvSpPr>
        <p:spPr>
          <a:xfrm>
            <a:off x="5023724" y="5617341"/>
            <a:ext cx="327240" cy="327241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9" name="Oval 218">
            <a:hlinkClick r:id="rId3" action="ppaction://hlinksldjump" tooltip="M.Krishnappa (INC) won by 24.5% (32642 votes) at Vijay Nagar"/>
          </p:cNvPr>
          <p:cNvSpPr/>
          <p:nvPr/>
        </p:nvSpPr>
        <p:spPr>
          <a:xfrm>
            <a:off x="6628773" y="5361437"/>
            <a:ext cx="249992" cy="249993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0" name="Oval 219">
            <a:hlinkClick r:id="rId3" action="ppaction://hlinksldjump" tooltip="Anand Singh (BJP) won by 24.6% (30637 votes) at Vijayanagara"/>
          </p:cNvPr>
          <p:cNvSpPr/>
          <p:nvPr/>
        </p:nvSpPr>
        <p:spPr>
          <a:xfrm>
            <a:off x="5891798" y="2834389"/>
            <a:ext cx="247109" cy="247110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1" name="Oval 220">
            <a:hlinkClick r:id="rId3" action="ppaction://hlinksldjump" tooltip="K.G.Bopaiah (BJP) won by 2.4% (3414 votes) at Virajpet"/>
          </p:cNvPr>
          <p:cNvSpPr/>
          <p:nvPr/>
        </p:nvSpPr>
        <p:spPr>
          <a:xfrm>
            <a:off x="3906515" y="4975564"/>
            <a:ext cx="265967" cy="265967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2" name="Oval 221">
            <a:hlinkClick r:id="rId3" action="ppaction://hlinksldjump" tooltip="Dr. Maalakareddy (INC) won by 7.6% (9104 votes) at Yadgir"/>
          </p:cNvPr>
          <p:cNvSpPr/>
          <p:nvPr/>
        </p:nvSpPr>
        <p:spPr>
          <a:xfrm>
            <a:off x="7205823" y="1974901"/>
            <a:ext cx="212964" cy="212964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3" name="Oval 222">
            <a:hlinkClick r:id="rId3" action="ppaction://hlinksldjump" tooltip="Satish Laxmanarao Jarakiholi (INC) won by 19.6% (24350 votes) at Yamkanamardi (ST)"/>
          </p:cNvPr>
          <p:cNvSpPr/>
          <p:nvPr/>
        </p:nvSpPr>
        <p:spPr>
          <a:xfrm>
            <a:off x="3882329" y="1226334"/>
            <a:ext cx="248337" cy="248337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4" name="Oval 223">
            <a:hlinkClick r:id="rId3" action="ppaction://hlinksldjump" tooltip="S.R. Vishwanath (BJP) won by 9.4% (18397 votes) at Yelahanka"/>
          </p:cNvPr>
          <p:cNvSpPr/>
          <p:nvPr/>
        </p:nvSpPr>
        <p:spPr>
          <a:xfrm>
            <a:off x="6981795" y="4449620"/>
            <a:ext cx="337036" cy="337036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5" name="Oval 224">
            <a:hlinkClick r:id="rId3" action="ppaction://hlinksldjump" tooltip="Basavaraj Rayaraddy (INC) won by 12.4% (16900 votes) at Yelburga"/>
          </p:cNvPr>
          <p:cNvSpPr/>
          <p:nvPr/>
        </p:nvSpPr>
        <p:spPr>
          <a:xfrm>
            <a:off x="5477027" y="2472959"/>
            <a:ext cx="242245" cy="242245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6" name="Oval 225">
            <a:hlinkClick r:id="rId3" action="ppaction://hlinksldjump" tooltip="Arbail Shivaram Hebbar (INC) won by 20.3% (24492 votes) at Yellapur"/>
          </p:cNvPr>
          <p:cNvSpPr/>
          <p:nvPr/>
        </p:nvSpPr>
        <p:spPr>
          <a:xfrm>
            <a:off x="3783702" y="2289787"/>
            <a:ext cx="238663" cy="238663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7" name="Oval 226">
            <a:hlinkClick r:id="rId3" action="ppaction://hlinksldjump" tooltip="S.T.Somashekar (INC) won by 12.6% (29100 votes) at Yeshvanthapura"/>
          </p:cNvPr>
          <p:cNvSpPr/>
          <p:nvPr/>
        </p:nvSpPr>
        <p:spPr>
          <a:xfrm>
            <a:off x="6051821" y="4153510"/>
            <a:ext cx="344144" cy="344143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8" name="Oval 227"/>
          <p:cNvSpPr/>
          <p:nvPr/>
        </p:nvSpPr>
        <p:spPr>
          <a:xfrm>
            <a:off x="406400" y="4343400"/>
            <a:ext cx="203200" cy="203200"/>
          </a:xfrm>
          <a:prstGeom prst="ellipse">
            <a:avLst/>
          </a:prstGeom>
          <a:solidFill>
            <a:srgbClr val="7F270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9" name="Oval 228"/>
          <p:cNvSpPr/>
          <p:nvPr/>
        </p:nvSpPr>
        <p:spPr>
          <a:xfrm>
            <a:off x="787400" y="4343400"/>
            <a:ext cx="203200" cy="203200"/>
          </a:xfrm>
          <a:prstGeom prst="ellipse">
            <a:avLst/>
          </a:prstGeom>
          <a:solidFill>
            <a:srgbClr val="FD8D3C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0" name="Oval 229"/>
          <p:cNvSpPr/>
          <p:nvPr/>
        </p:nvSpPr>
        <p:spPr>
          <a:xfrm>
            <a:off x="1168400" y="4343400"/>
            <a:ext cx="203200" cy="203200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1" name="TextBox 230"/>
          <p:cNvSpPr txBox="1"/>
          <p:nvPr/>
        </p:nvSpPr>
        <p:spPr>
          <a:xfrm>
            <a:off x="1397000" y="4254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BJP</a:t>
            </a:r>
            <a:endParaRPr lang="en-IN"/>
          </a:p>
        </p:txBody>
      </p:sp>
      <p:sp>
        <p:nvSpPr>
          <p:cNvPr id="232" name="Oval 231"/>
          <p:cNvSpPr/>
          <p:nvPr/>
        </p:nvSpPr>
        <p:spPr>
          <a:xfrm>
            <a:off x="406400" y="4851400"/>
            <a:ext cx="203200" cy="203200"/>
          </a:xfrm>
          <a:prstGeom prst="ellipse">
            <a:avLst/>
          </a:prstGeom>
          <a:solidFill>
            <a:srgbClr val="08306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3" name="Oval 232"/>
          <p:cNvSpPr/>
          <p:nvPr/>
        </p:nvSpPr>
        <p:spPr>
          <a:xfrm>
            <a:off x="787400" y="4851400"/>
            <a:ext cx="203200" cy="203200"/>
          </a:xfrm>
          <a:prstGeom prst="ellipse">
            <a:avLst/>
          </a:prstGeom>
          <a:solidFill>
            <a:srgbClr val="6BAED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4" name="Oval 233"/>
          <p:cNvSpPr/>
          <p:nvPr/>
        </p:nvSpPr>
        <p:spPr>
          <a:xfrm>
            <a:off x="1168400" y="4851400"/>
            <a:ext cx="203200" cy="203200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5" name="TextBox 234"/>
          <p:cNvSpPr txBox="1"/>
          <p:nvPr/>
        </p:nvSpPr>
        <p:spPr>
          <a:xfrm>
            <a:off x="1397000" y="4762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INC</a:t>
            </a:r>
            <a:endParaRPr lang="en-IN"/>
          </a:p>
        </p:txBody>
      </p:sp>
      <p:sp>
        <p:nvSpPr>
          <p:cNvPr id="236" name="Oval 235"/>
          <p:cNvSpPr/>
          <p:nvPr/>
        </p:nvSpPr>
        <p:spPr>
          <a:xfrm>
            <a:off x="406400" y="5359400"/>
            <a:ext cx="203200" cy="203200"/>
          </a:xfrm>
          <a:prstGeom prst="ellipse">
            <a:avLst/>
          </a:prstGeom>
          <a:solidFill>
            <a:srgbClr val="00441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7" name="Oval 236"/>
          <p:cNvSpPr/>
          <p:nvPr/>
        </p:nvSpPr>
        <p:spPr>
          <a:xfrm>
            <a:off x="787400" y="5359400"/>
            <a:ext cx="203200" cy="203200"/>
          </a:xfrm>
          <a:prstGeom prst="ellipse">
            <a:avLst/>
          </a:prstGeom>
          <a:solidFill>
            <a:srgbClr val="74C476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8" name="Oval 237"/>
          <p:cNvSpPr/>
          <p:nvPr/>
        </p:nvSpPr>
        <p:spPr>
          <a:xfrm>
            <a:off x="1168400" y="5359400"/>
            <a:ext cx="203200" cy="203200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9" name="TextBox 238"/>
          <p:cNvSpPr txBox="1"/>
          <p:nvPr/>
        </p:nvSpPr>
        <p:spPr>
          <a:xfrm>
            <a:off x="1397000" y="5270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JD(S)</a:t>
            </a:r>
            <a:endParaRPr lang="en-IN"/>
          </a:p>
        </p:txBody>
      </p:sp>
      <p:sp>
        <p:nvSpPr>
          <p:cNvPr id="240" name="Oval 239"/>
          <p:cNvSpPr/>
          <p:nvPr/>
        </p:nvSpPr>
        <p:spPr>
          <a:xfrm>
            <a:off x="406400" y="5867400"/>
            <a:ext cx="203200" cy="203200"/>
          </a:xfrm>
          <a:prstGeom prst="ellipse">
            <a:avLst/>
          </a:prstGeom>
          <a:solidFill>
            <a:srgbClr val="4A452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1" name="Oval 240"/>
          <p:cNvSpPr/>
          <p:nvPr/>
        </p:nvSpPr>
        <p:spPr>
          <a:xfrm>
            <a:off x="787400" y="5867400"/>
            <a:ext cx="203200" cy="203200"/>
          </a:xfrm>
          <a:prstGeom prst="ellipse">
            <a:avLst/>
          </a:prstGeom>
          <a:solidFill>
            <a:srgbClr val="948A54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2" name="Oval 241"/>
          <p:cNvSpPr/>
          <p:nvPr/>
        </p:nvSpPr>
        <p:spPr>
          <a:xfrm>
            <a:off x="1168400" y="5867400"/>
            <a:ext cx="203200" cy="203200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3" name="TextBox 242"/>
          <p:cNvSpPr txBox="1"/>
          <p:nvPr/>
        </p:nvSpPr>
        <p:spPr>
          <a:xfrm>
            <a:off x="1397000" y="5778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KJP</a:t>
            </a:r>
            <a:endParaRPr lang="en-IN"/>
          </a:p>
        </p:txBody>
      </p:sp>
      <p:sp>
        <p:nvSpPr>
          <p:cNvPr id="244" name="Oval 243"/>
          <p:cNvSpPr/>
          <p:nvPr/>
        </p:nvSpPr>
        <p:spPr>
          <a:xfrm>
            <a:off x="406400" y="6375400"/>
            <a:ext cx="203200" cy="203200"/>
          </a:xfrm>
          <a:prstGeom prst="ellipse">
            <a:avLst/>
          </a:prstGeom>
          <a:solidFill>
            <a:srgbClr val="C0AE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5" name="Oval 244"/>
          <p:cNvSpPr/>
          <p:nvPr/>
        </p:nvSpPr>
        <p:spPr>
          <a:xfrm>
            <a:off x="787400" y="6375400"/>
            <a:ext cx="203200" cy="203200"/>
          </a:xfrm>
          <a:prstGeom prst="ellipse">
            <a:avLst/>
          </a:prstGeom>
          <a:solidFill>
            <a:srgbClr val="FFFF00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6" name="Oval 245"/>
          <p:cNvSpPr/>
          <p:nvPr/>
        </p:nvSpPr>
        <p:spPr>
          <a:xfrm>
            <a:off x="1168400" y="6375400"/>
            <a:ext cx="203200" cy="203200"/>
          </a:xfrm>
          <a:prstGeom prst="ellipse">
            <a:avLst/>
          </a:prstGeom>
          <a:solidFill>
            <a:srgbClr val="FFFF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7" name="TextBox 246"/>
          <p:cNvSpPr txBox="1"/>
          <p:nvPr/>
        </p:nvSpPr>
        <p:spPr>
          <a:xfrm>
            <a:off x="1397000" y="6286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OTHERS</a:t>
            </a:r>
            <a:endParaRPr lang="en-IN"/>
          </a:p>
        </p:txBody>
      </p:sp>
      <p:sp>
        <p:nvSpPr>
          <p:cNvPr id="248" name="TextBox 247"/>
          <p:cNvSpPr txBox="1"/>
          <p:nvPr/>
        </p:nvSpPr>
        <p:spPr>
          <a:xfrm>
            <a:off x="254000" y="3429000"/>
            <a:ext cx="461665" cy="1524000"/>
          </a:xfrm>
          <a:prstGeom prst="rect">
            <a:avLst/>
          </a:prstGeom>
          <a:noFill/>
        </p:spPr>
        <p:txBody>
          <a:bodyPr vert="mongolianVert" rtlCol="0">
            <a:spAutoFit/>
          </a:bodyPr>
          <a:lstStyle/>
          <a:p>
            <a:r>
              <a:rPr lang="en-IN" smtClean="0"/>
              <a:t>&lt;= 52</a:t>
            </a:r>
            <a:endParaRPr lang="en-IN"/>
          </a:p>
        </p:txBody>
      </p:sp>
      <p:sp>
        <p:nvSpPr>
          <p:cNvPr id="249" name="TextBox 248"/>
          <p:cNvSpPr txBox="1"/>
          <p:nvPr/>
        </p:nvSpPr>
        <p:spPr>
          <a:xfrm>
            <a:off x="635000" y="3429000"/>
            <a:ext cx="461665" cy="1524000"/>
          </a:xfrm>
          <a:prstGeom prst="rect">
            <a:avLst/>
          </a:prstGeom>
          <a:noFill/>
        </p:spPr>
        <p:txBody>
          <a:bodyPr vert="mongolianVert" rtlCol="0">
            <a:spAutoFit/>
          </a:bodyPr>
          <a:lstStyle/>
          <a:p>
            <a:r>
              <a:rPr lang="en-IN" smtClean="0"/>
              <a:t>&lt;= 35</a:t>
            </a:r>
            <a:endParaRPr lang="en-IN"/>
          </a:p>
        </p:txBody>
      </p:sp>
      <p:sp>
        <p:nvSpPr>
          <p:cNvPr id="250" name="TextBox 249"/>
          <p:cNvSpPr txBox="1"/>
          <p:nvPr/>
        </p:nvSpPr>
        <p:spPr>
          <a:xfrm>
            <a:off x="1016000" y="3429000"/>
            <a:ext cx="461665" cy="1524000"/>
          </a:xfrm>
          <a:prstGeom prst="rect">
            <a:avLst/>
          </a:prstGeom>
          <a:noFill/>
        </p:spPr>
        <p:txBody>
          <a:bodyPr vert="mongolianVert" rtlCol="0">
            <a:spAutoFit/>
          </a:bodyPr>
          <a:lstStyle/>
          <a:p>
            <a:r>
              <a:rPr lang="en-IN" smtClean="0"/>
              <a:t>&lt;= 5</a:t>
            </a:r>
            <a:endParaRPr lang="en-IN"/>
          </a:p>
        </p:txBody>
      </p:sp>
      <p:sp>
        <p:nvSpPr>
          <p:cNvPr id="251" name="TextBox 250"/>
          <p:cNvSpPr txBox="1"/>
          <p:nvPr/>
        </p:nvSpPr>
        <p:spPr>
          <a:xfrm>
            <a:off x="179512" y="908720"/>
            <a:ext cx="21602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dirty="0" smtClean="0"/>
              <a:t>Congress Conquers </a:t>
            </a:r>
            <a:endParaRPr lang="en-IN" sz="1600" b="1" dirty="0" smtClean="0"/>
          </a:p>
          <a:p>
            <a:r>
              <a:rPr lang="en-IN" sz="1200" dirty="0" smtClean="0"/>
              <a:t>.Wins half its seats with a margin of less than 5%, and 4 constituencies with 35 to 52% of votes. </a:t>
            </a:r>
            <a:endParaRPr lang="en-IN" sz="1200" dirty="0" smtClean="0"/>
          </a:p>
          <a:p>
            <a:endParaRPr lang="en-IN" sz="1200" dirty="0" smtClean="0"/>
          </a:p>
          <a:p>
            <a:r>
              <a:rPr lang="en-IN" sz="1600" b="1" dirty="0" smtClean="0"/>
              <a:t>KJP Performance</a:t>
            </a:r>
            <a:endParaRPr lang="en-IN" sz="1600" b="1" dirty="0" smtClean="0"/>
          </a:p>
          <a:p>
            <a:r>
              <a:rPr lang="en-IN" sz="1200" dirty="0" smtClean="0"/>
              <a:t>Wins 4 out of 6 seats with a margin of less than 5%.</a:t>
            </a:r>
          </a:p>
          <a:p>
            <a:endParaRPr lang="en-IN" sz="1200" dirty="0" smtClean="0"/>
          </a:p>
          <a:p>
            <a:endParaRPr lang="en-IN" sz="1200" dirty="0"/>
          </a:p>
        </p:txBody>
      </p:sp>
    </p:spTree>
    <p:extLst>
      <p:ext uri="{BB962C8B-B14F-4D97-AF65-F5344CB8AC3E}">
        <p14:creationId xmlns:p14="http://schemas.microsoft.com/office/powerpoint/2010/main" xmlns="" val="2386399098"/>
      </p:ext>
    </p:extLst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27000"/>
            <a:ext cx="8890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3200" b="1" dirty="0" smtClean="0">
                <a:solidFill>
                  <a:schemeClr val="tx1"/>
                </a:solidFill>
              </a:rPr>
              <a:t>Number of candidates contesting in 2008</a:t>
            </a:r>
            <a:endParaRPr lang="en-IN" sz="3200" b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93000" y="6477000"/>
            <a:ext cx="1397000" cy="254000"/>
          </a:xfrm>
          <a:prstGeom prst="rect">
            <a:avLst/>
          </a:prstGeom>
        </p:spPr>
      </p:pic>
      <p:sp>
        <p:nvSpPr>
          <p:cNvPr id="4" name="Oval 3">
            <a:hlinkClick r:id="rId3" action="ppaction://hlinksldjump" tooltip="Afzalpur: 8 candidates"/>
          </p:cNvPr>
          <p:cNvSpPr/>
          <p:nvPr/>
        </p:nvSpPr>
        <p:spPr>
          <a:xfrm>
            <a:off x="6407197" y="1259447"/>
            <a:ext cx="239372" cy="239371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>
            <a:hlinkClick r:id="rId3" action="ppaction://hlinksldjump" tooltip="Aland: 15 candidates"/>
          </p:cNvPr>
          <p:cNvSpPr/>
          <p:nvPr/>
        </p:nvSpPr>
        <p:spPr>
          <a:xfrm>
            <a:off x="6738980" y="1049477"/>
            <a:ext cx="259025" cy="259024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>
            <a:hlinkClick r:id="rId3" action="ppaction://hlinksldjump" tooltip="Anekal (SC): 8 candidates"/>
          </p:cNvPr>
          <p:cNvSpPr/>
          <p:nvPr/>
        </p:nvSpPr>
        <p:spPr>
          <a:xfrm>
            <a:off x="6556215" y="6234073"/>
            <a:ext cx="318531" cy="318531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>
            <a:hlinkClick r:id="rId3" action="ppaction://hlinksldjump" tooltip="Arabhavi: 7 candidates"/>
          </p:cNvPr>
          <p:cNvSpPr/>
          <p:nvPr/>
        </p:nvSpPr>
        <p:spPr>
          <a:xfrm>
            <a:off x="4461776" y="1352962"/>
            <a:ext cx="290898" cy="290898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>
            <a:hlinkClick r:id="rId3" action="ppaction://hlinksldjump" tooltip="Arakalgud: 6 candidates"/>
          </p:cNvPr>
          <p:cNvSpPr/>
          <p:nvPr/>
        </p:nvSpPr>
        <p:spPr>
          <a:xfrm>
            <a:off x="4346790" y="4668057"/>
            <a:ext cx="332277" cy="332277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>
            <a:hlinkClick r:id="rId3" action="ppaction://hlinksldjump" tooltip="Arsikere: 6 candidates"/>
          </p:cNvPr>
          <p:cNvSpPr/>
          <p:nvPr/>
        </p:nvSpPr>
        <p:spPr>
          <a:xfrm>
            <a:off x="4789606" y="4149723"/>
            <a:ext cx="318538" cy="318538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Oval 9">
            <a:hlinkClick r:id="rId3" action="ppaction://hlinksldjump" tooltip="Athani: 7 candidates"/>
          </p:cNvPr>
          <p:cNvSpPr/>
          <p:nvPr/>
        </p:nvSpPr>
        <p:spPr>
          <a:xfrm>
            <a:off x="4894337" y="950033"/>
            <a:ext cx="283075" cy="283075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Oval 10">
            <a:hlinkClick r:id="rId3" action="ppaction://hlinksldjump" tooltip="Aurad (SC): 8 candidates"/>
          </p:cNvPr>
          <p:cNvSpPr/>
          <p:nvPr/>
        </p:nvSpPr>
        <p:spPr>
          <a:xfrm>
            <a:off x="7969654" y="878221"/>
            <a:ext cx="234182" cy="234183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Oval 11">
            <a:hlinkClick r:id="rId3" action="ppaction://hlinksldjump" tooltip="B.T.M. Layout: 12 candidates"/>
          </p:cNvPr>
          <p:cNvSpPr/>
          <p:nvPr/>
        </p:nvSpPr>
        <p:spPr>
          <a:xfrm>
            <a:off x="6995585" y="5978403"/>
            <a:ext cx="231276" cy="231276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Oval 12">
            <a:hlinkClick r:id="rId3" action="ppaction://hlinksldjump" tooltip="Babaleshwar: 7 candidates"/>
          </p:cNvPr>
          <p:cNvSpPr/>
          <p:nvPr/>
        </p:nvSpPr>
        <p:spPr>
          <a:xfrm>
            <a:off x="5336005" y="1316383"/>
            <a:ext cx="249373" cy="249373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Oval 13">
            <a:hlinkClick r:id="rId3" action="ppaction://hlinksldjump" tooltip="Badami: 8 candidates"/>
          </p:cNvPr>
          <p:cNvSpPr/>
          <p:nvPr/>
        </p:nvSpPr>
        <p:spPr>
          <a:xfrm>
            <a:off x="5204734" y="1923845"/>
            <a:ext cx="272251" cy="272251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Oval 14">
            <a:hlinkClick r:id="rId3" action="ppaction://hlinksldjump" tooltip="Bagalkot: 8 candidates"/>
          </p:cNvPr>
          <p:cNvSpPr/>
          <p:nvPr/>
        </p:nvSpPr>
        <p:spPr>
          <a:xfrm>
            <a:off x="5481017" y="1809069"/>
            <a:ext cx="252717" cy="252717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Oval 15">
            <a:hlinkClick r:id="rId3" action="ppaction://hlinksldjump" tooltip="Bagepalli: 11 candidates"/>
          </p:cNvPr>
          <p:cNvSpPr/>
          <p:nvPr/>
        </p:nvSpPr>
        <p:spPr>
          <a:xfrm>
            <a:off x="7336650" y="4404046"/>
            <a:ext cx="285085" cy="285084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Oval 16">
            <a:hlinkClick r:id="rId3" action="ppaction://hlinksldjump" tooltip="Bailhongal: 9 candidates"/>
          </p:cNvPr>
          <p:cNvSpPr/>
          <p:nvPr/>
        </p:nvSpPr>
        <p:spPr>
          <a:xfrm>
            <a:off x="4535677" y="1671142"/>
            <a:ext cx="239033" cy="239033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Oval 17">
            <a:hlinkClick r:id="rId3" action="ppaction://hlinksldjump" tooltip="Bangalore South: 10 candidates"/>
          </p:cNvPr>
          <p:cNvSpPr/>
          <p:nvPr/>
        </p:nvSpPr>
        <p:spPr>
          <a:xfrm>
            <a:off x="6156506" y="6155552"/>
            <a:ext cx="381918" cy="381917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Oval 18">
            <a:hlinkClick r:id="rId3" action="ppaction://hlinksldjump" tooltip="Bangarpet (SC): 16 candidates"/>
          </p:cNvPr>
          <p:cNvSpPr/>
          <p:nvPr/>
        </p:nvSpPr>
        <p:spPr>
          <a:xfrm>
            <a:off x="7241348" y="5869181"/>
            <a:ext cx="252354" cy="252354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Oval 19">
            <a:hlinkClick r:id="rId3" action="ppaction://hlinksldjump" tooltip="Bantval: 6 candidates"/>
          </p:cNvPr>
          <p:cNvSpPr/>
          <p:nvPr/>
        </p:nvSpPr>
        <p:spPr>
          <a:xfrm>
            <a:off x="3527182" y="4109459"/>
            <a:ext cx="309145" cy="309145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Oval 20">
            <a:hlinkClick r:id="rId3" action="ppaction://hlinksldjump" tooltip="Basavakalyan: 9 candidates"/>
          </p:cNvPr>
          <p:cNvSpPr/>
          <p:nvPr/>
        </p:nvSpPr>
        <p:spPr>
          <a:xfrm>
            <a:off x="7282114" y="970164"/>
            <a:ext cx="244403" cy="244403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Oval 21">
            <a:hlinkClick r:id="rId3" action="ppaction://hlinksldjump" tooltip="Basavana Bagevadi: 5 candidates"/>
          </p:cNvPr>
          <p:cNvSpPr/>
          <p:nvPr/>
        </p:nvSpPr>
        <p:spPr>
          <a:xfrm>
            <a:off x="5751668" y="1619804"/>
            <a:ext cx="238185" cy="238185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Oval 22">
            <a:hlinkClick r:id="rId3" action="ppaction://hlinksldjump" tooltip="Basavanagudi: 14 candidates"/>
          </p:cNvPr>
          <p:cNvSpPr/>
          <p:nvPr/>
        </p:nvSpPr>
        <p:spPr>
          <a:xfrm>
            <a:off x="6435890" y="5967453"/>
            <a:ext cx="220224" cy="220224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Oval 23">
            <a:hlinkClick r:id="rId3" action="ppaction://hlinksldjump" tooltip="Belgaum Dakshin: 12 candidates"/>
          </p:cNvPr>
          <p:cNvSpPr/>
          <p:nvPr/>
        </p:nvSpPr>
        <p:spPr>
          <a:xfrm>
            <a:off x="3509656" y="1708808"/>
            <a:ext cx="261487" cy="261486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Oval 24">
            <a:hlinkClick r:id="rId3" action="ppaction://hlinksldjump" tooltip="Belgaum Rural: 10 candidates"/>
          </p:cNvPr>
          <p:cNvSpPr/>
          <p:nvPr/>
        </p:nvSpPr>
        <p:spPr>
          <a:xfrm>
            <a:off x="3634369" y="1411593"/>
            <a:ext cx="304065" cy="304066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Oval 25">
            <a:hlinkClick r:id="rId3" action="ppaction://hlinksldjump" tooltip="Belgaum Uttar: 14 candidates"/>
          </p:cNvPr>
          <p:cNvSpPr/>
          <p:nvPr/>
        </p:nvSpPr>
        <p:spPr>
          <a:xfrm>
            <a:off x="3962452" y="1495269"/>
            <a:ext cx="252815" cy="252816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Oval 26">
            <a:hlinkClick r:id="rId3" action="ppaction://hlinksldjump" tooltip="Bellary (ST): 7 candidates"/>
          </p:cNvPr>
          <p:cNvSpPr/>
          <p:nvPr/>
        </p:nvSpPr>
        <p:spPr>
          <a:xfrm>
            <a:off x="6657977" y="3134136"/>
            <a:ext cx="252006" cy="252006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Oval 27">
            <a:hlinkClick r:id="rId3" action="ppaction://hlinksldjump" tooltip="Bellary City: 31 candidates"/>
          </p:cNvPr>
          <p:cNvSpPr/>
          <p:nvPr/>
        </p:nvSpPr>
        <p:spPr>
          <a:xfrm>
            <a:off x="6366843" y="3182816"/>
            <a:ext cx="264333" cy="264332"/>
          </a:xfrm>
          <a:prstGeom prst="ellipse">
            <a:avLst/>
          </a:prstGeom>
          <a:solidFill>
            <a:srgbClr val="08306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Oval 28">
            <a:hlinkClick r:id="rId3" action="ppaction://hlinksldjump" tooltip="Belthangady: 5 candidates"/>
          </p:cNvPr>
          <p:cNvSpPr/>
          <p:nvPr/>
        </p:nvSpPr>
        <p:spPr>
          <a:xfrm>
            <a:off x="3862952" y="4096033"/>
            <a:ext cx="294972" cy="294971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Oval 29">
            <a:hlinkClick r:id="rId3" action="ppaction://hlinksldjump" tooltip="Belur: 6 candidates"/>
          </p:cNvPr>
          <p:cNvSpPr/>
          <p:nvPr/>
        </p:nvSpPr>
        <p:spPr>
          <a:xfrm>
            <a:off x="4499367" y="4095873"/>
            <a:ext cx="272109" cy="272110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Oval 30">
            <a:hlinkClick r:id="rId3" action="ppaction://hlinksldjump" tooltip="Bhadravati: 7 candidates"/>
          </p:cNvPr>
          <p:cNvSpPr/>
          <p:nvPr/>
        </p:nvSpPr>
        <p:spPr>
          <a:xfrm>
            <a:off x="4673933" y="3525441"/>
            <a:ext cx="286436" cy="286436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Oval 31">
            <a:hlinkClick r:id="rId3" action="ppaction://hlinksldjump" tooltip="Bhalki: 13 candidates"/>
          </p:cNvPr>
          <p:cNvSpPr/>
          <p:nvPr/>
        </p:nvSpPr>
        <p:spPr>
          <a:xfrm>
            <a:off x="7645161" y="907385"/>
            <a:ext cx="294773" cy="294773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Oval 32">
            <a:hlinkClick r:id="rId3" action="ppaction://hlinksldjump" tooltip="Bhatkal: 8 candidates"/>
          </p:cNvPr>
          <p:cNvSpPr/>
          <p:nvPr/>
        </p:nvSpPr>
        <p:spPr>
          <a:xfrm>
            <a:off x="3280132" y="2960381"/>
            <a:ext cx="250866" cy="250866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" name="Oval 33">
            <a:hlinkClick r:id="rId3" action="ppaction://hlinksldjump" tooltip="Bidar: 12 candidates"/>
          </p:cNvPr>
          <p:cNvSpPr/>
          <p:nvPr/>
        </p:nvSpPr>
        <p:spPr>
          <a:xfrm>
            <a:off x="8035002" y="1192170"/>
            <a:ext cx="202768" cy="202768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Oval 34">
            <a:hlinkClick r:id="rId3" action="ppaction://hlinksldjump" tooltip="Bidar South: 15 candidates"/>
          </p:cNvPr>
          <p:cNvSpPr/>
          <p:nvPr/>
        </p:nvSpPr>
        <p:spPr>
          <a:xfrm>
            <a:off x="7872206" y="1379879"/>
            <a:ext cx="222499" cy="222499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" name="Oval 35">
            <a:hlinkClick r:id="rId3" action="ppaction://hlinksldjump" tooltip="Bijapur City: 20 candidates"/>
          </p:cNvPr>
          <p:cNvSpPr/>
          <p:nvPr/>
        </p:nvSpPr>
        <p:spPr>
          <a:xfrm>
            <a:off x="5608979" y="1426680"/>
            <a:ext cx="188728" cy="188727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Oval 36">
            <a:hlinkClick r:id="rId3" action="ppaction://hlinksldjump" tooltip="Bilgi: 9 candidates"/>
          </p:cNvPr>
          <p:cNvSpPr/>
          <p:nvPr/>
        </p:nvSpPr>
        <p:spPr>
          <a:xfrm>
            <a:off x="5249833" y="1588776"/>
            <a:ext cx="282198" cy="282198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8" name="Oval 37">
            <a:hlinkClick r:id="rId3" action="ppaction://hlinksldjump" tooltip="Bommanahalli: 6 candidates"/>
          </p:cNvPr>
          <p:cNvSpPr/>
          <p:nvPr/>
        </p:nvSpPr>
        <p:spPr>
          <a:xfrm>
            <a:off x="6686151" y="5949150"/>
            <a:ext cx="277506" cy="277506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Oval 38">
            <a:hlinkClick r:id="rId3" action="ppaction://hlinksldjump" tooltip="Byadgi: 12 candidates"/>
          </p:cNvPr>
          <p:cNvSpPr/>
          <p:nvPr/>
        </p:nvSpPr>
        <p:spPr>
          <a:xfrm>
            <a:off x="4773774" y="2714804"/>
            <a:ext cx="275333" cy="275332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0" name="Oval 39">
            <a:hlinkClick r:id="rId3" action="ppaction://hlinksldjump" tooltip="Byatarayanapura: 16 candidates"/>
          </p:cNvPr>
          <p:cNvSpPr/>
          <p:nvPr/>
        </p:nvSpPr>
        <p:spPr>
          <a:xfrm>
            <a:off x="7545926" y="4624268"/>
            <a:ext cx="324114" cy="324113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1" name="Oval 40">
            <a:hlinkClick r:id="rId3" action="ppaction://hlinksldjump" tooltip="Byndoor: 8 candidates"/>
          </p:cNvPr>
          <p:cNvSpPr/>
          <p:nvPr/>
        </p:nvSpPr>
        <p:spPr>
          <a:xfrm>
            <a:off x="3560893" y="2960392"/>
            <a:ext cx="292336" cy="292336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2" name="Oval 41">
            <a:hlinkClick r:id="rId3" action="ppaction://hlinksldjump" tooltip="C.V. Raman Nagar (SC): 6 candidates"/>
          </p:cNvPr>
          <p:cNvSpPr/>
          <p:nvPr/>
        </p:nvSpPr>
        <p:spPr>
          <a:xfrm>
            <a:off x="7120606" y="5672951"/>
            <a:ext cx="204203" cy="204204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" name="Oval 42">
            <a:hlinkClick r:id="rId3" action="ppaction://hlinksldjump" tooltip="Challakere (ST): 7 candidates"/>
          </p:cNvPr>
          <p:cNvSpPr/>
          <p:nvPr/>
        </p:nvSpPr>
        <p:spPr>
          <a:xfrm>
            <a:off x="6027509" y="3692974"/>
            <a:ext cx="270376" cy="270377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4" name="Oval 43">
            <a:hlinkClick r:id="rId3" action="ppaction://hlinksldjump" tooltip="Chamaraja: 12 candidates"/>
          </p:cNvPr>
          <p:cNvSpPr/>
          <p:nvPr/>
        </p:nvSpPr>
        <p:spPr>
          <a:xfrm>
            <a:off x="5008670" y="5355717"/>
            <a:ext cx="241166" cy="241167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5" name="Oval 44">
            <a:hlinkClick r:id="rId3" action="ppaction://hlinksldjump" tooltip="Chamarajanagar: 12 candidates"/>
          </p:cNvPr>
          <p:cNvSpPr/>
          <p:nvPr/>
        </p:nvSpPr>
        <p:spPr>
          <a:xfrm>
            <a:off x="5288828" y="6164974"/>
            <a:ext cx="283060" cy="283060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" name="Oval 45">
            <a:hlinkClick r:id="rId3" action="ppaction://hlinksldjump" tooltip="Chamrajpet: 16 candidates"/>
          </p:cNvPr>
          <p:cNvSpPr/>
          <p:nvPr/>
        </p:nvSpPr>
        <p:spPr>
          <a:xfrm>
            <a:off x="6375088" y="5738889"/>
            <a:ext cx="203067" cy="203068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7" name="Oval 46">
            <a:hlinkClick r:id="rId3" action="ppaction://hlinksldjump" tooltip="Chamundeshwari: 11 candidates"/>
          </p:cNvPr>
          <p:cNvSpPr/>
          <p:nvPr/>
        </p:nvSpPr>
        <p:spPr>
          <a:xfrm>
            <a:off x="4638370" y="5324300"/>
            <a:ext cx="343140" cy="343140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Oval 47">
            <a:hlinkClick r:id="rId3" action="ppaction://hlinksldjump" tooltip="Channagiri: 8 candidates"/>
          </p:cNvPr>
          <p:cNvSpPr/>
          <p:nvPr/>
        </p:nvSpPr>
        <p:spPr>
          <a:xfrm>
            <a:off x="4987934" y="3577276"/>
            <a:ext cx="259680" cy="259680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9" name="Oval 48">
            <a:hlinkClick r:id="rId3" action="ppaction://hlinksldjump" tooltip="Channapatna: 10 candidates"/>
          </p:cNvPr>
          <p:cNvSpPr/>
          <p:nvPr/>
        </p:nvSpPr>
        <p:spPr>
          <a:xfrm>
            <a:off x="5776164" y="5388954"/>
            <a:ext cx="328179" cy="328178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0" name="Oval 49">
            <a:hlinkClick r:id="rId3" action="ppaction://hlinksldjump" tooltip="Chickpet: 15 candidates"/>
          </p:cNvPr>
          <p:cNvSpPr/>
          <p:nvPr/>
        </p:nvSpPr>
        <p:spPr>
          <a:xfrm>
            <a:off x="6872877" y="5746559"/>
            <a:ext cx="228730" cy="228731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Oval 50">
            <a:hlinkClick r:id="rId3" action="ppaction://hlinksldjump" tooltip="Chikkaballapur: 13 candidates"/>
          </p:cNvPr>
          <p:cNvSpPr/>
          <p:nvPr/>
        </p:nvSpPr>
        <p:spPr>
          <a:xfrm>
            <a:off x="7240650" y="4715568"/>
            <a:ext cx="288107" cy="288107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2" name="Oval 51">
            <a:hlinkClick r:id="rId3" action="ppaction://hlinksldjump" tooltip="Chikkodi-Sadalga: 9 candidates"/>
          </p:cNvPr>
          <p:cNvSpPr/>
          <p:nvPr/>
        </p:nvSpPr>
        <p:spPr>
          <a:xfrm>
            <a:off x="4124402" y="949493"/>
            <a:ext cx="285908" cy="285907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Oval 52">
            <a:hlinkClick r:id="rId3" action="ppaction://hlinksldjump" tooltip="Chikmagalur: 10 candidates"/>
          </p:cNvPr>
          <p:cNvSpPr/>
          <p:nvPr/>
        </p:nvSpPr>
        <p:spPr>
          <a:xfrm>
            <a:off x="4289856" y="3878369"/>
            <a:ext cx="272600" cy="272600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4" name="Oval 53">
            <a:hlinkClick r:id="rId3" action="ppaction://hlinksldjump" tooltip="Chiknayakanhalli: 9 candidates"/>
          </p:cNvPr>
          <p:cNvSpPr/>
          <p:nvPr/>
        </p:nvSpPr>
        <p:spPr>
          <a:xfrm>
            <a:off x="5469946" y="3881705"/>
            <a:ext cx="328244" cy="328245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5" name="Oval 54">
            <a:hlinkClick r:id="rId3" action="ppaction://hlinksldjump" tooltip="Chincholi (SC): 12 candidates"/>
          </p:cNvPr>
          <p:cNvSpPr/>
          <p:nvPr/>
        </p:nvSpPr>
        <p:spPr>
          <a:xfrm>
            <a:off x="7733469" y="1586130"/>
            <a:ext cx="192698" cy="192698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6" name="Oval 55">
            <a:hlinkClick r:id="rId3" action="ppaction://hlinksldjump" tooltip="Chintamani: 9 candidates"/>
          </p:cNvPr>
          <p:cNvSpPr/>
          <p:nvPr/>
        </p:nvSpPr>
        <p:spPr>
          <a:xfrm>
            <a:off x="7726347" y="4929733"/>
            <a:ext cx="298803" cy="298803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7" name="Oval 56">
            <a:hlinkClick r:id="rId3" action="ppaction://hlinksldjump" tooltip="Chitradurga: 9 candidates"/>
          </p:cNvPr>
          <p:cNvSpPr/>
          <p:nvPr/>
        </p:nvSpPr>
        <p:spPr>
          <a:xfrm>
            <a:off x="5484161" y="3351319"/>
            <a:ext cx="315644" cy="315644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8" name="Oval 57">
            <a:hlinkClick r:id="rId3" action="ppaction://hlinksldjump" tooltip="Chittapur: 7 candidates"/>
          </p:cNvPr>
          <p:cNvSpPr/>
          <p:nvPr/>
        </p:nvSpPr>
        <p:spPr>
          <a:xfrm>
            <a:off x="7236480" y="1661049"/>
            <a:ext cx="218427" cy="218427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9" name="Oval 58">
            <a:hlinkClick r:id="rId3" action="ppaction://hlinksldjump" tooltip="Dasarahalli: 6 candidates"/>
          </p:cNvPr>
          <p:cNvSpPr/>
          <p:nvPr/>
        </p:nvSpPr>
        <p:spPr>
          <a:xfrm>
            <a:off x="6162853" y="4509021"/>
            <a:ext cx="291344" cy="291344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0" name="Oval 59">
            <a:hlinkClick r:id="rId3" action="ppaction://hlinksldjump" tooltip="Davanagere North: 11 candidates"/>
          </p:cNvPr>
          <p:cNvSpPr/>
          <p:nvPr/>
        </p:nvSpPr>
        <p:spPr>
          <a:xfrm>
            <a:off x="5352538" y="3134022"/>
            <a:ext cx="240254" cy="240255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1" name="Oval 60">
            <a:hlinkClick r:id="rId3" action="ppaction://hlinksldjump" tooltip="Davanagere South: 10 candidates"/>
          </p:cNvPr>
          <p:cNvSpPr/>
          <p:nvPr/>
        </p:nvSpPr>
        <p:spPr>
          <a:xfrm>
            <a:off x="4911244" y="3328596"/>
            <a:ext cx="229549" cy="229548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2" name="Oval 61">
            <a:hlinkClick r:id="rId3" action="ppaction://hlinksldjump" tooltip="Devadurga (ST): 8 candidates"/>
          </p:cNvPr>
          <p:cNvSpPr/>
          <p:nvPr/>
        </p:nvSpPr>
        <p:spPr>
          <a:xfrm>
            <a:off x="6866480" y="2166508"/>
            <a:ext cx="203488" cy="203489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3" name="Oval 62">
            <a:hlinkClick r:id="rId3" action="ppaction://hlinksldjump" tooltip="Devanahalli (SC): 9 candidates"/>
          </p:cNvPr>
          <p:cNvSpPr/>
          <p:nvPr/>
        </p:nvSpPr>
        <p:spPr>
          <a:xfrm>
            <a:off x="7128153" y="5346836"/>
            <a:ext cx="302662" cy="302662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4" name="Oval 63">
            <a:hlinkClick r:id="rId3" action="ppaction://hlinksldjump" tooltip="Devar Hippargi: 10 candidates"/>
          </p:cNvPr>
          <p:cNvSpPr/>
          <p:nvPr/>
        </p:nvSpPr>
        <p:spPr>
          <a:xfrm>
            <a:off x="5939322" y="1426386"/>
            <a:ext cx="231370" cy="231371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5" name="Oval 64">
            <a:hlinkClick r:id="rId3" action="ppaction://hlinksldjump" tooltip="Dharwad: 14 candidates"/>
          </p:cNvPr>
          <p:cNvSpPr/>
          <p:nvPr/>
        </p:nvSpPr>
        <p:spPr>
          <a:xfrm>
            <a:off x="4359054" y="1887175"/>
            <a:ext cx="255002" cy="255000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6" name="Oval 65">
            <a:hlinkClick r:id="rId3" action="ppaction://hlinksldjump" tooltip="Doddaballapur: 10 candidates"/>
          </p:cNvPr>
          <p:cNvSpPr/>
          <p:nvPr/>
        </p:nvSpPr>
        <p:spPr>
          <a:xfrm>
            <a:off x="6700442" y="4342103"/>
            <a:ext cx="286130" cy="286129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7" name="Oval 66">
            <a:hlinkClick r:id="rId3" action="ppaction://hlinksldjump" tooltip="Gadag: 5 candidates"/>
          </p:cNvPr>
          <p:cNvSpPr/>
          <p:nvPr/>
        </p:nvSpPr>
        <p:spPr>
          <a:xfrm>
            <a:off x="5197566" y="2460386"/>
            <a:ext cx="245796" cy="245795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8" name="Oval 67">
            <a:hlinkClick r:id="rId3" action="ppaction://hlinksldjump" tooltip="Gandhi Nagar: 16 candidates"/>
          </p:cNvPr>
          <p:cNvSpPr/>
          <p:nvPr/>
        </p:nvSpPr>
        <p:spPr>
          <a:xfrm>
            <a:off x="6885564" y="5484978"/>
            <a:ext cx="229592" cy="229593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9" name="Oval 68">
            <a:hlinkClick r:id="rId3" action="ppaction://hlinksldjump" tooltip="Gangawati: 10 candidates"/>
          </p:cNvPr>
          <p:cNvSpPr/>
          <p:nvPr/>
        </p:nvSpPr>
        <p:spPr>
          <a:xfrm>
            <a:off x="6119635" y="2682133"/>
            <a:ext cx="227073" cy="227073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0" name="Oval 69">
            <a:hlinkClick r:id="rId3" action="ppaction://hlinksldjump" tooltip="Gauribidanur: 10 candidates"/>
          </p:cNvPr>
          <p:cNvSpPr/>
          <p:nvPr/>
        </p:nvSpPr>
        <p:spPr>
          <a:xfrm>
            <a:off x="6941652" y="4136287"/>
            <a:ext cx="294120" cy="294119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1" name="Oval 70">
            <a:hlinkClick r:id="rId3" action="ppaction://hlinksldjump" tooltip="Gokak: 8 candidates"/>
          </p:cNvPr>
          <p:cNvSpPr/>
          <p:nvPr/>
        </p:nvSpPr>
        <p:spPr>
          <a:xfrm>
            <a:off x="4231776" y="1570237"/>
            <a:ext cx="284888" cy="284888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2" name="Oval 71">
            <a:hlinkClick r:id="rId3" action="ppaction://hlinksldjump" tooltip="Govindaraj Nagar: 9 candidates"/>
          </p:cNvPr>
          <p:cNvSpPr/>
          <p:nvPr/>
        </p:nvSpPr>
        <p:spPr>
          <a:xfrm>
            <a:off x="6172784" y="5898204"/>
            <a:ext cx="238853" cy="238853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3" name="Oval 72">
            <a:hlinkClick r:id="rId3" action="ppaction://hlinksldjump" tooltip="Gubbi: 6 candidates"/>
          </p:cNvPr>
          <p:cNvSpPr/>
          <p:nvPr/>
        </p:nvSpPr>
        <p:spPr>
          <a:xfrm>
            <a:off x="5753643" y="4253144"/>
            <a:ext cx="283926" cy="283926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4" name="Oval 73">
            <a:hlinkClick r:id="rId3" action="ppaction://hlinksldjump" tooltip="Gulbarga Dakshin: 14 candidates"/>
          </p:cNvPr>
          <p:cNvSpPr/>
          <p:nvPr/>
        </p:nvSpPr>
        <p:spPr>
          <a:xfrm>
            <a:off x="6870036" y="1355987"/>
            <a:ext cx="225478" cy="225478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5" name="Oval 74">
            <a:hlinkClick r:id="rId3" action="ppaction://hlinksldjump" tooltip="Gulbarga Rural (SC): 6 candidates"/>
          </p:cNvPr>
          <p:cNvSpPr/>
          <p:nvPr/>
        </p:nvSpPr>
        <p:spPr>
          <a:xfrm>
            <a:off x="7021402" y="1130669"/>
            <a:ext cx="243429" cy="243429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6" name="Oval 75">
            <a:hlinkClick r:id="rId3" action="ppaction://hlinksldjump" tooltip="Gulbarga Uttar: 11 candidates"/>
          </p:cNvPr>
          <p:cNvSpPr/>
          <p:nvPr/>
        </p:nvSpPr>
        <p:spPr>
          <a:xfrm>
            <a:off x="7128806" y="1389799"/>
            <a:ext cx="228033" cy="228034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7" name="Oval 76">
            <a:hlinkClick r:id="rId3" action="ppaction://hlinksldjump" tooltip="Gundlupet: 5 candidates"/>
          </p:cNvPr>
          <p:cNvSpPr/>
          <p:nvPr/>
        </p:nvSpPr>
        <p:spPr>
          <a:xfrm>
            <a:off x="4900678" y="5946570"/>
            <a:ext cx="328183" cy="328182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8" name="Oval 77">
            <a:hlinkClick r:id="rId3" action="ppaction://hlinksldjump" tooltip="Gurumitkal: 7 candidates"/>
          </p:cNvPr>
          <p:cNvSpPr/>
          <p:nvPr/>
        </p:nvSpPr>
        <p:spPr>
          <a:xfrm>
            <a:off x="7531042" y="1999334"/>
            <a:ext cx="227870" cy="227871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9" name="Oval 78">
            <a:hlinkClick r:id="rId3" action="ppaction://hlinksldjump" tooltip="Hadagalli (SC): 8 candidates"/>
          </p:cNvPr>
          <p:cNvSpPr/>
          <p:nvPr/>
        </p:nvSpPr>
        <p:spPr>
          <a:xfrm>
            <a:off x="5080196" y="2710900"/>
            <a:ext cx="208328" cy="208328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0" name="Oval 79">
            <a:hlinkClick r:id="rId3" action="ppaction://hlinksldjump" tooltip="Hagaribommanahalli (SC): 10 candidates"/>
          </p:cNvPr>
          <p:cNvSpPr/>
          <p:nvPr/>
        </p:nvSpPr>
        <p:spPr>
          <a:xfrm>
            <a:off x="5587228" y="2836508"/>
            <a:ext cx="260768" cy="260768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1" name="Oval 80">
            <a:hlinkClick r:id="rId3" action="ppaction://hlinksldjump" tooltip="Haliyal: 6 candidates"/>
          </p:cNvPr>
          <p:cNvSpPr/>
          <p:nvPr/>
        </p:nvSpPr>
        <p:spPr>
          <a:xfrm>
            <a:off x="3960518" y="2089326"/>
            <a:ext cx="227208" cy="227207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2" name="Oval 81">
            <a:hlinkClick r:id="rId3" action="ppaction://hlinksldjump" tooltip="Hangal: 8 candidates"/>
          </p:cNvPr>
          <p:cNvSpPr/>
          <p:nvPr/>
        </p:nvSpPr>
        <p:spPr>
          <a:xfrm>
            <a:off x="4174372" y="2672722"/>
            <a:ext cx="281732" cy="281731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3" name="Oval 82">
            <a:hlinkClick r:id="rId3" action="ppaction://hlinksldjump" tooltip="Hanur: 14 candidates"/>
          </p:cNvPr>
          <p:cNvSpPr/>
          <p:nvPr/>
        </p:nvSpPr>
        <p:spPr>
          <a:xfrm>
            <a:off x="5845837" y="6154107"/>
            <a:ext cx="287673" cy="287672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4" name="Oval 83">
            <a:hlinkClick r:id="rId3" action="ppaction://hlinksldjump" tooltip="Harapanahalli: 10 candidates"/>
          </p:cNvPr>
          <p:cNvSpPr/>
          <p:nvPr/>
        </p:nvSpPr>
        <p:spPr>
          <a:xfrm>
            <a:off x="5275587" y="2827264"/>
            <a:ext cx="281482" cy="281482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5" name="Oval 84">
            <a:hlinkClick r:id="rId3" action="ppaction://hlinksldjump" tooltip="Harihar: 12 candidates"/>
          </p:cNvPr>
          <p:cNvSpPr/>
          <p:nvPr/>
        </p:nvSpPr>
        <p:spPr>
          <a:xfrm>
            <a:off x="5041622" y="3057154"/>
            <a:ext cx="286530" cy="286529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6" name="Oval 85">
            <a:hlinkClick r:id="rId3" action="ppaction://hlinksldjump" tooltip="Hassan: 7 candidates"/>
          </p:cNvPr>
          <p:cNvSpPr/>
          <p:nvPr/>
        </p:nvSpPr>
        <p:spPr>
          <a:xfrm>
            <a:off x="4643741" y="4447647"/>
            <a:ext cx="256365" cy="256366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7" name="Oval 86">
            <a:hlinkClick r:id="rId3" action="ppaction://hlinksldjump" tooltip="Haveri (SC): 16 candidates"/>
          </p:cNvPr>
          <p:cNvSpPr/>
          <p:nvPr/>
        </p:nvSpPr>
        <p:spPr>
          <a:xfrm>
            <a:off x="4486680" y="2678225"/>
            <a:ext cx="259559" cy="259559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8" name="Oval 87">
            <a:hlinkClick r:id="rId3" action="ppaction://hlinksldjump" tooltip="Hebbal: 15 candidates"/>
          </p:cNvPr>
          <p:cNvSpPr/>
          <p:nvPr/>
        </p:nvSpPr>
        <p:spPr>
          <a:xfrm>
            <a:off x="7478173" y="4951963"/>
            <a:ext cx="218391" cy="218391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9" name="Oval 88">
            <a:hlinkClick r:id="rId3" action="ppaction://hlinksldjump" tooltip="Heggadadevanakote (ST): 13 candidates"/>
          </p:cNvPr>
          <p:cNvSpPr/>
          <p:nvPr/>
        </p:nvSpPr>
        <p:spPr>
          <a:xfrm>
            <a:off x="4420581" y="5587729"/>
            <a:ext cx="286600" cy="286601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0" name="Oval 89">
            <a:hlinkClick r:id="rId3" action="ppaction://hlinksldjump" tooltip="Hirekerur: 9 candidates"/>
          </p:cNvPr>
          <p:cNvSpPr/>
          <p:nvPr/>
        </p:nvSpPr>
        <p:spPr>
          <a:xfrm>
            <a:off x="4446896" y="2965939"/>
            <a:ext cx="260741" cy="260741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1" name="Oval 90">
            <a:hlinkClick r:id="rId3" action="ppaction://hlinksldjump" tooltip="Hiriyur: 14 candidates"/>
          </p:cNvPr>
          <p:cNvSpPr/>
          <p:nvPr/>
        </p:nvSpPr>
        <p:spPr>
          <a:xfrm>
            <a:off x="5693058" y="3621210"/>
            <a:ext cx="309909" cy="309909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2" name="Oval 91">
            <a:hlinkClick r:id="rId3" action="ppaction://hlinksldjump" tooltip="Holalkere (SC): 11 candidates"/>
          </p:cNvPr>
          <p:cNvSpPr/>
          <p:nvPr/>
        </p:nvSpPr>
        <p:spPr>
          <a:xfrm>
            <a:off x="5271666" y="3611424"/>
            <a:ext cx="305428" cy="305428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3" name="Oval 92">
            <a:hlinkClick r:id="rId3" action="ppaction://hlinksldjump" tooltip="Holenarasipur: 11 candidates"/>
          </p:cNvPr>
          <p:cNvSpPr/>
          <p:nvPr/>
        </p:nvSpPr>
        <p:spPr>
          <a:xfrm>
            <a:off x="4698650" y="4719923"/>
            <a:ext cx="324359" cy="324358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4" name="Oval 93">
            <a:hlinkClick r:id="rId3" action="ppaction://hlinksldjump" tooltip="Homnabad: 9 candidates"/>
          </p:cNvPr>
          <p:cNvSpPr/>
          <p:nvPr/>
        </p:nvSpPr>
        <p:spPr>
          <a:xfrm>
            <a:off x="7471148" y="1167216"/>
            <a:ext cx="263909" cy="263910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5" name="Oval 94">
            <a:hlinkClick r:id="rId3" action="ppaction://hlinksldjump" tooltip="Honnali: 9 candidates"/>
          </p:cNvPr>
          <p:cNvSpPr/>
          <p:nvPr/>
        </p:nvSpPr>
        <p:spPr>
          <a:xfrm>
            <a:off x="4507979" y="3246485"/>
            <a:ext cx="294887" cy="294887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6" name="Oval 95">
            <a:hlinkClick r:id="rId3" action="ppaction://hlinksldjump" tooltip="Hosadurga: 10 candidates"/>
          </p:cNvPr>
          <p:cNvSpPr/>
          <p:nvPr/>
        </p:nvSpPr>
        <p:spPr>
          <a:xfrm>
            <a:off x="5162388" y="3920468"/>
            <a:ext cx="281720" cy="281720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7" name="Oval 96">
            <a:hlinkClick r:id="rId3" action="ppaction://hlinksldjump" tooltip="Hosakote: 12 candidates"/>
          </p:cNvPr>
          <p:cNvSpPr/>
          <p:nvPr/>
        </p:nvSpPr>
        <p:spPr>
          <a:xfrm>
            <a:off x="7432838" y="5213291"/>
            <a:ext cx="324504" cy="324505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8" name="Oval 97">
            <a:hlinkClick r:id="rId3" action="ppaction://hlinksldjump" tooltip="Hubli-Dharwad-Central: 12 candidates"/>
          </p:cNvPr>
          <p:cNvSpPr/>
          <p:nvPr/>
        </p:nvSpPr>
        <p:spPr>
          <a:xfrm>
            <a:off x="4753413" y="2179731"/>
            <a:ext cx="245290" cy="245290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9" name="Oval 98">
            <a:hlinkClick r:id="rId3" action="ppaction://hlinksldjump" tooltip="Hubli-Dharwad-East (SC): 10 candidates"/>
          </p:cNvPr>
          <p:cNvSpPr/>
          <p:nvPr/>
        </p:nvSpPr>
        <p:spPr>
          <a:xfrm>
            <a:off x="4230312" y="2130846"/>
            <a:ext cx="211432" cy="211432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0" name="Oval 99">
            <a:hlinkClick r:id="rId3" action="ppaction://hlinksldjump" tooltip="Hubli-Dharwad-West: 11 candidates"/>
          </p:cNvPr>
          <p:cNvSpPr/>
          <p:nvPr/>
        </p:nvSpPr>
        <p:spPr>
          <a:xfrm>
            <a:off x="4473635" y="2152232"/>
            <a:ext cx="248319" cy="248319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1" name="Oval 100">
            <a:hlinkClick r:id="rId3" action="ppaction://hlinksldjump" tooltip="Hukkeri: 9 candidates"/>
          </p:cNvPr>
          <p:cNvSpPr/>
          <p:nvPr/>
        </p:nvSpPr>
        <p:spPr>
          <a:xfrm>
            <a:off x="4155807" y="1262549"/>
            <a:ext cx="288390" cy="288391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2" name="Oval 101">
            <a:hlinkClick r:id="rId3" action="ppaction://hlinksldjump" tooltip="Hungund: 6 candidates"/>
          </p:cNvPr>
          <p:cNvSpPr/>
          <p:nvPr/>
        </p:nvSpPr>
        <p:spPr>
          <a:xfrm>
            <a:off x="5687904" y="2023325"/>
            <a:ext cx="256866" cy="256866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3" name="Oval 102">
            <a:hlinkClick r:id="rId3" action="ppaction://hlinksldjump" tooltip="Hunsur: 13 candidates"/>
          </p:cNvPr>
          <p:cNvSpPr/>
          <p:nvPr/>
        </p:nvSpPr>
        <p:spPr>
          <a:xfrm>
            <a:off x="4252298" y="5262620"/>
            <a:ext cx="332138" cy="332137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4" name="Oval 103">
            <a:hlinkClick r:id="rId3" action="ppaction://hlinksldjump" tooltip="Indi: 10 candidates"/>
          </p:cNvPr>
          <p:cNvSpPr/>
          <p:nvPr/>
        </p:nvSpPr>
        <p:spPr>
          <a:xfrm>
            <a:off x="5990080" y="1071229"/>
            <a:ext cx="240910" cy="240910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5" name="Oval 104">
            <a:hlinkClick r:id="rId3" action="ppaction://hlinksldjump" tooltip="Jagalur (ST): 10 candidates"/>
          </p:cNvPr>
          <p:cNvSpPr/>
          <p:nvPr/>
        </p:nvSpPr>
        <p:spPr>
          <a:xfrm>
            <a:off x="5828819" y="3368899"/>
            <a:ext cx="240226" cy="240227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6" name="Oval 105">
            <a:hlinkClick r:id="rId3" action="ppaction://hlinksldjump" tooltip="Jamkhandi: 7 candidates"/>
          </p:cNvPr>
          <p:cNvSpPr/>
          <p:nvPr/>
        </p:nvSpPr>
        <p:spPr>
          <a:xfrm>
            <a:off x="5071181" y="1216919"/>
            <a:ext cx="249734" cy="249734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7" name="Oval 106">
            <a:hlinkClick r:id="rId3" action="ppaction://hlinksldjump" tooltip="Jayanagar: 14 candidates"/>
          </p:cNvPr>
          <p:cNvSpPr/>
          <p:nvPr/>
        </p:nvSpPr>
        <p:spPr>
          <a:xfrm>
            <a:off x="6416630" y="5501076"/>
            <a:ext cx="203735" cy="203735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8" name="Oval 107">
            <a:hlinkClick r:id="rId3" action="ppaction://hlinksldjump" tooltip="Jewargi: 18 candidates"/>
          </p:cNvPr>
          <p:cNvSpPr/>
          <p:nvPr/>
        </p:nvSpPr>
        <p:spPr>
          <a:xfrm>
            <a:off x="6799667" y="1610266"/>
            <a:ext cx="264054" cy="264054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9" name="Oval 108">
            <a:hlinkClick r:id="rId3" action="ppaction://hlinksldjump" tooltip="K.R. Pura: 15 candidates"/>
          </p:cNvPr>
          <p:cNvSpPr/>
          <p:nvPr/>
        </p:nvSpPr>
        <p:spPr>
          <a:xfrm>
            <a:off x="6918134" y="4801844"/>
            <a:ext cx="311261" cy="311261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0" name="Oval 109">
            <a:hlinkClick r:id="rId3" action="ppaction://hlinksldjump" tooltip="Kadur : 8 candidates"/>
          </p:cNvPr>
          <p:cNvSpPr/>
          <p:nvPr/>
        </p:nvSpPr>
        <p:spPr>
          <a:xfrm>
            <a:off x="4864717" y="3848029"/>
            <a:ext cx="278902" cy="278902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1" name="Oval 110">
            <a:hlinkClick r:id="rId3" action="ppaction://hlinksldjump" tooltip="Kagwad: 11 candidates"/>
          </p:cNvPr>
          <p:cNvSpPr/>
          <p:nvPr/>
        </p:nvSpPr>
        <p:spPr>
          <a:xfrm>
            <a:off x="4437020" y="834514"/>
            <a:ext cx="246767" cy="246766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2" name="Oval 111">
            <a:hlinkClick r:id="rId3" action="ppaction://hlinksldjump" tooltip="Kalghatgi: 12 candidates"/>
          </p:cNvPr>
          <p:cNvSpPr/>
          <p:nvPr/>
        </p:nvSpPr>
        <p:spPr>
          <a:xfrm>
            <a:off x="4050839" y="2328421"/>
            <a:ext cx="261525" cy="261525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3" name="Oval 112">
            <a:hlinkClick r:id="rId3" action="ppaction://hlinksldjump" tooltip="Kampli (ST): 7 candidates"/>
          </p:cNvPr>
          <p:cNvSpPr/>
          <p:nvPr/>
        </p:nvSpPr>
        <p:spPr>
          <a:xfrm>
            <a:off x="6209305" y="2917781"/>
            <a:ext cx="275404" cy="275404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4" name="Oval 113">
            <a:hlinkClick r:id="rId3" action="ppaction://hlinksldjump" tooltip="Kanakagiri (SC): 20 candidates"/>
          </p:cNvPr>
          <p:cNvSpPr/>
          <p:nvPr/>
        </p:nvSpPr>
        <p:spPr>
          <a:xfrm>
            <a:off x="5997003" y="2457770"/>
            <a:ext cx="220942" cy="220942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5" name="Oval 114">
            <a:hlinkClick r:id="rId3" action="ppaction://hlinksldjump" tooltip="Kanakapura: 14 candidates"/>
          </p:cNvPr>
          <p:cNvSpPr/>
          <p:nvPr/>
        </p:nvSpPr>
        <p:spPr>
          <a:xfrm>
            <a:off x="5826671" y="5806569"/>
            <a:ext cx="322035" cy="322036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6" name="Oval 115">
            <a:hlinkClick r:id="rId3" action="ppaction://hlinksldjump" tooltip="Kapu: 7 candidates"/>
          </p:cNvPr>
          <p:cNvSpPr/>
          <p:nvPr/>
        </p:nvSpPr>
        <p:spPr>
          <a:xfrm>
            <a:off x="3164596" y="3704158"/>
            <a:ext cx="225521" cy="225520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7" name="Oval 116">
            <a:hlinkClick r:id="rId3" action="ppaction://hlinksldjump" tooltip="Karkal: 2 candidates"/>
          </p:cNvPr>
          <p:cNvSpPr/>
          <p:nvPr/>
        </p:nvSpPr>
        <p:spPr>
          <a:xfrm>
            <a:off x="3668064" y="3583727"/>
            <a:ext cx="254938" cy="254937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8" name="Oval 117">
            <a:hlinkClick r:id="rId3" action="ppaction://hlinksldjump" tooltip="Karwar: 9 candidates"/>
          </p:cNvPr>
          <p:cNvSpPr/>
          <p:nvPr/>
        </p:nvSpPr>
        <p:spPr>
          <a:xfrm>
            <a:off x="3227676" y="2171017"/>
            <a:ext cx="265631" cy="265631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9" name="Oval 118">
            <a:hlinkClick r:id="rId3" action="ppaction://hlinksldjump" tooltip="Khanapur: 23 candidates"/>
          </p:cNvPr>
          <p:cNvSpPr/>
          <p:nvPr/>
        </p:nvSpPr>
        <p:spPr>
          <a:xfrm>
            <a:off x="3800911" y="1733490"/>
            <a:ext cx="261633" cy="261633"/>
          </a:xfrm>
          <a:prstGeom prst="ellipse">
            <a:avLst/>
          </a:prstGeom>
          <a:solidFill>
            <a:srgbClr val="08306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0" name="Oval 119">
            <a:hlinkClick r:id="rId3" action="ppaction://hlinksldjump" tooltip="Kittur: 8 candidates"/>
          </p:cNvPr>
          <p:cNvSpPr/>
          <p:nvPr/>
        </p:nvSpPr>
        <p:spPr>
          <a:xfrm>
            <a:off x="4077410" y="1833748"/>
            <a:ext cx="255403" cy="255404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1" name="Oval 120">
            <a:hlinkClick r:id="rId3" action="ppaction://hlinksldjump" tooltip="Kolar: 13 candidates"/>
          </p:cNvPr>
          <p:cNvSpPr/>
          <p:nvPr/>
        </p:nvSpPr>
        <p:spPr>
          <a:xfrm>
            <a:off x="7643361" y="5501958"/>
            <a:ext cx="289580" cy="289579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2" name="Oval 121">
            <a:hlinkClick r:id="rId3" action="ppaction://hlinksldjump" tooltip="Kolar Gold Field (SC): 14 candidates"/>
          </p:cNvPr>
          <p:cNvSpPr/>
          <p:nvPr/>
        </p:nvSpPr>
        <p:spPr>
          <a:xfrm>
            <a:off x="7526232" y="5851221"/>
            <a:ext cx="238256" cy="238256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3" name="Oval 122">
            <a:hlinkClick r:id="rId3" action="ppaction://hlinksldjump" tooltip="Kollegal (SC): 9 candidates"/>
          </p:cNvPr>
          <p:cNvSpPr/>
          <p:nvPr/>
        </p:nvSpPr>
        <p:spPr>
          <a:xfrm>
            <a:off x="5557193" y="5997405"/>
            <a:ext cx="297568" cy="297569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4" name="Oval 123">
            <a:hlinkClick r:id="rId3" action="ppaction://hlinksldjump" tooltip="Koppal: 9 candidates"/>
          </p:cNvPr>
          <p:cNvSpPr/>
          <p:nvPr/>
        </p:nvSpPr>
        <p:spPr>
          <a:xfrm>
            <a:off x="5728340" y="2571671"/>
            <a:ext cx="272590" cy="272589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5" name="Oval 124">
            <a:hlinkClick r:id="rId3" action="ppaction://hlinksldjump" tooltip="Koratagere (SC): 9 candidates"/>
          </p:cNvPr>
          <p:cNvSpPr/>
          <p:nvPr/>
        </p:nvSpPr>
        <p:spPr>
          <a:xfrm>
            <a:off x="6476596" y="4564070"/>
            <a:ext cx="291413" cy="291413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6" name="Oval 125">
            <a:hlinkClick r:id="rId3" action="ppaction://hlinksldjump" tooltip="Krishnaraja: 10 candidates"/>
          </p:cNvPr>
          <p:cNvSpPr/>
          <p:nvPr/>
        </p:nvSpPr>
        <p:spPr>
          <a:xfrm>
            <a:off x="3273473" y="3243309"/>
            <a:ext cx="265272" cy="265273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7" name="Oval 126">
            <a:hlinkClick r:id="rId3" action="ppaction://hlinksldjump" tooltip="Krishnarajanagara: 5 candidates"/>
          </p:cNvPr>
          <p:cNvSpPr/>
          <p:nvPr/>
        </p:nvSpPr>
        <p:spPr>
          <a:xfrm>
            <a:off x="4492082" y="5002476"/>
            <a:ext cx="329309" cy="329310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8" name="Oval 127">
            <a:hlinkClick r:id="rId3" action="ppaction://hlinksldjump" tooltip="Krishnarajpet: 8 candidates"/>
          </p:cNvPr>
          <p:cNvSpPr/>
          <p:nvPr/>
        </p:nvSpPr>
        <p:spPr>
          <a:xfrm>
            <a:off x="4843223" y="5045177"/>
            <a:ext cx="310789" cy="310789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9" name="Oval 128">
            <a:hlinkClick r:id="rId3" action="ppaction://hlinksldjump" tooltip="Kudachi (SC): 9 candidates"/>
          </p:cNvPr>
          <p:cNvSpPr/>
          <p:nvPr/>
        </p:nvSpPr>
        <p:spPr>
          <a:xfrm>
            <a:off x="4651918" y="1028109"/>
            <a:ext cx="212637" cy="212636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0" name="Oval 129">
            <a:hlinkClick r:id="rId3" action="ppaction://hlinksldjump" tooltip="Kudligi (ST): 9 candidates"/>
          </p:cNvPr>
          <p:cNvSpPr/>
          <p:nvPr/>
        </p:nvSpPr>
        <p:spPr>
          <a:xfrm>
            <a:off x="5696607" y="3108152"/>
            <a:ext cx="256496" cy="256496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1" name="Oval 130">
            <a:hlinkClick r:id="rId3" action="ppaction://hlinksldjump" tooltip="Kumta: 8 candidates"/>
          </p:cNvPr>
          <p:cNvSpPr/>
          <p:nvPr/>
        </p:nvSpPr>
        <p:spPr>
          <a:xfrm>
            <a:off x="3415469" y="2598638"/>
            <a:ext cx="244750" cy="244750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2" name="Oval 131">
            <a:hlinkClick r:id="rId3" action="ppaction://hlinksldjump" tooltip="Kundapura: 5 candidates"/>
          </p:cNvPr>
          <p:cNvSpPr/>
          <p:nvPr/>
        </p:nvSpPr>
        <p:spPr>
          <a:xfrm>
            <a:off x="3565252" y="3281313"/>
            <a:ext cx="285101" cy="285101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3" name="Oval 132">
            <a:hlinkClick r:id="rId3" action="ppaction://hlinksldjump" tooltip="Kundgol: 13 candidates"/>
          </p:cNvPr>
          <p:cNvSpPr/>
          <p:nvPr/>
        </p:nvSpPr>
        <p:spPr>
          <a:xfrm>
            <a:off x="4642193" y="2436024"/>
            <a:ext cx="253650" cy="253650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4" name="Oval 133">
            <a:hlinkClick r:id="rId3" action="ppaction://hlinksldjump" tooltip="Kunigal: 5 candidates"/>
          </p:cNvPr>
          <p:cNvSpPr/>
          <p:nvPr/>
        </p:nvSpPr>
        <p:spPr>
          <a:xfrm>
            <a:off x="5716463" y="4785324"/>
            <a:ext cx="275812" cy="275812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5" name="Oval 134">
            <a:hlinkClick r:id="rId3" action="ppaction://hlinksldjump" tooltip="Kushtagi: 8 candidates"/>
          </p:cNvPr>
          <p:cNvSpPr/>
          <p:nvPr/>
        </p:nvSpPr>
        <p:spPr>
          <a:xfrm>
            <a:off x="5769563" y="2304555"/>
            <a:ext cx="235611" cy="235611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6" name="Oval 135">
            <a:hlinkClick r:id="rId3" action="ppaction://hlinksldjump" tooltip="Lingsugur (SC): 11 candidates"/>
          </p:cNvPr>
          <p:cNvSpPr/>
          <p:nvPr/>
        </p:nvSpPr>
        <p:spPr>
          <a:xfrm>
            <a:off x="6269773" y="2150601"/>
            <a:ext cx="218861" cy="218862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7" name="Oval 136">
            <a:hlinkClick r:id="rId3" action="ppaction://hlinksldjump" tooltip="Maddur: 7 candidates"/>
          </p:cNvPr>
          <p:cNvSpPr/>
          <p:nvPr/>
        </p:nvSpPr>
        <p:spPr>
          <a:xfrm>
            <a:off x="5384881" y="4819799"/>
            <a:ext cx="309919" cy="309920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8" name="Oval 137">
            <a:hlinkClick r:id="rId3" action="ppaction://hlinksldjump" tooltip="Madhugiri: 17 candidates"/>
          </p:cNvPr>
          <p:cNvSpPr/>
          <p:nvPr/>
        </p:nvSpPr>
        <p:spPr>
          <a:xfrm>
            <a:off x="6406511" y="4262549"/>
            <a:ext cx="282808" cy="282808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9" name="Oval 138">
            <a:hlinkClick r:id="rId3" action="ppaction://hlinksldjump" tooltip="Madikeri: 11 candidates"/>
          </p:cNvPr>
          <p:cNvSpPr/>
          <p:nvPr/>
        </p:nvSpPr>
        <p:spPr>
          <a:xfrm>
            <a:off x="4017321" y="4379916"/>
            <a:ext cx="291881" cy="291881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0" name="Oval 139">
            <a:hlinkClick r:id="rId3" action="ppaction://hlinksldjump" tooltip="Magadi: 11 candidates"/>
          </p:cNvPr>
          <p:cNvSpPr/>
          <p:nvPr/>
        </p:nvSpPr>
        <p:spPr>
          <a:xfrm>
            <a:off x="5844814" y="5043225"/>
            <a:ext cx="329291" cy="329291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1" name="Oval 140">
            <a:hlinkClick r:id="rId3" action="ppaction://hlinksldjump" tooltip="Mahadevapura (SC): 14 candidates"/>
          </p:cNvPr>
          <p:cNvSpPr/>
          <p:nvPr/>
        </p:nvSpPr>
        <p:spPr>
          <a:xfrm>
            <a:off x="6838793" y="5125903"/>
            <a:ext cx="334702" cy="334702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2" name="Oval 141">
            <a:hlinkClick r:id="rId3" action="ppaction://hlinksldjump" tooltip="Mahalakshmi Layout: 9 candidates"/>
          </p:cNvPr>
          <p:cNvSpPr/>
          <p:nvPr/>
        </p:nvSpPr>
        <p:spPr>
          <a:xfrm>
            <a:off x="6598744" y="5638456"/>
            <a:ext cx="259200" cy="259201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3" name="Oval 142">
            <a:hlinkClick r:id="rId3" action="ppaction://hlinksldjump" tooltip="Malavalli (SC): 14 candidates"/>
          </p:cNvPr>
          <p:cNvSpPr/>
          <p:nvPr/>
        </p:nvSpPr>
        <p:spPr>
          <a:xfrm>
            <a:off x="5521693" y="5632355"/>
            <a:ext cx="329712" cy="329712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4" name="Oval 143">
            <a:hlinkClick r:id="rId3" action="ppaction://hlinksldjump" tooltip="Malleshwaram: 7 candidates"/>
          </p:cNvPr>
          <p:cNvSpPr/>
          <p:nvPr/>
        </p:nvSpPr>
        <p:spPr>
          <a:xfrm>
            <a:off x="6397192" y="5231085"/>
            <a:ext cx="235916" cy="235915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5" name="Oval 144">
            <a:hlinkClick r:id="rId3" action="ppaction://hlinksldjump" tooltip="Malur: 10 candidates"/>
          </p:cNvPr>
          <p:cNvSpPr/>
          <p:nvPr/>
        </p:nvSpPr>
        <p:spPr>
          <a:xfrm>
            <a:off x="7354297" y="5593042"/>
            <a:ext cx="271838" cy="271838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6" name="Oval 145">
            <a:hlinkClick r:id="rId3" action="ppaction://hlinksldjump" tooltip="Mandya: 11 candidates"/>
          </p:cNvPr>
          <p:cNvSpPr/>
          <p:nvPr/>
        </p:nvSpPr>
        <p:spPr>
          <a:xfrm>
            <a:off x="5295853" y="5413719"/>
            <a:ext cx="296885" cy="296885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7" name="Oval 146">
            <a:hlinkClick r:id="rId3" action="ppaction://hlinksldjump" tooltip="Mangalore: 9 candidates"/>
          </p:cNvPr>
          <p:cNvSpPr/>
          <p:nvPr/>
        </p:nvSpPr>
        <p:spPr>
          <a:xfrm>
            <a:off x="3131358" y="3963192"/>
            <a:ext cx="239349" cy="239349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8" name="Oval 147">
            <a:hlinkClick r:id="rId3" action="ppaction://hlinksldjump" tooltip="Mangalore City North: 6 candidates"/>
          </p:cNvPr>
          <p:cNvSpPr/>
          <p:nvPr/>
        </p:nvSpPr>
        <p:spPr>
          <a:xfrm>
            <a:off x="3379116" y="3818768"/>
            <a:ext cx="301613" cy="301613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9" name="Oval 148">
            <a:hlinkClick r:id="rId3" action="ppaction://hlinksldjump" tooltip="Mangalore City South: 7 candidates"/>
          </p:cNvPr>
          <p:cNvSpPr/>
          <p:nvPr/>
        </p:nvSpPr>
        <p:spPr>
          <a:xfrm>
            <a:off x="3236925" y="4207789"/>
            <a:ext cx="272084" cy="272084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0" name="Oval 149">
            <a:hlinkClick r:id="rId3" action="ppaction://hlinksldjump" tooltip="Manvi (ST): 7 candidates"/>
          </p:cNvPr>
          <p:cNvSpPr/>
          <p:nvPr/>
        </p:nvSpPr>
        <p:spPr>
          <a:xfrm>
            <a:off x="6844641" y="2546622"/>
            <a:ext cx="244078" cy="244078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1" name="Oval 150">
            <a:hlinkClick r:id="rId3" action="ppaction://hlinksldjump" tooltip="Maski (ST): 9 candidates"/>
          </p:cNvPr>
          <p:cNvSpPr/>
          <p:nvPr/>
        </p:nvSpPr>
        <p:spPr>
          <a:xfrm>
            <a:off x="6409355" y="2371897"/>
            <a:ext cx="193188" cy="193188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2" name="Oval 151">
            <a:hlinkClick r:id="rId3" action="ppaction://hlinksldjump" tooltip="Mayakonda (SC): 12 candidates"/>
          </p:cNvPr>
          <p:cNvSpPr/>
          <p:nvPr/>
        </p:nvSpPr>
        <p:spPr>
          <a:xfrm>
            <a:off x="5172309" y="3351478"/>
            <a:ext cx="256272" cy="256272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3" name="Oval 152">
            <a:hlinkClick r:id="rId3" action="ppaction://hlinksldjump" tooltip="Melukote: 8 candidates"/>
          </p:cNvPr>
          <p:cNvSpPr/>
          <p:nvPr/>
        </p:nvSpPr>
        <p:spPr>
          <a:xfrm>
            <a:off x="5043536" y="4771601"/>
            <a:ext cx="318636" cy="318636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4" name="Oval 153">
            <a:hlinkClick r:id="rId3" action="ppaction://hlinksldjump" tooltip="Molakalmuru (ST): 13 candidates"/>
          </p:cNvPr>
          <p:cNvSpPr/>
          <p:nvPr/>
        </p:nvSpPr>
        <p:spPr>
          <a:xfrm>
            <a:off x="6096960" y="3362098"/>
            <a:ext cx="316599" cy="316600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5" name="Oval 154">
            <a:hlinkClick r:id="rId3" action="ppaction://hlinksldjump" tooltip="Moodabidri: 6 candidates"/>
          </p:cNvPr>
          <p:cNvSpPr/>
          <p:nvPr/>
        </p:nvSpPr>
        <p:spPr>
          <a:xfrm>
            <a:off x="3709292" y="3867704"/>
            <a:ext cx="253753" cy="253753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6" name="Oval 155">
            <a:hlinkClick r:id="rId3" action="ppaction://hlinksldjump" tooltip="Muddebihal: 9 candidates"/>
          </p:cNvPr>
          <p:cNvSpPr/>
          <p:nvPr/>
        </p:nvSpPr>
        <p:spPr>
          <a:xfrm>
            <a:off x="5905557" y="1855103"/>
            <a:ext cx="220295" cy="220295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7" name="Oval 156">
            <a:hlinkClick r:id="rId3" action="ppaction://hlinksldjump" tooltip="Mudhol (SC): 7 candidates"/>
          </p:cNvPr>
          <p:cNvSpPr/>
          <p:nvPr/>
        </p:nvSpPr>
        <p:spPr>
          <a:xfrm>
            <a:off x="4997526" y="1489390"/>
            <a:ext cx="245283" cy="245284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8" name="Oval 157">
            <a:hlinkClick r:id="rId3" action="ppaction://hlinksldjump" tooltip="Mudigere (SC): 8 candidates"/>
          </p:cNvPr>
          <p:cNvSpPr/>
          <p:nvPr/>
        </p:nvSpPr>
        <p:spPr>
          <a:xfrm>
            <a:off x="4188886" y="4155302"/>
            <a:ext cx="228173" cy="228172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9" name="Oval 158">
            <a:hlinkClick r:id="rId3" action="ppaction://hlinksldjump" tooltip="Mulbagal (SC): 29 candidates"/>
          </p:cNvPr>
          <p:cNvSpPr/>
          <p:nvPr/>
        </p:nvSpPr>
        <p:spPr>
          <a:xfrm>
            <a:off x="7792755" y="5789015"/>
            <a:ext cx="260770" cy="260771"/>
          </a:xfrm>
          <a:prstGeom prst="ellipse">
            <a:avLst/>
          </a:prstGeom>
          <a:solidFill>
            <a:srgbClr val="08306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0" name="Oval 159">
            <a:hlinkClick r:id="rId3" action="ppaction://hlinksldjump" tooltip="Nagamangala: 9 candidates"/>
          </p:cNvPr>
          <p:cNvSpPr/>
          <p:nvPr/>
        </p:nvSpPr>
        <p:spPr>
          <a:xfrm>
            <a:off x="5247219" y="4500354"/>
            <a:ext cx="320486" cy="320485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1" name="Oval 160">
            <a:hlinkClick r:id="rId3" action="ppaction://hlinksldjump" tooltip="Nagthan (SC): 9 candidates"/>
          </p:cNvPr>
          <p:cNvSpPr/>
          <p:nvPr/>
        </p:nvSpPr>
        <p:spPr>
          <a:xfrm>
            <a:off x="5750964" y="1211082"/>
            <a:ext cx="244156" cy="244157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2" name="Oval 161">
            <a:hlinkClick r:id="rId3" action="ppaction://hlinksldjump" tooltip="Nanjangud (SC): 9 candidates"/>
          </p:cNvPr>
          <p:cNvSpPr/>
          <p:nvPr/>
        </p:nvSpPr>
        <p:spPr>
          <a:xfrm>
            <a:off x="4719470" y="5689505"/>
            <a:ext cx="281866" cy="281866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3" name="Oval 162">
            <a:hlinkClick r:id="rId3" action="ppaction://hlinksldjump" tooltip="Narasimharaja: 16 candidates"/>
          </p:cNvPr>
          <p:cNvSpPr/>
          <p:nvPr/>
        </p:nvSpPr>
        <p:spPr>
          <a:xfrm>
            <a:off x="6197281" y="5037892"/>
            <a:ext cx="233126" cy="233127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4" name="Oval 163">
            <a:hlinkClick r:id="rId3" action="ppaction://hlinksldjump" tooltip="Nargund: 10 candidates"/>
          </p:cNvPr>
          <p:cNvSpPr/>
          <p:nvPr/>
        </p:nvSpPr>
        <p:spPr>
          <a:xfrm>
            <a:off x="4926433" y="1943463"/>
            <a:ext cx="246733" cy="246732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5" name="Oval 164">
            <a:hlinkClick r:id="rId3" action="ppaction://hlinksldjump" tooltip="Navalgund: 11 candidates"/>
          </p:cNvPr>
          <p:cNvSpPr/>
          <p:nvPr/>
        </p:nvSpPr>
        <p:spPr>
          <a:xfrm>
            <a:off x="5028018" y="2196543"/>
            <a:ext cx="276137" cy="276138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6" name="Oval 165">
            <a:hlinkClick r:id="rId3" action="ppaction://hlinksldjump" tooltip="Nelamangala (SC): 8 candidates"/>
          </p:cNvPr>
          <p:cNvSpPr/>
          <p:nvPr/>
        </p:nvSpPr>
        <p:spPr>
          <a:xfrm>
            <a:off x="6017999" y="4785642"/>
            <a:ext cx="262822" cy="262822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7" name="Oval 166">
            <a:hlinkClick r:id="rId3" action="ppaction://hlinksldjump" tooltip="Nippani: 8 candidates"/>
          </p:cNvPr>
          <p:cNvSpPr/>
          <p:nvPr/>
        </p:nvSpPr>
        <p:spPr>
          <a:xfrm>
            <a:off x="3803441" y="906401"/>
            <a:ext cx="294784" cy="294784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8" name="Oval 167">
            <a:hlinkClick r:id="rId3" action="ppaction://hlinksldjump" tooltip="Padmanaba Nagar: 18 candidates"/>
          </p:cNvPr>
          <p:cNvSpPr/>
          <p:nvPr/>
        </p:nvSpPr>
        <p:spPr>
          <a:xfrm>
            <a:off x="6109331" y="5294067"/>
            <a:ext cx="271291" cy="271291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9" name="Oval 168">
            <a:hlinkClick r:id="rId3" action="ppaction://hlinksldjump" tooltip="Pavagada (SC): 12 candidates"/>
          </p:cNvPr>
          <p:cNvSpPr/>
          <p:nvPr/>
        </p:nvSpPr>
        <p:spPr>
          <a:xfrm>
            <a:off x="6553226" y="3979656"/>
            <a:ext cx="293408" cy="293408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0" name="Oval 169">
            <a:hlinkClick r:id="rId3" action="ppaction://hlinksldjump" tooltip="Piriyapatna: 7 candidates"/>
          </p:cNvPr>
          <p:cNvSpPr/>
          <p:nvPr/>
        </p:nvSpPr>
        <p:spPr>
          <a:xfrm>
            <a:off x="4203383" y="4976721"/>
            <a:ext cx="268255" cy="268255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1" name="Oval 170">
            <a:hlinkClick r:id="rId3" action="ppaction://hlinksldjump" tooltip="Pulakeshinagar (SC): 11 candidates"/>
          </p:cNvPr>
          <p:cNvSpPr/>
          <p:nvPr/>
        </p:nvSpPr>
        <p:spPr>
          <a:xfrm>
            <a:off x="6795934" y="4663812"/>
            <a:ext cx="179483" cy="179483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2" name="Oval 171">
            <a:hlinkClick r:id="rId3" action="ppaction://hlinksldjump" tooltip="Puttur: 6 candidates"/>
          </p:cNvPr>
          <p:cNvSpPr/>
          <p:nvPr/>
        </p:nvSpPr>
        <p:spPr>
          <a:xfrm>
            <a:off x="3706885" y="4399993"/>
            <a:ext cx="282099" cy="282100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3" name="Oval 172">
            <a:hlinkClick r:id="rId3" action="ppaction://hlinksldjump" tooltip="Raibag (SC): 18 candidates"/>
          </p:cNvPr>
          <p:cNvSpPr/>
          <p:nvPr/>
        </p:nvSpPr>
        <p:spPr>
          <a:xfrm>
            <a:off x="4410502" y="1113092"/>
            <a:ext cx="221221" cy="221221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4" name="Oval 173">
            <a:hlinkClick r:id="rId3" action="ppaction://hlinksldjump" tooltip="Raichur: 15 candidates"/>
          </p:cNvPr>
          <p:cNvSpPr/>
          <p:nvPr/>
        </p:nvSpPr>
        <p:spPr>
          <a:xfrm>
            <a:off x="7339762" y="2510213"/>
            <a:ext cx="184476" cy="184476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5" name="Oval 174">
            <a:hlinkClick r:id="rId3" action="ppaction://hlinksldjump" tooltip="Raichur Rural (ST): 4 candidates"/>
          </p:cNvPr>
          <p:cNvSpPr/>
          <p:nvPr/>
        </p:nvSpPr>
        <p:spPr>
          <a:xfrm>
            <a:off x="7115821" y="2635901"/>
            <a:ext cx="239077" cy="239077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6" name="Oval 175">
            <a:hlinkClick r:id="rId3" action="ppaction://hlinksldjump" tooltip="Rajaji Nagar: 18 candidates"/>
          </p:cNvPr>
          <p:cNvSpPr/>
          <p:nvPr/>
        </p:nvSpPr>
        <p:spPr>
          <a:xfrm>
            <a:off x="6310936" y="4802694"/>
            <a:ext cx="220615" cy="220614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7" name="Oval 176">
            <a:hlinkClick r:id="rId3" action="ppaction://hlinksldjump" tooltip="Rajarajeshwarinagar: 12 candidates"/>
          </p:cNvPr>
          <p:cNvSpPr/>
          <p:nvPr/>
        </p:nvSpPr>
        <p:spPr>
          <a:xfrm>
            <a:off x="5514218" y="5152896"/>
            <a:ext cx="328979" cy="328978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8" name="Oval 177">
            <a:hlinkClick r:id="rId3" action="ppaction://hlinksldjump" tooltip="Ramanagara: 12 candidates"/>
          </p:cNvPr>
          <p:cNvSpPr/>
          <p:nvPr/>
        </p:nvSpPr>
        <p:spPr>
          <a:xfrm>
            <a:off x="6075161" y="5585408"/>
            <a:ext cx="292233" cy="292232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9" name="Oval 178">
            <a:hlinkClick r:id="rId3" action="ppaction://hlinksldjump" tooltip="Ramdurg: 9 candidates"/>
          </p:cNvPr>
          <p:cNvSpPr/>
          <p:nvPr/>
        </p:nvSpPr>
        <p:spPr>
          <a:xfrm>
            <a:off x="4807554" y="1687800"/>
            <a:ext cx="248577" cy="248578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0" name="Oval 179">
            <a:hlinkClick r:id="rId3" action="ppaction://hlinksldjump" tooltip="Ranibennur: 9 candidates"/>
          </p:cNvPr>
          <p:cNvSpPr/>
          <p:nvPr/>
        </p:nvSpPr>
        <p:spPr>
          <a:xfrm>
            <a:off x="4729331" y="3016898"/>
            <a:ext cx="287128" cy="287129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1" name="Oval 180">
            <a:hlinkClick r:id="rId3" action="ppaction://hlinksldjump" tooltip="Ron: 13 candidates"/>
          </p:cNvPr>
          <p:cNvSpPr/>
          <p:nvPr/>
        </p:nvSpPr>
        <p:spPr>
          <a:xfrm>
            <a:off x="5334474" y="2197175"/>
            <a:ext cx="272895" cy="272895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2" name="Oval 181">
            <a:hlinkClick r:id="rId3" action="ppaction://hlinksldjump" tooltip="Sagar: 7 candidates"/>
          </p:cNvPr>
          <p:cNvSpPr/>
          <p:nvPr/>
        </p:nvSpPr>
        <p:spPr>
          <a:xfrm>
            <a:off x="3849936" y="3149985"/>
            <a:ext cx="282994" cy="282993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3" name="Oval 182">
            <a:hlinkClick r:id="rId3" action="ppaction://hlinksldjump" tooltip="Sakleshpur (SC): 7 candidates"/>
          </p:cNvPr>
          <p:cNvSpPr/>
          <p:nvPr/>
        </p:nvSpPr>
        <p:spPr>
          <a:xfrm>
            <a:off x="4335744" y="4355225"/>
            <a:ext cx="288464" cy="288464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4" name="Oval 183">
            <a:hlinkClick r:id="rId3" action="ppaction://hlinksldjump" tooltip="Sandur (ST): 6 candidates"/>
          </p:cNvPr>
          <p:cNvSpPr/>
          <p:nvPr/>
        </p:nvSpPr>
        <p:spPr>
          <a:xfrm>
            <a:off x="5985886" y="3099465"/>
            <a:ext cx="242853" cy="242853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5" name="Oval 184">
            <a:hlinkClick r:id="rId3" action="ppaction://hlinksldjump" tooltip="Sarvagnanagar: 15 candidates"/>
          </p:cNvPr>
          <p:cNvSpPr/>
          <p:nvPr/>
        </p:nvSpPr>
        <p:spPr>
          <a:xfrm>
            <a:off x="6642950" y="4850035"/>
            <a:ext cx="246753" cy="246753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6" name="Oval 185">
            <a:hlinkClick r:id="rId3" action="ppaction://hlinksldjump" tooltip="Saundatti Yellamma: 9 candidates"/>
          </p:cNvPr>
          <p:cNvSpPr/>
          <p:nvPr/>
        </p:nvSpPr>
        <p:spPr>
          <a:xfrm>
            <a:off x="4644871" y="1918331"/>
            <a:ext cx="249505" cy="249506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7" name="Oval 186">
            <a:hlinkClick r:id="rId3" action="ppaction://hlinksldjump" tooltip="Sedam: 6 candidates"/>
          </p:cNvPr>
          <p:cNvSpPr/>
          <p:nvPr/>
        </p:nvSpPr>
        <p:spPr>
          <a:xfrm>
            <a:off x="7483938" y="1696964"/>
            <a:ext cx="255988" cy="255988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8" name="Oval 187">
            <a:hlinkClick r:id="rId3" action="ppaction://hlinksldjump" tooltip="Shahapur: 6 candidates"/>
          </p:cNvPr>
          <p:cNvSpPr/>
          <p:nvPr/>
        </p:nvSpPr>
        <p:spPr>
          <a:xfrm>
            <a:off x="6881835" y="1899741"/>
            <a:ext cx="231702" cy="231702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9" name="Oval 188">
            <a:hlinkClick r:id="rId3" action="ppaction://hlinksldjump" tooltip="Shanti Nagar: 15 candidates"/>
          </p:cNvPr>
          <p:cNvSpPr/>
          <p:nvPr/>
        </p:nvSpPr>
        <p:spPr>
          <a:xfrm>
            <a:off x="6641610" y="5141081"/>
            <a:ext cx="185255" cy="185255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0" name="Oval 189">
            <a:hlinkClick r:id="rId3" action="ppaction://hlinksldjump" tooltip="Shiggaon: 15 candidates"/>
          </p:cNvPr>
          <p:cNvSpPr/>
          <p:nvPr/>
        </p:nvSpPr>
        <p:spPr>
          <a:xfrm>
            <a:off x="4330331" y="2403328"/>
            <a:ext cx="281701" cy="281702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1" name="Oval 190">
            <a:hlinkClick r:id="rId3" action="ppaction://hlinksldjump" tooltip="Shikaripura: 9 candidates"/>
          </p:cNvPr>
          <p:cNvSpPr/>
          <p:nvPr/>
        </p:nvSpPr>
        <p:spPr>
          <a:xfrm>
            <a:off x="4141286" y="3036856"/>
            <a:ext cx="288212" cy="288212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2" name="Oval 191">
            <a:hlinkClick r:id="rId3" action="ppaction://hlinksldjump" tooltip="Shimoga: 13 candidates"/>
          </p:cNvPr>
          <p:cNvSpPr/>
          <p:nvPr/>
        </p:nvSpPr>
        <p:spPr>
          <a:xfrm>
            <a:off x="4398921" y="3608803"/>
            <a:ext cx="251657" cy="251657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3" name="Oval 192">
            <a:hlinkClick r:id="rId3" action="ppaction://hlinksldjump" tooltip="Shimoga Rural (SC): 9 candidates"/>
          </p:cNvPr>
          <p:cNvSpPr/>
          <p:nvPr/>
        </p:nvSpPr>
        <p:spPr>
          <a:xfrm>
            <a:off x="4208160" y="3346348"/>
            <a:ext cx="287046" cy="287046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4" name="Oval 193">
            <a:hlinkClick r:id="rId3" action="ppaction://hlinksldjump" tooltip="Shirahatti (SC): 7 candidates"/>
          </p:cNvPr>
          <p:cNvSpPr/>
          <p:nvPr/>
        </p:nvSpPr>
        <p:spPr>
          <a:xfrm>
            <a:off x="4926825" y="2478365"/>
            <a:ext cx="237238" cy="237239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5" name="Oval 194">
            <a:hlinkClick r:id="rId3" action="ppaction://hlinksldjump" tooltip="Shivajinagar: 11 candidates"/>
          </p:cNvPr>
          <p:cNvSpPr/>
          <p:nvPr/>
        </p:nvSpPr>
        <p:spPr>
          <a:xfrm>
            <a:off x="6461818" y="5015221"/>
            <a:ext cx="183698" cy="183699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6" name="Oval 195">
            <a:hlinkClick r:id="rId3" action="ppaction://hlinksldjump" tooltip="Shorapur (ST): 11 candidates"/>
          </p:cNvPr>
          <p:cNvSpPr/>
          <p:nvPr/>
        </p:nvSpPr>
        <p:spPr>
          <a:xfrm>
            <a:off x="6579549" y="1979894"/>
            <a:ext cx="292151" cy="292151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7" name="Oval 196">
            <a:hlinkClick r:id="rId3" action="ppaction://hlinksldjump" tooltip="Shravanabelagola: 6 candidates"/>
          </p:cNvPr>
          <p:cNvSpPr/>
          <p:nvPr/>
        </p:nvSpPr>
        <p:spPr>
          <a:xfrm>
            <a:off x="4924394" y="4468732"/>
            <a:ext cx="302819" cy="302820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8" name="Oval 197">
            <a:hlinkClick r:id="rId3" action="ppaction://hlinksldjump" tooltip="Shrirangapattana: 8 candidates"/>
          </p:cNvPr>
          <p:cNvSpPr/>
          <p:nvPr/>
        </p:nvSpPr>
        <p:spPr>
          <a:xfrm>
            <a:off x="5174851" y="5084115"/>
            <a:ext cx="322916" cy="322916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9" name="Oval 198">
            <a:hlinkClick r:id="rId3" action="ppaction://hlinksldjump" tooltip="Sidlaghatta: 9 candidates"/>
          </p:cNvPr>
          <p:cNvSpPr/>
          <p:nvPr/>
        </p:nvSpPr>
        <p:spPr>
          <a:xfrm>
            <a:off x="7173478" y="5024281"/>
            <a:ext cx="301803" cy="301802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0" name="Oval 199">
            <a:hlinkClick r:id="rId3" action="ppaction://hlinksldjump" tooltip="Sindagi: 8 candidates"/>
          </p:cNvPr>
          <p:cNvSpPr/>
          <p:nvPr/>
        </p:nvSpPr>
        <p:spPr>
          <a:xfrm>
            <a:off x="6204842" y="1442325"/>
            <a:ext cx="237349" cy="237349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1" name="Oval 200">
            <a:hlinkClick r:id="rId3" action="ppaction://hlinksldjump" tooltip="Sindhanur: 13 candidates"/>
          </p:cNvPr>
          <p:cNvSpPr/>
          <p:nvPr/>
        </p:nvSpPr>
        <p:spPr>
          <a:xfrm>
            <a:off x="6372792" y="2600806"/>
            <a:ext cx="258599" cy="258599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2" name="Oval 201">
            <a:hlinkClick r:id="rId3" action="ppaction://hlinksldjump" tooltip="Sira: 9 candidates"/>
          </p:cNvPr>
          <p:cNvSpPr/>
          <p:nvPr/>
        </p:nvSpPr>
        <p:spPr>
          <a:xfrm>
            <a:off x="5819811" y="3929033"/>
            <a:ext cx="308663" cy="308663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3" name="Oval 202">
            <a:hlinkClick r:id="rId3" action="ppaction://hlinksldjump" tooltip="Sirsi: 8 candidates"/>
          </p:cNvPr>
          <p:cNvSpPr/>
          <p:nvPr/>
        </p:nvSpPr>
        <p:spPr>
          <a:xfrm>
            <a:off x="3852579" y="2548353"/>
            <a:ext cx="269067" cy="269067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4" name="Oval 203">
            <a:hlinkClick r:id="rId3" action="ppaction://hlinksldjump" tooltip="Siruguppa (ST): 6 candidates"/>
          </p:cNvPr>
          <p:cNvSpPr/>
          <p:nvPr/>
        </p:nvSpPr>
        <p:spPr>
          <a:xfrm>
            <a:off x="6590671" y="2791601"/>
            <a:ext cx="262936" cy="262935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5" name="Oval 204">
            <a:hlinkClick r:id="rId3" action="ppaction://hlinksldjump" tooltip="Sorab: 8 candidates"/>
          </p:cNvPr>
          <p:cNvSpPr/>
          <p:nvPr/>
        </p:nvSpPr>
        <p:spPr>
          <a:xfrm>
            <a:off x="3900922" y="2842453"/>
            <a:ext cx="282340" cy="282340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6" name="Oval 205">
            <a:hlinkClick r:id="rId3" action="ppaction://hlinksldjump" tooltip="Sringeri: 7 candidates"/>
          </p:cNvPr>
          <p:cNvSpPr/>
          <p:nvPr/>
        </p:nvSpPr>
        <p:spPr>
          <a:xfrm>
            <a:off x="3998251" y="3839461"/>
            <a:ext cx="247219" cy="247220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7" name="Oval 206">
            <a:hlinkClick r:id="rId3" action="ppaction://hlinksldjump" tooltip="Srinivaspur: 9 candidates"/>
          </p:cNvPr>
          <p:cNvSpPr/>
          <p:nvPr/>
        </p:nvSpPr>
        <p:spPr>
          <a:xfrm>
            <a:off x="7844456" y="5224694"/>
            <a:ext cx="337645" cy="337645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8" name="Oval 207">
            <a:hlinkClick r:id="rId3" action="ppaction://hlinksldjump" tooltip="Sullia (SC): 4 candidates"/>
          </p:cNvPr>
          <p:cNvSpPr/>
          <p:nvPr/>
        </p:nvSpPr>
        <p:spPr>
          <a:xfrm>
            <a:off x="3872891" y="4663344"/>
            <a:ext cx="282915" cy="282915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9" name="Oval 208">
            <a:hlinkClick r:id="rId3" action="ppaction://hlinksldjump" tooltip="T.Narasipur (SC): 15 candidates"/>
          </p:cNvPr>
          <p:cNvSpPr/>
          <p:nvPr/>
        </p:nvSpPr>
        <p:spPr>
          <a:xfrm>
            <a:off x="5292847" y="5863472"/>
            <a:ext cx="272217" cy="272216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0" name="Oval 209">
            <a:hlinkClick r:id="rId3" action="ppaction://hlinksldjump" tooltip="Tarikere: 15 candidates"/>
          </p:cNvPr>
          <p:cNvSpPr/>
          <p:nvPr/>
        </p:nvSpPr>
        <p:spPr>
          <a:xfrm>
            <a:off x="4585992" y="3822888"/>
            <a:ext cx="251679" cy="251680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1" name="Oval 210">
            <a:hlinkClick r:id="rId3" action="ppaction://hlinksldjump" tooltip="Terdal: 8 candidates"/>
          </p:cNvPr>
          <p:cNvSpPr/>
          <p:nvPr/>
        </p:nvSpPr>
        <p:spPr>
          <a:xfrm>
            <a:off x="4757573" y="1235915"/>
            <a:ext cx="284495" cy="284495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2" name="Oval 211">
            <a:hlinkClick r:id="rId3" action="ppaction://hlinksldjump" tooltip="Tiptur: 8 candidates"/>
          </p:cNvPr>
          <p:cNvSpPr/>
          <p:nvPr/>
        </p:nvSpPr>
        <p:spPr>
          <a:xfrm>
            <a:off x="5129106" y="4227843"/>
            <a:ext cx="277595" cy="277596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3" name="Oval 212">
            <a:hlinkClick r:id="rId3" action="ppaction://hlinksldjump" tooltip="Tirthahalli: 7 candidates"/>
          </p:cNvPr>
          <p:cNvSpPr/>
          <p:nvPr/>
        </p:nvSpPr>
        <p:spPr>
          <a:xfrm>
            <a:off x="3950530" y="3525815"/>
            <a:ext cx="284098" cy="284097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4" name="Oval 213">
            <a:hlinkClick r:id="rId3" action="ppaction://hlinksldjump" tooltip="Tumkur City: 10 candidates"/>
          </p:cNvPr>
          <p:cNvSpPr/>
          <p:nvPr/>
        </p:nvSpPr>
        <p:spPr>
          <a:xfrm>
            <a:off x="5894751" y="4546717"/>
            <a:ext cx="240469" cy="240469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5" name="Oval 214">
            <a:hlinkClick r:id="rId3" action="ppaction://hlinksldjump" tooltip="Tumkur Rural: 10 candidates"/>
          </p:cNvPr>
          <p:cNvSpPr/>
          <p:nvPr/>
        </p:nvSpPr>
        <p:spPr>
          <a:xfrm>
            <a:off x="5588021" y="4513288"/>
            <a:ext cx="278017" cy="278016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6" name="Oval 215">
            <a:hlinkClick r:id="rId3" action="ppaction://hlinksldjump" tooltip="Turuvekere: 6 candidates"/>
          </p:cNvPr>
          <p:cNvSpPr/>
          <p:nvPr/>
        </p:nvSpPr>
        <p:spPr>
          <a:xfrm>
            <a:off x="5434168" y="4230079"/>
            <a:ext cx="291783" cy="291783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7" name="Oval 216">
            <a:hlinkClick r:id="rId3" action="ppaction://hlinksldjump" tooltip="Udupi: 3 candidates"/>
          </p:cNvPr>
          <p:cNvSpPr/>
          <p:nvPr/>
        </p:nvSpPr>
        <p:spPr>
          <a:xfrm>
            <a:off x="3372675" y="3521709"/>
            <a:ext cx="269300" cy="269300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8" name="Oval 217">
            <a:hlinkClick r:id="rId3" action="ppaction://hlinksldjump" tooltip="Varuna: 12 candidates"/>
          </p:cNvPr>
          <p:cNvSpPr/>
          <p:nvPr/>
        </p:nvSpPr>
        <p:spPr>
          <a:xfrm>
            <a:off x="5023724" y="5617341"/>
            <a:ext cx="327240" cy="327241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9" name="Oval 218">
            <a:hlinkClick r:id="rId3" action="ppaction://hlinksldjump" tooltip="Vijay Nagar: 9 candidates"/>
          </p:cNvPr>
          <p:cNvSpPr/>
          <p:nvPr/>
        </p:nvSpPr>
        <p:spPr>
          <a:xfrm>
            <a:off x="6628773" y="5361437"/>
            <a:ext cx="249992" cy="249993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0" name="Oval 219">
            <a:hlinkClick r:id="rId3" action="ppaction://hlinksldjump" tooltip="Vijayanagara: 6 candidates"/>
          </p:cNvPr>
          <p:cNvSpPr/>
          <p:nvPr/>
        </p:nvSpPr>
        <p:spPr>
          <a:xfrm>
            <a:off x="5891798" y="2834389"/>
            <a:ext cx="247109" cy="247110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1" name="Oval 220">
            <a:hlinkClick r:id="rId3" action="ppaction://hlinksldjump" tooltip="Virajpet: 5 candidates"/>
          </p:cNvPr>
          <p:cNvSpPr/>
          <p:nvPr/>
        </p:nvSpPr>
        <p:spPr>
          <a:xfrm>
            <a:off x="3906515" y="4975564"/>
            <a:ext cx="265967" cy="265967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2" name="Oval 221">
            <a:hlinkClick r:id="rId3" action="ppaction://hlinksldjump" tooltip="Yadgir: 7 candidates"/>
          </p:cNvPr>
          <p:cNvSpPr/>
          <p:nvPr/>
        </p:nvSpPr>
        <p:spPr>
          <a:xfrm>
            <a:off x="7205823" y="1974901"/>
            <a:ext cx="212964" cy="212964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3" name="Oval 222">
            <a:hlinkClick r:id="rId3" action="ppaction://hlinksldjump" tooltip="Yamkanamardi (ST): 7 candidates"/>
          </p:cNvPr>
          <p:cNvSpPr/>
          <p:nvPr/>
        </p:nvSpPr>
        <p:spPr>
          <a:xfrm>
            <a:off x="3882329" y="1226334"/>
            <a:ext cx="248337" cy="248337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4" name="Oval 223">
            <a:hlinkClick r:id="rId3" action="ppaction://hlinksldjump" tooltip="Yelahanka: 8 candidates"/>
          </p:cNvPr>
          <p:cNvSpPr/>
          <p:nvPr/>
        </p:nvSpPr>
        <p:spPr>
          <a:xfrm>
            <a:off x="6981795" y="4449620"/>
            <a:ext cx="337036" cy="337036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5" name="Oval 224">
            <a:hlinkClick r:id="rId3" action="ppaction://hlinksldjump" tooltip="Yelburga: 6 candidates"/>
          </p:cNvPr>
          <p:cNvSpPr/>
          <p:nvPr/>
        </p:nvSpPr>
        <p:spPr>
          <a:xfrm>
            <a:off x="5477027" y="2472959"/>
            <a:ext cx="242245" cy="242245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6" name="Oval 225">
            <a:hlinkClick r:id="rId3" action="ppaction://hlinksldjump" tooltip="Yellapur: 13 candidates"/>
          </p:cNvPr>
          <p:cNvSpPr/>
          <p:nvPr/>
        </p:nvSpPr>
        <p:spPr>
          <a:xfrm>
            <a:off x="3783702" y="2289787"/>
            <a:ext cx="238663" cy="238663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7" name="Oval 226">
            <a:hlinkClick r:id="rId3" action="ppaction://hlinksldjump" tooltip="Yeshvanthapura: 5 candidates"/>
          </p:cNvPr>
          <p:cNvSpPr/>
          <p:nvPr/>
        </p:nvSpPr>
        <p:spPr>
          <a:xfrm>
            <a:off x="6051821" y="4153510"/>
            <a:ext cx="344144" cy="344143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6" name="TextBox 235"/>
          <p:cNvSpPr txBox="1"/>
          <p:nvPr/>
        </p:nvSpPr>
        <p:spPr>
          <a:xfrm>
            <a:off x="179512" y="908720"/>
            <a:ext cx="21602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dirty="0" smtClean="0"/>
              <a:t>BJP, INC Commonality</a:t>
            </a:r>
            <a:endParaRPr lang="en-IN" sz="1600" b="1" dirty="0" smtClean="0"/>
          </a:p>
          <a:p>
            <a:r>
              <a:rPr lang="en-IN" sz="1200" dirty="0" smtClean="0"/>
              <a:t>Both parties rule 2 constituencies with less than 5 contesting candidates.</a:t>
            </a:r>
            <a:endParaRPr lang="en-IN" sz="1200" dirty="0" smtClean="0"/>
          </a:p>
          <a:p>
            <a:endParaRPr lang="en-IN" sz="1200" dirty="0" smtClean="0"/>
          </a:p>
          <a:p>
            <a:r>
              <a:rPr lang="en-IN" sz="1600" b="1" dirty="0" smtClean="0"/>
              <a:t>BJP Favoured </a:t>
            </a:r>
            <a:endParaRPr lang="en-IN" sz="1600" b="1" dirty="0" smtClean="0"/>
          </a:p>
          <a:p>
            <a:r>
              <a:rPr lang="en-IN" sz="1200" dirty="0" smtClean="0"/>
              <a:t>In regions which had between 10 and 20 candidates in the North. Mixed results in the South Eastern regions. </a:t>
            </a:r>
            <a:endParaRPr lang="en-IN" sz="1200" dirty="0"/>
          </a:p>
        </p:txBody>
      </p:sp>
      <p:sp>
        <p:nvSpPr>
          <p:cNvPr id="245" name="Oval 244"/>
          <p:cNvSpPr/>
          <p:nvPr/>
        </p:nvSpPr>
        <p:spPr>
          <a:xfrm>
            <a:off x="406400" y="4978400"/>
            <a:ext cx="203200" cy="203200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6" name="TextBox 245"/>
          <p:cNvSpPr txBox="1"/>
          <p:nvPr/>
        </p:nvSpPr>
        <p:spPr>
          <a:xfrm>
            <a:off x="762000" y="4889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&lt;= 5</a:t>
            </a:r>
            <a:endParaRPr lang="en-IN"/>
          </a:p>
        </p:txBody>
      </p:sp>
      <p:sp>
        <p:nvSpPr>
          <p:cNvPr id="247" name="Oval 246"/>
          <p:cNvSpPr/>
          <p:nvPr/>
        </p:nvSpPr>
        <p:spPr>
          <a:xfrm>
            <a:off x="406400" y="5486400"/>
            <a:ext cx="203200" cy="203200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8" name="TextBox 247"/>
          <p:cNvSpPr txBox="1"/>
          <p:nvPr/>
        </p:nvSpPr>
        <p:spPr>
          <a:xfrm>
            <a:off x="762000" y="5397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&lt;= 10</a:t>
            </a:r>
            <a:endParaRPr lang="en-IN"/>
          </a:p>
        </p:txBody>
      </p:sp>
      <p:sp>
        <p:nvSpPr>
          <p:cNvPr id="249" name="Oval 248"/>
          <p:cNvSpPr/>
          <p:nvPr/>
        </p:nvSpPr>
        <p:spPr>
          <a:xfrm>
            <a:off x="406400" y="5994400"/>
            <a:ext cx="203200" cy="203200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0" name="TextBox 249"/>
          <p:cNvSpPr txBox="1"/>
          <p:nvPr/>
        </p:nvSpPr>
        <p:spPr>
          <a:xfrm>
            <a:off x="762000" y="5905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&lt;= 20</a:t>
            </a:r>
            <a:endParaRPr lang="en-IN"/>
          </a:p>
        </p:txBody>
      </p:sp>
      <p:sp>
        <p:nvSpPr>
          <p:cNvPr id="251" name="Oval 250"/>
          <p:cNvSpPr/>
          <p:nvPr/>
        </p:nvSpPr>
        <p:spPr>
          <a:xfrm>
            <a:off x="406400" y="6502400"/>
            <a:ext cx="203200" cy="203200"/>
          </a:xfrm>
          <a:prstGeom prst="ellipse">
            <a:avLst/>
          </a:prstGeom>
          <a:solidFill>
            <a:srgbClr val="08306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2" name="TextBox 251"/>
          <p:cNvSpPr txBox="1"/>
          <p:nvPr/>
        </p:nvSpPr>
        <p:spPr>
          <a:xfrm>
            <a:off x="762000" y="6413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&lt;= 30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59595734"/>
      </p:ext>
    </p:extLst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27000"/>
            <a:ext cx="8890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3200" b="1" dirty="0" smtClean="0">
                <a:solidFill>
                  <a:schemeClr val="tx1"/>
                </a:solidFill>
              </a:rPr>
              <a:t>Average age of candidates 2008</a:t>
            </a:r>
            <a:endParaRPr lang="en-IN" sz="3200" b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93000" y="6477000"/>
            <a:ext cx="1397000" cy="254000"/>
          </a:xfrm>
          <a:prstGeom prst="rect">
            <a:avLst/>
          </a:prstGeom>
        </p:spPr>
      </p:pic>
      <p:sp>
        <p:nvSpPr>
          <p:cNvPr id="4" name="Oval 3">
            <a:hlinkClick r:id="rId3" action="ppaction://hlinksldjump" tooltip="Afzalpur: 45.2 years"/>
          </p:cNvPr>
          <p:cNvSpPr/>
          <p:nvPr/>
        </p:nvSpPr>
        <p:spPr>
          <a:xfrm>
            <a:off x="6407197" y="1259447"/>
            <a:ext cx="239372" cy="239371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>
            <a:hlinkClick r:id="rId3" action="ppaction://hlinksldjump" tooltip="Aland: 49.4 years"/>
          </p:cNvPr>
          <p:cNvSpPr/>
          <p:nvPr/>
        </p:nvSpPr>
        <p:spPr>
          <a:xfrm>
            <a:off x="6738980" y="1049477"/>
            <a:ext cx="259025" cy="259024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>
            <a:hlinkClick r:id="rId3" action="ppaction://hlinksldjump" tooltip="Anekal (SC): 46.0 years"/>
          </p:cNvPr>
          <p:cNvSpPr/>
          <p:nvPr/>
        </p:nvSpPr>
        <p:spPr>
          <a:xfrm>
            <a:off x="6556215" y="6234073"/>
            <a:ext cx="318531" cy="318531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>
            <a:hlinkClick r:id="rId3" action="ppaction://hlinksldjump" tooltip="Arabhavi: 45.7 years"/>
          </p:cNvPr>
          <p:cNvSpPr/>
          <p:nvPr/>
        </p:nvSpPr>
        <p:spPr>
          <a:xfrm>
            <a:off x="4461776" y="1352962"/>
            <a:ext cx="290898" cy="290898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>
            <a:hlinkClick r:id="rId3" action="ppaction://hlinksldjump" tooltip="Arakalgud: 55.0 years"/>
          </p:cNvPr>
          <p:cNvSpPr/>
          <p:nvPr/>
        </p:nvSpPr>
        <p:spPr>
          <a:xfrm>
            <a:off x="4346790" y="4668057"/>
            <a:ext cx="332277" cy="332277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>
            <a:hlinkClick r:id="rId3" action="ppaction://hlinksldjump" tooltip="Arsikere: 42.7 years"/>
          </p:cNvPr>
          <p:cNvSpPr/>
          <p:nvPr/>
        </p:nvSpPr>
        <p:spPr>
          <a:xfrm>
            <a:off x="4789606" y="4149723"/>
            <a:ext cx="318538" cy="318538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Oval 9">
            <a:hlinkClick r:id="rId3" action="ppaction://hlinksldjump" tooltip="Athani: 44.6 years"/>
          </p:cNvPr>
          <p:cNvSpPr/>
          <p:nvPr/>
        </p:nvSpPr>
        <p:spPr>
          <a:xfrm>
            <a:off x="4894337" y="950033"/>
            <a:ext cx="283075" cy="283075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Oval 10">
            <a:hlinkClick r:id="rId3" action="ppaction://hlinksldjump" tooltip="Aurad (SC): 53.5 years"/>
          </p:cNvPr>
          <p:cNvSpPr/>
          <p:nvPr/>
        </p:nvSpPr>
        <p:spPr>
          <a:xfrm>
            <a:off x="7969654" y="878221"/>
            <a:ext cx="234182" cy="234183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Oval 11">
            <a:hlinkClick r:id="rId3" action="ppaction://hlinksldjump" tooltip="B.T.M. Layout: 43.8 years"/>
          </p:cNvPr>
          <p:cNvSpPr/>
          <p:nvPr/>
        </p:nvSpPr>
        <p:spPr>
          <a:xfrm>
            <a:off x="6995585" y="5978403"/>
            <a:ext cx="231276" cy="231276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Oval 12">
            <a:hlinkClick r:id="rId3" action="ppaction://hlinksldjump" tooltip="Babaleshwar: 44.4 years"/>
          </p:cNvPr>
          <p:cNvSpPr/>
          <p:nvPr/>
        </p:nvSpPr>
        <p:spPr>
          <a:xfrm>
            <a:off x="5336005" y="1316383"/>
            <a:ext cx="249373" cy="249373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Oval 13">
            <a:hlinkClick r:id="rId3" action="ppaction://hlinksldjump" tooltip="Badami: 53.1 years"/>
          </p:cNvPr>
          <p:cNvSpPr/>
          <p:nvPr/>
        </p:nvSpPr>
        <p:spPr>
          <a:xfrm>
            <a:off x="5204734" y="1923845"/>
            <a:ext cx="272251" cy="272251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Oval 14">
            <a:hlinkClick r:id="rId3" action="ppaction://hlinksldjump" tooltip="Bagalkot: 50.5 years"/>
          </p:cNvPr>
          <p:cNvSpPr/>
          <p:nvPr/>
        </p:nvSpPr>
        <p:spPr>
          <a:xfrm>
            <a:off x="5481017" y="1809069"/>
            <a:ext cx="252717" cy="252717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Oval 15">
            <a:hlinkClick r:id="rId3" action="ppaction://hlinksldjump" tooltip="Bagepalli: 47.7 years"/>
          </p:cNvPr>
          <p:cNvSpPr/>
          <p:nvPr/>
        </p:nvSpPr>
        <p:spPr>
          <a:xfrm>
            <a:off x="7336650" y="4404046"/>
            <a:ext cx="285085" cy="285084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Oval 16">
            <a:hlinkClick r:id="rId3" action="ppaction://hlinksldjump" tooltip="Bailhongal: 47.6 years"/>
          </p:cNvPr>
          <p:cNvSpPr/>
          <p:nvPr/>
        </p:nvSpPr>
        <p:spPr>
          <a:xfrm>
            <a:off x="4535677" y="1671142"/>
            <a:ext cx="239033" cy="239033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Oval 17">
            <a:hlinkClick r:id="rId3" action="ppaction://hlinksldjump" tooltip="Bangalore South: 39.2 years"/>
          </p:cNvPr>
          <p:cNvSpPr/>
          <p:nvPr/>
        </p:nvSpPr>
        <p:spPr>
          <a:xfrm>
            <a:off x="6156506" y="6155552"/>
            <a:ext cx="381918" cy="381917"/>
          </a:xfrm>
          <a:prstGeom prst="ellipse">
            <a:avLst/>
          </a:prstGeom>
          <a:solidFill>
            <a:srgbClr val="EEECE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Oval 18">
            <a:hlinkClick r:id="rId3" action="ppaction://hlinksldjump" tooltip="Bangarpet (SC): 40.3 years"/>
          </p:cNvPr>
          <p:cNvSpPr/>
          <p:nvPr/>
        </p:nvSpPr>
        <p:spPr>
          <a:xfrm>
            <a:off x="7241348" y="5869181"/>
            <a:ext cx="252354" cy="252354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Oval 19">
            <a:hlinkClick r:id="rId3" action="ppaction://hlinksldjump" tooltip="Bantval: 49.3 years"/>
          </p:cNvPr>
          <p:cNvSpPr/>
          <p:nvPr/>
        </p:nvSpPr>
        <p:spPr>
          <a:xfrm>
            <a:off x="3527182" y="4109459"/>
            <a:ext cx="309145" cy="309145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Oval 20">
            <a:hlinkClick r:id="rId3" action="ppaction://hlinksldjump" tooltip="Basavakalyan: 41.9 years"/>
          </p:cNvPr>
          <p:cNvSpPr/>
          <p:nvPr/>
        </p:nvSpPr>
        <p:spPr>
          <a:xfrm>
            <a:off x="7282114" y="970164"/>
            <a:ext cx="244403" cy="244403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Oval 21">
            <a:hlinkClick r:id="rId3" action="ppaction://hlinksldjump" tooltip="Basavana Bagevadi: 43.8 years"/>
          </p:cNvPr>
          <p:cNvSpPr/>
          <p:nvPr/>
        </p:nvSpPr>
        <p:spPr>
          <a:xfrm>
            <a:off x="5751668" y="1619804"/>
            <a:ext cx="238185" cy="238185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Oval 22">
            <a:hlinkClick r:id="rId3" action="ppaction://hlinksldjump" tooltip="Basavanagudi: 47.9 years"/>
          </p:cNvPr>
          <p:cNvSpPr/>
          <p:nvPr/>
        </p:nvSpPr>
        <p:spPr>
          <a:xfrm>
            <a:off x="6435890" y="5967453"/>
            <a:ext cx="220224" cy="220224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Oval 23">
            <a:hlinkClick r:id="rId3" action="ppaction://hlinksldjump" tooltip="Belgaum Dakshin: 45.3 years"/>
          </p:cNvPr>
          <p:cNvSpPr/>
          <p:nvPr/>
        </p:nvSpPr>
        <p:spPr>
          <a:xfrm>
            <a:off x="3509656" y="1708808"/>
            <a:ext cx="261487" cy="261486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Oval 24">
            <a:hlinkClick r:id="rId3" action="ppaction://hlinksldjump" tooltip="Belgaum Rural: 48.7 years"/>
          </p:cNvPr>
          <p:cNvSpPr/>
          <p:nvPr/>
        </p:nvSpPr>
        <p:spPr>
          <a:xfrm>
            <a:off x="3634369" y="1411593"/>
            <a:ext cx="304065" cy="304066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Oval 25">
            <a:hlinkClick r:id="rId3" action="ppaction://hlinksldjump" tooltip="Belgaum Uttar: 49.1 years"/>
          </p:cNvPr>
          <p:cNvSpPr/>
          <p:nvPr/>
        </p:nvSpPr>
        <p:spPr>
          <a:xfrm>
            <a:off x="3962452" y="1495269"/>
            <a:ext cx="252815" cy="252816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Oval 26">
            <a:hlinkClick r:id="rId3" action="ppaction://hlinksldjump" tooltip="Bellary (ST): 35.4 years"/>
          </p:cNvPr>
          <p:cNvSpPr/>
          <p:nvPr/>
        </p:nvSpPr>
        <p:spPr>
          <a:xfrm>
            <a:off x="6657977" y="3134136"/>
            <a:ext cx="252006" cy="252006"/>
          </a:xfrm>
          <a:prstGeom prst="ellipse">
            <a:avLst/>
          </a:prstGeom>
          <a:solidFill>
            <a:srgbClr val="EEECE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Oval 27">
            <a:hlinkClick r:id="rId3" action="ppaction://hlinksldjump" tooltip="Bellary City: 44.2 years"/>
          </p:cNvPr>
          <p:cNvSpPr/>
          <p:nvPr/>
        </p:nvSpPr>
        <p:spPr>
          <a:xfrm>
            <a:off x="6366843" y="3182816"/>
            <a:ext cx="264333" cy="264332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Oval 28">
            <a:hlinkClick r:id="rId3" action="ppaction://hlinksldjump" tooltip="Belthangady: 50.6 years"/>
          </p:cNvPr>
          <p:cNvSpPr/>
          <p:nvPr/>
        </p:nvSpPr>
        <p:spPr>
          <a:xfrm>
            <a:off x="3862952" y="4096033"/>
            <a:ext cx="294972" cy="294971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Oval 29">
            <a:hlinkClick r:id="rId3" action="ppaction://hlinksldjump" tooltip="Belur: 51.0 years"/>
          </p:cNvPr>
          <p:cNvSpPr/>
          <p:nvPr/>
        </p:nvSpPr>
        <p:spPr>
          <a:xfrm>
            <a:off x="4499367" y="4095873"/>
            <a:ext cx="272109" cy="272110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Oval 30">
            <a:hlinkClick r:id="rId3" action="ppaction://hlinksldjump" tooltip="Bhadravati: 48.0 years"/>
          </p:cNvPr>
          <p:cNvSpPr/>
          <p:nvPr/>
        </p:nvSpPr>
        <p:spPr>
          <a:xfrm>
            <a:off x="4673933" y="3525441"/>
            <a:ext cx="286436" cy="286436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Oval 31">
            <a:hlinkClick r:id="rId3" action="ppaction://hlinksldjump" tooltip="Bhalki: 40.9 years"/>
          </p:cNvPr>
          <p:cNvSpPr/>
          <p:nvPr/>
        </p:nvSpPr>
        <p:spPr>
          <a:xfrm>
            <a:off x="7645161" y="907385"/>
            <a:ext cx="294773" cy="294773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Oval 32">
            <a:hlinkClick r:id="rId3" action="ppaction://hlinksldjump" tooltip="Bhatkal: 40.9 years"/>
          </p:cNvPr>
          <p:cNvSpPr/>
          <p:nvPr/>
        </p:nvSpPr>
        <p:spPr>
          <a:xfrm>
            <a:off x="3280132" y="2960381"/>
            <a:ext cx="250866" cy="250866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" name="Oval 33">
            <a:hlinkClick r:id="rId3" action="ppaction://hlinksldjump" tooltip="Bidar: 47.5 years"/>
          </p:cNvPr>
          <p:cNvSpPr/>
          <p:nvPr/>
        </p:nvSpPr>
        <p:spPr>
          <a:xfrm>
            <a:off x="8035002" y="1192170"/>
            <a:ext cx="202768" cy="202768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Oval 34">
            <a:hlinkClick r:id="rId3" action="ppaction://hlinksldjump" tooltip="Bidar South: 46.9 years"/>
          </p:cNvPr>
          <p:cNvSpPr/>
          <p:nvPr/>
        </p:nvSpPr>
        <p:spPr>
          <a:xfrm>
            <a:off x="7872206" y="1379879"/>
            <a:ext cx="222499" cy="222499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" name="Oval 35">
            <a:hlinkClick r:id="rId3" action="ppaction://hlinksldjump" tooltip="Bijapur City: 42.0 years"/>
          </p:cNvPr>
          <p:cNvSpPr/>
          <p:nvPr/>
        </p:nvSpPr>
        <p:spPr>
          <a:xfrm>
            <a:off x="5608979" y="1426680"/>
            <a:ext cx="188728" cy="188727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Oval 36">
            <a:hlinkClick r:id="rId3" action="ppaction://hlinksldjump" tooltip="Bilgi: 40.1 years"/>
          </p:cNvPr>
          <p:cNvSpPr/>
          <p:nvPr/>
        </p:nvSpPr>
        <p:spPr>
          <a:xfrm>
            <a:off x="5249833" y="1588776"/>
            <a:ext cx="282198" cy="282198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8" name="Oval 37">
            <a:hlinkClick r:id="rId3" action="ppaction://hlinksldjump" tooltip="Bommanahalli: 42.3 years"/>
          </p:cNvPr>
          <p:cNvSpPr/>
          <p:nvPr/>
        </p:nvSpPr>
        <p:spPr>
          <a:xfrm>
            <a:off x="6686151" y="5949150"/>
            <a:ext cx="277506" cy="277506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Oval 38">
            <a:hlinkClick r:id="rId3" action="ppaction://hlinksldjump" tooltip="Byadgi: 43.7 years"/>
          </p:cNvPr>
          <p:cNvSpPr/>
          <p:nvPr/>
        </p:nvSpPr>
        <p:spPr>
          <a:xfrm>
            <a:off x="4773774" y="2714804"/>
            <a:ext cx="275333" cy="275332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0" name="Oval 39">
            <a:hlinkClick r:id="rId3" action="ppaction://hlinksldjump" tooltip="Byatarayanapura: 43.6 years"/>
          </p:cNvPr>
          <p:cNvSpPr/>
          <p:nvPr/>
        </p:nvSpPr>
        <p:spPr>
          <a:xfrm>
            <a:off x="7545926" y="4624268"/>
            <a:ext cx="324114" cy="324113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1" name="Oval 40">
            <a:hlinkClick r:id="rId3" action="ppaction://hlinksldjump" tooltip="Byndoor: 51.6 years"/>
          </p:cNvPr>
          <p:cNvSpPr/>
          <p:nvPr/>
        </p:nvSpPr>
        <p:spPr>
          <a:xfrm>
            <a:off x="3560893" y="2960392"/>
            <a:ext cx="292336" cy="292336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2" name="Oval 41">
            <a:hlinkClick r:id="rId3" action="ppaction://hlinksldjump" tooltip="C.V. Raman Nagar (SC): 44.5 years"/>
          </p:cNvPr>
          <p:cNvSpPr/>
          <p:nvPr/>
        </p:nvSpPr>
        <p:spPr>
          <a:xfrm>
            <a:off x="7120606" y="5672951"/>
            <a:ext cx="204203" cy="204204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" name="Oval 42">
            <a:hlinkClick r:id="rId3" action="ppaction://hlinksldjump" tooltip="Challakere (ST): 47.9 years"/>
          </p:cNvPr>
          <p:cNvSpPr/>
          <p:nvPr/>
        </p:nvSpPr>
        <p:spPr>
          <a:xfrm>
            <a:off x="6027509" y="3692974"/>
            <a:ext cx="270376" cy="270377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4" name="Oval 43">
            <a:hlinkClick r:id="rId3" action="ppaction://hlinksldjump" tooltip="Chamaraja: 47.8 years"/>
          </p:cNvPr>
          <p:cNvSpPr/>
          <p:nvPr/>
        </p:nvSpPr>
        <p:spPr>
          <a:xfrm>
            <a:off x="5008670" y="5355717"/>
            <a:ext cx="241166" cy="241167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5" name="Oval 44">
            <a:hlinkClick r:id="rId3" action="ppaction://hlinksldjump" tooltip="Chamarajanagar: 50.5 years"/>
          </p:cNvPr>
          <p:cNvSpPr/>
          <p:nvPr/>
        </p:nvSpPr>
        <p:spPr>
          <a:xfrm>
            <a:off x="5288828" y="6164974"/>
            <a:ext cx="283060" cy="283060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" name="Oval 45">
            <a:hlinkClick r:id="rId3" action="ppaction://hlinksldjump" tooltip="Chamrajpet: 46.1 years"/>
          </p:cNvPr>
          <p:cNvSpPr/>
          <p:nvPr/>
        </p:nvSpPr>
        <p:spPr>
          <a:xfrm>
            <a:off x="6375088" y="5738889"/>
            <a:ext cx="203067" cy="203068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7" name="Oval 46">
            <a:hlinkClick r:id="rId3" action="ppaction://hlinksldjump" tooltip="Chamundeshwari: 50.2 years"/>
          </p:cNvPr>
          <p:cNvSpPr/>
          <p:nvPr/>
        </p:nvSpPr>
        <p:spPr>
          <a:xfrm>
            <a:off x="4638370" y="5324300"/>
            <a:ext cx="343140" cy="343140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Oval 47">
            <a:hlinkClick r:id="rId3" action="ppaction://hlinksldjump" tooltip="Channagiri: 45.0 years"/>
          </p:cNvPr>
          <p:cNvSpPr/>
          <p:nvPr/>
        </p:nvSpPr>
        <p:spPr>
          <a:xfrm>
            <a:off x="4987934" y="3577276"/>
            <a:ext cx="259680" cy="259680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9" name="Oval 48">
            <a:hlinkClick r:id="rId3" action="ppaction://hlinksldjump" tooltip="Channapatna: 45.3 years"/>
          </p:cNvPr>
          <p:cNvSpPr/>
          <p:nvPr/>
        </p:nvSpPr>
        <p:spPr>
          <a:xfrm>
            <a:off x="5776164" y="5388954"/>
            <a:ext cx="328179" cy="328178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0" name="Oval 49">
            <a:hlinkClick r:id="rId3" action="ppaction://hlinksldjump" tooltip="Chickpet: 45.9 years"/>
          </p:cNvPr>
          <p:cNvSpPr/>
          <p:nvPr/>
        </p:nvSpPr>
        <p:spPr>
          <a:xfrm>
            <a:off x="6872877" y="5746559"/>
            <a:ext cx="228730" cy="228731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Oval 50">
            <a:hlinkClick r:id="rId3" action="ppaction://hlinksldjump" tooltip="Chikkaballapur: 49.1 years"/>
          </p:cNvPr>
          <p:cNvSpPr/>
          <p:nvPr/>
        </p:nvSpPr>
        <p:spPr>
          <a:xfrm>
            <a:off x="7240650" y="4715568"/>
            <a:ext cx="288107" cy="288107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2" name="Oval 51">
            <a:hlinkClick r:id="rId3" action="ppaction://hlinksldjump" tooltip="Chikkodi-Sadalga: 45.8 years"/>
          </p:cNvPr>
          <p:cNvSpPr/>
          <p:nvPr/>
        </p:nvSpPr>
        <p:spPr>
          <a:xfrm>
            <a:off x="4124402" y="949493"/>
            <a:ext cx="285908" cy="285907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Oval 52">
            <a:hlinkClick r:id="rId3" action="ppaction://hlinksldjump" tooltip="Chikmagalur: 43.8 years"/>
          </p:cNvPr>
          <p:cNvSpPr/>
          <p:nvPr/>
        </p:nvSpPr>
        <p:spPr>
          <a:xfrm>
            <a:off x="4289856" y="3878369"/>
            <a:ext cx="272600" cy="272600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4" name="Oval 53">
            <a:hlinkClick r:id="rId3" action="ppaction://hlinksldjump" tooltip="Chiknayakanhalli: 41.6 years"/>
          </p:cNvPr>
          <p:cNvSpPr/>
          <p:nvPr/>
        </p:nvSpPr>
        <p:spPr>
          <a:xfrm>
            <a:off x="5469946" y="3881705"/>
            <a:ext cx="328244" cy="328245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5" name="Oval 54">
            <a:hlinkClick r:id="rId3" action="ppaction://hlinksldjump" tooltip="Chincholi (SC): 49.8 years"/>
          </p:cNvPr>
          <p:cNvSpPr/>
          <p:nvPr/>
        </p:nvSpPr>
        <p:spPr>
          <a:xfrm>
            <a:off x="7733469" y="1586130"/>
            <a:ext cx="192698" cy="192698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6" name="Oval 55">
            <a:hlinkClick r:id="rId3" action="ppaction://hlinksldjump" tooltip="Chintamani: 44.0 years"/>
          </p:cNvPr>
          <p:cNvSpPr/>
          <p:nvPr/>
        </p:nvSpPr>
        <p:spPr>
          <a:xfrm>
            <a:off x="7726347" y="4929733"/>
            <a:ext cx="298803" cy="298803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7" name="Oval 56">
            <a:hlinkClick r:id="rId3" action="ppaction://hlinksldjump" tooltip="Chitradurga: 48.8 years"/>
          </p:cNvPr>
          <p:cNvSpPr/>
          <p:nvPr/>
        </p:nvSpPr>
        <p:spPr>
          <a:xfrm>
            <a:off x="5484161" y="3351319"/>
            <a:ext cx="315644" cy="315644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8" name="Oval 57">
            <a:hlinkClick r:id="rId3" action="ppaction://hlinksldjump" tooltip="Chittapur: 42.7 years"/>
          </p:cNvPr>
          <p:cNvSpPr/>
          <p:nvPr/>
        </p:nvSpPr>
        <p:spPr>
          <a:xfrm>
            <a:off x="7236480" y="1661049"/>
            <a:ext cx="218427" cy="218427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9" name="Oval 58">
            <a:hlinkClick r:id="rId3" action="ppaction://hlinksldjump" tooltip="Dasarahalli: 52.5 years"/>
          </p:cNvPr>
          <p:cNvSpPr/>
          <p:nvPr/>
        </p:nvSpPr>
        <p:spPr>
          <a:xfrm>
            <a:off x="6162853" y="4509021"/>
            <a:ext cx="291344" cy="291344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0" name="Oval 59">
            <a:hlinkClick r:id="rId3" action="ppaction://hlinksldjump" tooltip="Davanagere North: 44.4 years"/>
          </p:cNvPr>
          <p:cNvSpPr/>
          <p:nvPr/>
        </p:nvSpPr>
        <p:spPr>
          <a:xfrm>
            <a:off x="5352538" y="3134022"/>
            <a:ext cx="240254" cy="240255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1" name="Oval 60">
            <a:hlinkClick r:id="rId3" action="ppaction://hlinksldjump" tooltip="Davanagere South: 49.6 years"/>
          </p:cNvPr>
          <p:cNvSpPr/>
          <p:nvPr/>
        </p:nvSpPr>
        <p:spPr>
          <a:xfrm>
            <a:off x="4911244" y="3328596"/>
            <a:ext cx="229549" cy="229548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2" name="Oval 61">
            <a:hlinkClick r:id="rId3" action="ppaction://hlinksldjump" tooltip="Devadurga (ST): 40.4 years"/>
          </p:cNvPr>
          <p:cNvSpPr/>
          <p:nvPr/>
        </p:nvSpPr>
        <p:spPr>
          <a:xfrm>
            <a:off x="6866480" y="2166508"/>
            <a:ext cx="203488" cy="203489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3" name="Oval 62">
            <a:hlinkClick r:id="rId3" action="ppaction://hlinksldjump" tooltip="Devanahalli (SC): 44.2 years"/>
          </p:cNvPr>
          <p:cNvSpPr/>
          <p:nvPr/>
        </p:nvSpPr>
        <p:spPr>
          <a:xfrm>
            <a:off x="7128153" y="5346836"/>
            <a:ext cx="302662" cy="302662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4" name="Oval 63">
            <a:hlinkClick r:id="rId3" action="ppaction://hlinksldjump" tooltip="Devar Hippargi: 47.1 years"/>
          </p:cNvPr>
          <p:cNvSpPr/>
          <p:nvPr/>
        </p:nvSpPr>
        <p:spPr>
          <a:xfrm>
            <a:off x="5939322" y="1426386"/>
            <a:ext cx="231370" cy="231371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5" name="Oval 64">
            <a:hlinkClick r:id="rId3" action="ppaction://hlinksldjump" tooltip="Dharwad: 45.6 years"/>
          </p:cNvPr>
          <p:cNvSpPr/>
          <p:nvPr/>
        </p:nvSpPr>
        <p:spPr>
          <a:xfrm>
            <a:off x="4359054" y="1887175"/>
            <a:ext cx="255002" cy="255000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6" name="Oval 65">
            <a:hlinkClick r:id="rId3" action="ppaction://hlinksldjump" tooltip="Doddaballapur: 45.7 years"/>
          </p:cNvPr>
          <p:cNvSpPr/>
          <p:nvPr/>
        </p:nvSpPr>
        <p:spPr>
          <a:xfrm>
            <a:off x="6700442" y="4342103"/>
            <a:ext cx="286130" cy="286129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7" name="Oval 66">
            <a:hlinkClick r:id="rId3" action="ppaction://hlinksldjump" tooltip="Gadag: 47.0 years"/>
          </p:cNvPr>
          <p:cNvSpPr/>
          <p:nvPr/>
        </p:nvSpPr>
        <p:spPr>
          <a:xfrm>
            <a:off x="5197566" y="2460386"/>
            <a:ext cx="245796" cy="245795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8" name="Oval 67">
            <a:hlinkClick r:id="rId3" action="ppaction://hlinksldjump" tooltip="Gandhi Nagar: 45.5 years"/>
          </p:cNvPr>
          <p:cNvSpPr/>
          <p:nvPr/>
        </p:nvSpPr>
        <p:spPr>
          <a:xfrm>
            <a:off x="6885564" y="5484978"/>
            <a:ext cx="229592" cy="229593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9" name="Oval 68">
            <a:hlinkClick r:id="rId3" action="ppaction://hlinksldjump" tooltip="Gangawati: 48.4 years"/>
          </p:cNvPr>
          <p:cNvSpPr/>
          <p:nvPr/>
        </p:nvSpPr>
        <p:spPr>
          <a:xfrm>
            <a:off x="6119635" y="2682133"/>
            <a:ext cx="227073" cy="227073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0" name="Oval 69">
            <a:hlinkClick r:id="rId3" action="ppaction://hlinksldjump" tooltip="Gauribidanur: 49.5 years"/>
          </p:cNvPr>
          <p:cNvSpPr/>
          <p:nvPr/>
        </p:nvSpPr>
        <p:spPr>
          <a:xfrm>
            <a:off x="6941652" y="4136287"/>
            <a:ext cx="294120" cy="294119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1" name="Oval 70">
            <a:hlinkClick r:id="rId3" action="ppaction://hlinksldjump" tooltip="Gokak: 43.6 years"/>
          </p:cNvPr>
          <p:cNvSpPr/>
          <p:nvPr/>
        </p:nvSpPr>
        <p:spPr>
          <a:xfrm>
            <a:off x="4231776" y="1570237"/>
            <a:ext cx="284888" cy="284888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2" name="Oval 71">
            <a:hlinkClick r:id="rId3" action="ppaction://hlinksldjump" tooltip="Govindaraj Nagar: 46.6 years"/>
          </p:cNvPr>
          <p:cNvSpPr/>
          <p:nvPr/>
        </p:nvSpPr>
        <p:spPr>
          <a:xfrm>
            <a:off x="6172784" y="5898204"/>
            <a:ext cx="238853" cy="238853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3" name="Oval 72">
            <a:hlinkClick r:id="rId3" action="ppaction://hlinksldjump" tooltip="Gubbi: 44.8 years"/>
          </p:cNvPr>
          <p:cNvSpPr/>
          <p:nvPr/>
        </p:nvSpPr>
        <p:spPr>
          <a:xfrm>
            <a:off x="5753643" y="4253144"/>
            <a:ext cx="283926" cy="283926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4" name="Oval 73">
            <a:hlinkClick r:id="rId3" action="ppaction://hlinksldjump" tooltip="Gulbarga Dakshin: 47.6 years"/>
          </p:cNvPr>
          <p:cNvSpPr/>
          <p:nvPr/>
        </p:nvSpPr>
        <p:spPr>
          <a:xfrm>
            <a:off x="6870036" y="1355987"/>
            <a:ext cx="225478" cy="225478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5" name="Oval 74">
            <a:hlinkClick r:id="rId3" action="ppaction://hlinksldjump" tooltip="Gulbarga Rural (SC): 54.3 years"/>
          </p:cNvPr>
          <p:cNvSpPr/>
          <p:nvPr/>
        </p:nvSpPr>
        <p:spPr>
          <a:xfrm>
            <a:off x="7021402" y="1130669"/>
            <a:ext cx="243429" cy="243429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6" name="Oval 75">
            <a:hlinkClick r:id="rId3" action="ppaction://hlinksldjump" tooltip="Gulbarga Uttar: 50.5 years"/>
          </p:cNvPr>
          <p:cNvSpPr/>
          <p:nvPr/>
        </p:nvSpPr>
        <p:spPr>
          <a:xfrm>
            <a:off x="7128806" y="1389799"/>
            <a:ext cx="228033" cy="228034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7" name="Oval 76">
            <a:hlinkClick r:id="rId3" action="ppaction://hlinksldjump" tooltip="Gundlupet: 50.6 years"/>
          </p:cNvPr>
          <p:cNvSpPr/>
          <p:nvPr/>
        </p:nvSpPr>
        <p:spPr>
          <a:xfrm>
            <a:off x="4900678" y="5946570"/>
            <a:ext cx="328183" cy="328182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8" name="Oval 77">
            <a:hlinkClick r:id="rId3" action="ppaction://hlinksldjump" tooltip="Gurumitkal: 50.3 years"/>
          </p:cNvPr>
          <p:cNvSpPr/>
          <p:nvPr/>
        </p:nvSpPr>
        <p:spPr>
          <a:xfrm>
            <a:off x="7531042" y="1999334"/>
            <a:ext cx="227870" cy="227871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9" name="Oval 78">
            <a:hlinkClick r:id="rId3" action="ppaction://hlinksldjump" tooltip="Hadagalli (SC): 48.8 years"/>
          </p:cNvPr>
          <p:cNvSpPr/>
          <p:nvPr/>
        </p:nvSpPr>
        <p:spPr>
          <a:xfrm>
            <a:off x="5080196" y="2710900"/>
            <a:ext cx="208328" cy="208328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0" name="Oval 79">
            <a:hlinkClick r:id="rId3" action="ppaction://hlinksldjump" tooltip="Hagaribommanahalli (SC): 39.1 years"/>
          </p:cNvPr>
          <p:cNvSpPr/>
          <p:nvPr/>
        </p:nvSpPr>
        <p:spPr>
          <a:xfrm>
            <a:off x="5587228" y="2836508"/>
            <a:ext cx="260768" cy="260768"/>
          </a:xfrm>
          <a:prstGeom prst="ellipse">
            <a:avLst/>
          </a:prstGeom>
          <a:solidFill>
            <a:srgbClr val="EEECE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1" name="Oval 80">
            <a:hlinkClick r:id="rId3" action="ppaction://hlinksldjump" tooltip="Haliyal: 42.2 years"/>
          </p:cNvPr>
          <p:cNvSpPr/>
          <p:nvPr/>
        </p:nvSpPr>
        <p:spPr>
          <a:xfrm>
            <a:off x="3960518" y="2089326"/>
            <a:ext cx="227208" cy="227207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2" name="Oval 81">
            <a:hlinkClick r:id="rId3" action="ppaction://hlinksldjump" tooltip="Hangal: 48.5 years"/>
          </p:cNvPr>
          <p:cNvSpPr/>
          <p:nvPr/>
        </p:nvSpPr>
        <p:spPr>
          <a:xfrm>
            <a:off x="4174372" y="2672722"/>
            <a:ext cx="281732" cy="281731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3" name="Oval 82">
            <a:hlinkClick r:id="rId3" action="ppaction://hlinksldjump" tooltip="Hanur: 44.6 years"/>
          </p:cNvPr>
          <p:cNvSpPr/>
          <p:nvPr/>
        </p:nvSpPr>
        <p:spPr>
          <a:xfrm>
            <a:off x="5845837" y="6154107"/>
            <a:ext cx="287673" cy="287672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4" name="Oval 83">
            <a:hlinkClick r:id="rId3" action="ppaction://hlinksldjump" tooltip="Harapanahalli: 45.6 years"/>
          </p:cNvPr>
          <p:cNvSpPr/>
          <p:nvPr/>
        </p:nvSpPr>
        <p:spPr>
          <a:xfrm>
            <a:off x="5275587" y="2827264"/>
            <a:ext cx="281482" cy="281482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5" name="Oval 84">
            <a:hlinkClick r:id="rId3" action="ppaction://hlinksldjump" tooltip="Harihar: 47.0 years"/>
          </p:cNvPr>
          <p:cNvSpPr/>
          <p:nvPr/>
        </p:nvSpPr>
        <p:spPr>
          <a:xfrm>
            <a:off x="5041622" y="3057154"/>
            <a:ext cx="286530" cy="286529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6" name="Oval 85">
            <a:hlinkClick r:id="rId3" action="ppaction://hlinksldjump" tooltip="Hassan: 50.6 years"/>
          </p:cNvPr>
          <p:cNvSpPr/>
          <p:nvPr/>
        </p:nvSpPr>
        <p:spPr>
          <a:xfrm>
            <a:off x="4643741" y="4447647"/>
            <a:ext cx="256365" cy="256366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7" name="Oval 86">
            <a:hlinkClick r:id="rId3" action="ppaction://hlinksldjump" tooltip="Haveri (SC): 44.2 years"/>
          </p:cNvPr>
          <p:cNvSpPr/>
          <p:nvPr/>
        </p:nvSpPr>
        <p:spPr>
          <a:xfrm>
            <a:off x="4486680" y="2678225"/>
            <a:ext cx="259559" cy="259559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8" name="Oval 87">
            <a:hlinkClick r:id="rId3" action="ppaction://hlinksldjump" tooltip="Hebbal: 44.0 years"/>
          </p:cNvPr>
          <p:cNvSpPr/>
          <p:nvPr/>
        </p:nvSpPr>
        <p:spPr>
          <a:xfrm>
            <a:off x="7478173" y="4951963"/>
            <a:ext cx="218391" cy="218391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9" name="Oval 88">
            <a:hlinkClick r:id="rId3" action="ppaction://hlinksldjump" tooltip="Heggadadevanakote (ST): 45.8 years"/>
          </p:cNvPr>
          <p:cNvSpPr/>
          <p:nvPr/>
        </p:nvSpPr>
        <p:spPr>
          <a:xfrm>
            <a:off x="4420581" y="5587729"/>
            <a:ext cx="286600" cy="286601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0" name="Oval 89">
            <a:hlinkClick r:id="rId3" action="ppaction://hlinksldjump" tooltip="Hirekerur: 47.6 years"/>
          </p:cNvPr>
          <p:cNvSpPr/>
          <p:nvPr/>
        </p:nvSpPr>
        <p:spPr>
          <a:xfrm>
            <a:off x="4446896" y="2965939"/>
            <a:ext cx="260741" cy="260741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1" name="Oval 90">
            <a:hlinkClick r:id="rId3" action="ppaction://hlinksldjump" tooltip="Hiriyur: 47.9 years"/>
          </p:cNvPr>
          <p:cNvSpPr/>
          <p:nvPr/>
        </p:nvSpPr>
        <p:spPr>
          <a:xfrm>
            <a:off x="5693058" y="3621210"/>
            <a:ext cx="309909" cy="309909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2" name="Oval 91">
            <a:hlinkClick r:id="rId3" action="ppaction://hlinksldjump" tooltip="Holalkere (SC): 42.2 years"/>
          </p:cNvPr>
          <p:cNvSpPr/>
          <p:nvPr/>
        </p:nvSpPr>
        <p:spPr>
          <a:xfrm>
            <a:off x="5271666" y="3611424"/>
            <a:ext cx="305428" cy="305428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3" name="Oval 92">
            <a:hlinkClick r:id="rId3" action="ppaction://hlinksldjump" tooltip="Holenarasipur: 39.8 years"/>
          </p:cNvPr>
          <p:cNvSpPr/>
          <p:nvPr/>
        </p:nvSpPr>
        <p:spPr>
          <a:xfrm>
            <a:off x="4698650" y="4719923"/>
            <a:ext cx="324359" cy="324358"/>
          </a:xfrm>
          <a:prstGeom prst="ellipse">
            <a:avLst/>
          </a:prstGeom>
          <a:solidFill>
            <a:srgbClr val="EEECE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4" name="Oval 93">
            <a:hlinkClick r:id="rId3" action="ppaction://hlinksldjump" tooltip="Homnabad: 50.1 years"/>
          </p:cNvPr>
          <p:cNvSpPr/>
          <p:nvPr/>
        </p:nvSpPr>
        <p:spPr>
          <a:xfrm>
            <a:off x="7471148" y="1167216"/>
            <a:ext cx="263909" cy="263910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5" name="Oval 94">
            <a:hlinkClick r:id="rId3" action="ppaction://hlinksldjump" tooltip="Honnali: 47.8 years"/>
          </p:cNvPr>
          <p:cNvSpPr/>
          <p:nvPr/>
        </p:nvSpPr>
        <p:spPr>
          <a:xfrm>
            <a:off x="4507979" y="3246485"/>
            <a:ext cx="294887" cy="294887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6" name="Oval 95">
            <a:hlinkClick r:id="rId3" action="ppaction://hlinksldjump" tooltip="Hosadurga: 41.0 years"/>
          </p:cNvPr>
          <p:cNvSpPr/>
          <p:nvPr/>
        </p:nvSpPr>
        <p:spPr>
          <a:xfrm>
            <a:off x="5162388" y="3920468"/>
            <a:ext cx="281720" cy="281720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7" name="Oval 96">
            <a:hlinkClick r:id="rId3" action="ppaction://hlinksldjump" tooltip="Hosakote: 47.9 years"/>
          </p:cNvPr>
          <p:cNvSpPr/>
          <p:nvPr/>
        </p:nvSpPr>
        <p:spPr>
          <a:xfrm>
            <a:off x="7432838" y="5213291"/>
            <a:ext cx="324504" cy="324505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8" name="Oval 97">
            <a:hlinkClick r:id="rId3" action="ppaction://hlinksldjump" tooltip="Hubli-Dharwad-Central: 47.1 years"/>
          </p:cNvPr>
          <p:cNvSpPr/>
          <p:nvPr/>
        </p:nvSpPr>
        <p:spPr>
          <a:xfrm>
            <a:off x="4753413" y="2179731"/>
            <a:ext cx="245290" cy="245290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9" name="Oval 98">
            <a:hlinkClick r:id="rId3" action="ppaction://hlinksldjump" tooltip="Hubli-Dharwad-East (SC): 45.4 years"/>
          </p:cNvPr>
          <p:cNvSpPr/>
          <p:nvPr/>
        </p:nvSpPr>
        <p:spPr>
          <a:xfrm>
            <a:off x="4230312" y="2130846"/>
            <a:ext cx="211432" cy="211432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0" name="Oval 99">
            <a:hlinkClick r:id="rId3" action="ppaction://hlinksldjump" tooltip="Hubli-Dharwad-West: 48.2 years"/>
          </p:cNvPr>
          <p:cNvSpPr/>
          <p:nvPr/>
        </p:nvSpPr>
        <p:spPr>
          <a:xfrm>
            <a:off x="4473635" y="2152232"/>
            <a:ext cx="248319" cy="248319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1" name="Oval 100">
            <a:hlinkClick r:id="rId3" action="ppaction://hlinksldjump" tooltip="Hukkeri: 48.4 years"/>
          </p:cNvPr>
          <p:cNvSpPr/>
          <p:nvPr/>
        </p:nvSpPr>
        <p:spPr>
          <a:xfrm>
            <a:off x="4155807" y="1262549"/>
            <a:ext cx="288390" cy="288391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2" name="Oval 101">
            <a:hlinkClick r:id="rId3" action="ppaction://hlinksldjump" tooltip="Hungund: 50.5 years"/>
          </p:cNvPr>
          <p:cNvSpPr/>
          <p:nvPr/>
        </p:nvSpPr>
        <p:spPr>
          <a:xfrm>
            <a:off x="5687904" y="2023325"/>
            <a:ext cx="256866" cy="256866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3" name="Oval 102">
            <a:hlinkClick r:id="rId3" action="ppaction://hlinksldjump" tooltip="Hunsur: 42.9 years"/>
          </p:cNvPr>
          <p:cNvSpPr/>
          <p:nvPr/>
        </p:nvSpPr>
        <p:spPr>
          <a:xfrm>
            <a:off x="4252298" y="5262620"/>
            <a:ext cx="332138" cy="332137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4" name="Oval 103">
            <a:hlinkClick r:id="rId3" action="ppaction://hlinksldjump" tooltip="Indi: 42.2 years"/>
          </p:cNvPr>
          <p:cNvSpPr/>
          <p:nvPr/>
        </p:nvSpPr>
        <p:spPr>
          <a:xfrm>
            <a:off x="5990080" y="1071229"/>
            <a:ext cx="240910" cy="240910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5" name="Oval 104">
            <a:hlinkClick r:id="rId3" action="ppaction://hlinksldjump" tooltip="Jagalur (ST): 41.8 years"/>
          </p:cNvPr>
          <p:cNvSpPr/>
          <p:nvPr/>
        </p:nvSpPr>
        <p:spPr>
          <a:xfrm>
            <a:off x="5828819" y="3368899"/>
            <a:ext cx="240226" cy="240227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6" name="Oval 105">
            <a:hlinkClick r:id="rId3" action="ppaction://hlinksldjump" tooltip="Jamkhandi: 42.9 years"/>
          </p:cNvPr>
          <p:cNvSpPr/>
          <p:nvPr/>
        </p:nvSpPr>
        <p:spPr>
          <a:xfrm>
            <a:off x="5071181" y="1216919"/>
            <a:ext cx="249734" cy="249734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7" name="Oval 106">
            <a:hlinkClick r:id="rId3" action="ppaction://hlinksldjump" tooltip="Jayanagar: 43.4 years"/>
          </p:cNvPr>
          <p:cNvSpPr/>
          <p:nvPr/>
        </p:nvSpPr>
        <p:spPr>
          <a:xfrm>
            <a:off x="6416630" y="5501076"/>
            <a:ext cx="203735" cy="203735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8" name="Oval 107">
            <a:hlinkClick r:id="rId3" action="ppaction://hlinksldjump" tooltip="Jewargi: 41.1 years"/>
          </p:cNvPr>
          <p:cNvSpPr/>
          <p:nvPr/>
        </p:nvSpPr>
        <p:spPr>
          <a:xfrm>
            <a:off x="6799667" y="1610266"/>
            <a:ext cx="264054" cy="264054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9" name="Oval 108">
            <a:hlinkClick r:id="rId3" action="ppaction://hlinksldjump" tooltip="K.R. Pura: 47.4 years"/>
          </p:cNvPr>
          <p:cNvSpPr/>
          <p:nvPr/>
        </p:nvSpPr>
        <p:spPr>
          <a:xfrm>
            <a:off x="6918134" y="4801844"/>
            <a:ext cx="311261" cy="311261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0" name="Oval 109">
            <a:hlinkClick r:id="rId3" action="ppaction://hlinksldjump" tooltip="Kadur : 47.4 years"/>
          </p:cNvPr>
          <p:cNvSpPr/>
          <p:nvPr/>
        </p:nvSpPr>
        <p:spPr>
          <a:xfrm>
            <a:off x="4864717" y="3848029"/>
            <a:ext cx="278902" cy="278902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1" name="Oval 110">
            <a:hlinkClick r:id="rId3" action="ppaction://hlinksldjump" tooltip="Kagwad: 39.9 years"/>
          </p:cNvPr>
          <p:cNvSpPr/>
          <p:nvPr/>
        </p:nvSpPr>
        <p:spPr>
          <a:xfrm>
            <a:off x="4437020" y="834514"/>
            <a:ext cx="246767" cy="246766"/>
          </a:xfrm>
          <a:prstGeom prst="ellipse">
            <a:avLst/>
          </a:prstGeom>
          <a:solidFill>
            <a:srgbClr val="EEECE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2" name="Oval 111">
            <a:hlinkClick r:id="rId3" action="ppaction://hlinksldjump" tooltip="Kalghatgi: 47.0 years"/>
          </p:cNvPr>
          <p:cNvSpPr/>
          <p:nvPr/>
        </p:nvSpPr>
        <p:spPr>
          <a:xfrm>
            <a:off x="4050839" y="2328421"/>
            <a:ext cx="261525" cy="261525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3" name="Oval 112">
            <a:hlinkClick r:id="rId3" action="ppaction://hlinksldjump" tooltip="Kampli (ST): 49.4 years"/>
          </p:cNvPr>
          <p:cNvSpPr/>
          <p:nvPr/>
        </p:nvSpPr>
        <p:spPr>
          <a:xfrm>
            <a:off x="6209305" y="2917781"/>
            <a:ext cx="275404" cy="275404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4" name="Oval 113">
            <a:hlinkClick r:id="rId3" action="ppaction://hlinksldjump" tooltip="Kanakagiri (SC): 45.1 years"/>
          </p:cNvPr>
          <p:cNvSpPr/>
          <p:nvPr/>
        </p:nvSpPr>
        <p:spPr>
          <a:xfrm>
            <a:off x="5997003" y="2457770"/>
            <a:ext cx="220942" cy="220942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5" name="Oval 114">
            <a:hlinkClick r:id="rId3" action="ppaction://hlinksldjump" tooltip="Kanakapura: 42.0 years"/>
          </p:cNvPr>
          <p:cNvSpPr/>
          <p:nvPr/>
        </p:nvSpPr>
        <p:spPr>
          <a:xfrm>
            <a:off x="5826671" y="5806569"/>
            <a:ext cx="322035" cy="322036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6" name="Oval 115">
            <a:hlinkClick r:id="rId3" action="ppaction://hlinksldjump" tooltip="Kapu: 50.3 years"/>
          </p:cNvPr>
          <p:cNvSpPr/>
          <p:nvPr/>
        </p:nvSpPr>
        <p:spPr>
          <a:xfrm>
            <a:off x="3164596" y="3704158"/>
            <a:ext cx="225521" cy="225520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7" name="Oval 116">
            <a:hlinkClick r:id="rId3" action="ppaction://hlinksldjump" tooltip="Karkal: 45.0 years"/>
          </p:cNvPr>
          <p:cNvSpPr/>
          <p:nvPr/>
        </p:nvSpPr>
        <p:spPr>
          <a:xfrm>
            <a:off x="3668064" y="3583727"/>
            <a:ext cx="254938" cy="254937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8" name="Oval 117">
            <a:hlinkClick r:id="rId3" action="ppaction://hlinksldjump" tooltip="Karwar: 44.9 years"/>
          </p:cNvPr>
          <p:cNvSpPr/>
          <p:nvPr/>
        </p:nvSpPr>
        <p:spPr>
          <a:xfrm>
            <a:off x="3227676" y="2171017"/>
            <a:ext cx="265631" cy="265631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9" name="Oval 118">
            <a:hlinkClick r:id="rId3" action="ppaction://hlinksldjump" tooltip="Khanapur: 47.7 years"/>
          </p:cNvPr>
          <p:cNvSpPr/>
          <p:nvPr/>
        </p:nvSpPr>
        <p:spPr>
          <a:xfrm>
            <a:off x="3800911" y="1733490"/>
            <a:ext cx="261633" cy="261633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0" name="Oval 119">
            <a:hlinkClick r:id="rId3" action="ppaction://hlinksldjump" tooltip="Kittur: 43.5 years"/>
          </p:cNvPr>
          <p:cNvSpPr/>
          <p:nvPr/>
        </p:nvSpPr>
        <p:spPr>
          <a:xfrm>
            <a:off x="4077410" y="1833748"/>
            <a:ext cx="255403" cy="255404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1" name="Oval 120">
            <a:hlinkClick r:id="rId3" action="ppaction://hlinksldjump" tooltip="Kolar: 47.8 years"/>
          </p:cNvPr>
          <p:cNvSpPr/>
          <p:nvPr/>
        </p:nvSpPr>
        <p:spPr>
          <a:xfrm>
            <a:off x="7643361" y="5501958"/>
            <a:ext cx="289580" cy="289579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2" name="Oval 121">
            <a:hlinkClick r:id="rId3" action="ppaction://hlinksldjump" tooltip="Kolar Gold Field (SC): 45.0 years"/>
          </p:cNvPr>
          <p:cNvSpPr/>
          <p:nvPr/>
        </p:nvSpPr>
        <p:spPr>
          <a:xfrm>
            <a:off x="7526232" y="5851221"/>
            <a:ext cx="238256" cy="238256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3" name="Oval 122">
            <a:hlinkClick r:id="rId3" action="ppaction://hlinksldjump" tooltip="Kollegal (SC): 47.7 years"/>
          </p:cNvPr>
          <p:cNvSpPr/>
          <p:nvPr/>
        </p:nvSpPr>
        <p:spPr>
          <a:xfrm>
            <a:off x="5557193" y="5997405"/>
            <a:ext cx="297568" cy="297569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4" name="Oval 123">
            <a:hlinkClick r:id="rId3" action="ppaction://hlinksldjump" tooltip="Koppal: 48.9 years"/>
          </p:cNvPr>
          <p:cNvSpPr/>
          <p:nvPr/>
        </p:nvSpPr>
        <p:spPr>
          <a:xfrm>
            <a:off x="5728340" y="2571671"/>
            <a:ext cx="272590" cy="272589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5" name="Oval 124">
            <a:hlinkClick r:id="rId3" action="ppaction://hlinksldjump" tooltip="Koratagere (SC): 44.0 years"/>
          </p:cNvPr>
          <p:cNvSpPr/>
          <p:nvPr/>
        </p:nvSpPr>
        <p:spPr>
          <a:xfrm>
            <a:off x="6476596" y="4564070"/>
            <a:ext cx="291413" cy="291413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6" name="Oval 125">
            <a:hlinkClick r:id="rId3" action="ppaction://hlinksldjump" tooltip="Krishnaraja: 45.5 years"/>
          </p:cNvPr>
          <p:cNvSpPr/>
          <p:nvPr/>
        </p:nvSpPr>
        <p:spPr>
          <a:xfrm>
            <a:off x="3273473" y="3243309"/>
            <a:ext cx="265272" cy="265273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7" name="Oval 126">
            <a:hlinkClick r:id="rId3" action="ppaction://hlinksldjump" tooltip="Krishnarajanagara: 49.4 years"/>
          </p:cNvPr>
          <p:cNvSpPr/>
          <p:nvPr/>
        </p:nvSpPr>
        <p:spPr>
          <a:xfrm>
            <a:off x="4492082" y="5002476"/>
            <a:ext cx="329309" cy="329310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8" name="Oval 127">
            <a:hlinkClick r:id="rId3" action="ppaction://hlinksldjump" tooltip="Krishnarajpet: 47.8 years"/>
          </p:cNvPr>
          <p:cNvSpPr/>
          <p:nvPr/>
        </p:nvSpPr>
        <p:spPr>
          <a:xfrm>
            <a:off x="4843223" y="5045177"/>
            <a:ext cx="310789" cy="310789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9" name="Oval 128">
            <a:hlinkClick r:id="rId3" action="ppaction://hlinksldjump" tooltip="Kudachi (SC): 39.0 years"/>
          </p:cNvPr>
          <p:cNvSpPr/>
          <p:nvPr/>
        </p:nvSpPr>
        <p:spPr>
          <a:xfrm>
            <a:off x="4651918" y="1028109"/>
            <a:ext cx="212637" cy="212636"/>
          </a:xfrm>
          <a:prstGeom prst="ellipse">
            <a:avLst/>
          </a:prstGeom>
          <a:solidFill>
            <a:srgbClr val="EEECE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0" name="Oval 129">
            <a:hlinkClick r:id="rId3" action="ppaction://hlinksldjump" tooltip="Kudligi (ST): 37.8 years"/>
          </p:cNvPr>
          <p:cNvSpPr/>
          <p:nvPr/>
        </p:nvSpPr>
        <p:spPr>
          <a:xfrm>
            <a:off x="5696607" y="3108152"/>
            <a:ext cx="256496" cy="256496"/>
          </a:xfrm>
          <a:prstGeom prst="ellipse">
            <a:avLst/>
          </a:prstGeom>
          <a:solidFill>
            <a:srgbClr val="EEECE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1" name="Oval 130">
            <a:hlinkClick r:id="rId3" action="ppaction://hlinksldjump" tooltip="Kumta: 48.6 years"/>
          </p:cNvPr>
          <p:cNvSpPr/>
          <p:nvPr/>
        </p:nvSpPr>
        <p:spPr>
          <a:xfrm>
            <a:off x="3415469" y="2598638"/>
            <a:ext cx="244750" cy="244750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2" name="Oval 131">
            <a:hlinkClick r:id="rId3" action="ppaction://hlinksldjump" tooltip="Kundapura: 48.4 years"/>
          </p:cNvPr>
          <p:cNvSpPr/>
          <p:nvPr/>
        </p:nvSpPr>
        <p:spPr>
          <a:xfrm>
            <a:off x="3565252" y="3281313"/>
            <a:ext cx="285101" cy="285101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3" name="Oval 132">
            <a:hlinkClick r:id="rId3" action="ppaction://hlinksldjump" tooltip="Kundgol: 44.9 years"/>
          </p:cNvPr>
          <p:cNvSpPr/>
          <p:nvPr/>
        </p:nvSpPr>
        <p:spPr>
          <a:xfrm>
            <a:off x="4642193" y="2436024"/>
            <a:ext cx="253650" cy="253650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4" name="Oval 133">
            <a:hlinkClick r:id="rId3" action="ppaction://hlinksldjump" tooltip="Kunigal: 50.0 years"/>
          </p:cNvPr>
          <p:cNvSpPr/>
          <p:nvPr/>
        </p:nvSpPr>
        <p:spPr>
          <a:xfrm>
            <a:off x="5716463" y="4785324"/>
            <a:ext cx="275812" cy="275812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5" name="Oval 134">
            <a:hlinkClick r:id="rId3" action="ppaction://hlinksldjump" tooltip="Kushtagi: 46.5 years"/>
          </p:cNvPr>
          <p:cNvSpPr/>
          <p:nvPr/>
        </p:nvSpPr>
        <p:spPr>
          <a:xfrm>
            <a:off x="5769563" y="2304555"/>
            <a:ext cx="235611" cy="235611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6" name="Oval 135">
            <a:hlinkClick r:id="rId3" action="ppaction://hlinksldjump" tooltip="Lingsugur (SC): 42.2 years"/>
          </p:cNvPr>
          <p:cNvSpPr/>
          <p:nvPr/>
        </p:nvSpPr>
        <p:spPr>
          <a:xfrm>
            <a:off x="6269773" y="2150601"/>
            <a:ext cx="218861" cy="218862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7" name="Oval 136">
            <a:hlinkClick r:id="rId3" action="ppaction://hlinksldjump" tooltip="Maddur: 48.1 years"/>
          </p:cNvPr>
          <p:cNvSpPr/>
          <p:nvPr/>
        </p:nvSpPr>
        <p:spPr>
          <a:xfrm>
            <a:off x="5384881" y="4819799"/>
            <a:ext cx="309919" cy="309920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8" name="Oval 137">
            <a:hlinkClick r:id="rId3" action="ppaction://hlinksldjump" tooltip="Madhugiri: 49.2 years"/>
          </p:cNvPr>
          <p:cNvSpPr/>
          <p:nvPr/>
        </p:nvSpPr>
        <p:spPr>
          <a:xfrm>
            <a:off x="6406511" y="4262549"/>
            <a:ext cx="282808" cy="282808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9" name="Oval 138">
            <a:hlinkClick r:id="rId3" action="ppaction://hlinksldjump" tooltip="Madikeri: 47.5 years"/>
          </p:cNvPr>
          <p:cNvSpPr/>
          <p:nvPr/>
        </p:nvSpPr>
        <p:spPr>
          <a:xfrm>
            <a:off x="4017321" y="4379916"/>
            <a:ext cx="291881" cy="291881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0" name="Oval 139">
            <a:hlinkClick r:id="rId3" action="ppaction://hlinksldjump" tooltip="Magadi: 42.6 years"/>
          </p:cNvPr>
          <p:cNvSpPr/>
          <p:nvPr/>
        </p:nvSpPr>
        <p:spPr>
          <a:xfrm>
            <a:off x="5844814" y="5043225"/>
            <a:ext cx="329291" cy="329291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1" name="Oval 140">
            <a:hlinkClick r:id="rId3" action="ppaction://hlinksldjump" tooltip="Mahadevapura (SC): 44.1 years"/>
          </p:cNvPr>
          <p:cNvSpPr/>
          <p:nvPr/>
        </p:nvSpPr>
        <p:spPr>
          <a:xfrm>
            <a:off x="6838793" y="5125903"/>
            <a:ext cx="334702" cy="334702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2" name="Oval 141">
            <a:hlinkClick r:id="rId3" action="ppaction://hlinksldjump" tooltip="Mahalakshmi Layout: 42.0 years"/>
          </p:cNvPr>
          <p:cNvSpPr/>
          <p:nvPr/>
        </p:nvSpPr>
        <p:spPr>
          <a:xfrm>
            <a:off x="6598744" y="5638456"/>
            <a:ext cx="259200" cy="259201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3" name="Oval 142">
            <a:hlinkClick r:id="rId3" action="ppaction://hlinksldjump" tooltip="Malavalli (SC): 48.0 years"/>
          </p:cNvPr>
          <p:cNvSpPr/>
          <p:nvPr/>
        </p:nvSpPr>
        <p:spPr>
          <a:xfrm>
            <a:off x="5521693" y="5632355"/>
            <a:ext cx="329712" cy="329712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4" name="Oval 143">
            <a:hlinkClick r:id="rId3" action="ppaction://hlinksldjump" tooltip="Malleshwaram: 40.9 years"/>
          </p:cNvPr>
          <p:cNvSpPr/>
          <p:nvPr/>
        </p:nvSpPr>
        <p:spPr>
          <a:xfrm>
            <a:off x="6397192" y="5231085"/>
            <a:ext cx="235916" cy="235915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5" name="Oval 144">
            <a:hlinkClick r:id="rId3" action="ppaction://hlinksldjump" tooltip="Malur: 41.0 years"/>
          </p:cNvPr>
          <p:cNvSpPr/>
          <p:nvPr/>
        </p:nvSpPr>
        <p:spPr>
          <a:xfrm>
            <a:off x="7354297" y="5593042"/>
            <a:ext cx="271838" cy="271838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6" name="Oval 145">
            <a:hlinkClick r:id="rId3" action="ppaction://hlinksldjump" tooltip="Mandya: 45.4 years"/>
          </p:cNvPr>
          <p:cNvSpPr/>
          <p:nvPr/>
        </p:nvSpPr>
        <p:spPr>
          <a:xfrm>
            <a:off x="5295853" y="5413719"/>
            <a:ext cx="296885" cy="296885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7" name="Oval 146">
            <a:hlinkClick r:id="rId3" action="ppaction://hlinksldjump" tooltip="Mangalore: 46.2 years"/>
          </p:cNvPr>
          <p:cNvSpPr/>
          <p:nvPr/>
        </p:nvSpPr>
        <p:spPr>
          <a:xfrm>
            <a:off x="3131358" y="3963192"/>
            <a:ext cx="239349" cy="239349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8" name="Oval 147">
            <a:hlinkClick r:id="rId3" action="ppaction://hlinksldjump" tooltip="Mangalore City North: 46.7 years"/>
          </p:cNvPr>
          <p:cNvSpPr/>
          <p:nvPr/>
        </p:nvSpPr>
        <p:spPr>
          <a:xfrm>
            <a:off x="3379116" y="3818768"/>
            <a:ext cx="301613" cy="301613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9" name="Oval 148">
            <a:hlinkClick r:id="rId3" action="ppaction://hlinksldjump" tooltip="Mangalore City South: 45.1 years"/>
          </p:cNvPr>
          <p:cNvSpPr/>
          <p:nvPr/>
        </p:nvSpPr>
        <p:spPr>
          <a:xfrm>
            <a:off x="3236925" y="4207789"/>
            <a:ext cx="272084" cy="272084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0" name="Oval 149">
            <a:hlinkClick r:id="rId3" action="ppaction://hlinksldjump" tooltip="Manvi (ST): 46.6 years"/>
          </p:cNvPr>
          <p:cNvSpPr/>
          <p:nvPr/>
        </p:nvSpPr>
        <p:spPr>
          <a:xfrm>
            <a:off x="6844641" y="2546622"/>
            <a:ext cx="244078" cy="244078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1" name="Oval 150">
            <a:hlinkClick r:id="rId3" action="ppaction://hlinksldjump" tooltip="Maski (ST): 45.8 years"/>
          </p:cNvPr>
          <p:cNvSpPr/>
          <p:nvPr/>
        </p:nvSpPr>
        <p:spPr>
          <a:xfrm>
            <a:off x="6409355" y="2371897"/>
            <a:ext cx="193188" cy="193188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2" name="Oval 151">
            <a:hlinkClick r:id="rId3" action="ppaction://hlinksldjump" tooltip="Mayakonda (SC): 43.2 years"/>
          </p:cNvPr>
          <p:cNvSpPr/>
          <p:nvPr/>
        </p:nvSpPr>
        <p:spPr>
          <a:xfrm>
            <a:off x="5172309" y="3351478"/>
            <a:ext cx="256272" cy="256272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3" name="Oval 152">
            <a:hlinkClick r:id="rId3" action="ppaction://hlinksldjump" tooltip="Melukote: 53.1 years"/>
          </p:cNvPr>
          <p:cNvSpPr/>
          <p:nvPr/>
        </p:nvSpPr>
        <p:spPr>
          <a:xfrm>
            <a:off x="5043536" y="4771601"/>
            <a:ext cx="318636" cy="318636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4" name="Oval 153">
            <a:hlinkClick r:id="rId3" action="ppaction://hlinksldjump" tooltip="Molakalmuru (ST): 44.6 years"/>
          </p:cNvPr>
          <p:cNvSpPr/>
          <p:nvPr/>
        </p:nvSpPr>
        <p:spPr>
          <a:xfrm>
            <a:off x="6096960" y="3362098"/>
            <a:ext cx="316599" cy="316600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5" name="Oval 154">
            <a:hlinkClick r:id="rId3" action="ppaction://hlinksldjump" tooltip="Moodabidri: 51.0 years"/>
          </p:cNvPr>
          <p:cNvSpPr/>
          <p:nvPr/>
        </p:nvSpPr>
        <p:spPr>
          <a:xfrm>
            <a:off x="3709292" y="3867704"/>
            <a:ext cx="253753" cy="253753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6" name="Oval 155">
            <a:hlinkClick r:id="rId3" action="ppaction://hlinksldjump" tooltip="Muddebihal: 51.7 years"/>
          </p:cNvPr>
          <p:cNvSpPr/>
          <p:nvPr/>
        </p:nvSpPr>
        <p:spPr>
          <a:xfrm>
            <a:off x="5905557" y="1855103"/>
            <a:ext cx="220295" cy="220295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7" name="Oval 156">
            <a:hlinkClick r:id="rId3" action="ppaction://hlinksldjump" tooltip="Mudhol (SC): 41.0 years"/>
          </p:cNvPr>
          <p:cNvSpPr/>
          <p:nvPr/>
        </p:nvSpPr>
        <p:spPr>
          <a:xfrm>
            <a:off x="4997526" y="1489390"/>
            <a:ext cx="245283" cy="245284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8" name="Oval 157">
            <a:hlinkClick r:id="rId3" action="ppaction://hlinksldjump" tooltip="Mudigere (SC): 49.0 years"/>
          </p:cNvPr>
          <p:cNvSpPr/>
          <p:nvPr/>
        </p:nvSpPr>
        <p:spPr>
          <a:xfrm>
            <a:off x="4188886" y="4155302"/>
            <a:ext cx="228173" cy="228172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9" name="Oval 158">
            <a:hlinkClick r:id="rId3" action="ppaction://hlinksldjump" tooltip="Mulbagal (SC): 45.0 years"/>
          </p:cNvPr>
          <p:cNvSpPr/>
          <p:nvPr/>
        </p:nvSpPr>
        <p:spPr>
          <a:xfrm>
            <a:off x="7792755" y="5789015"/>
            <a:ext cx="260770" cy="260771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0" name="Oval 159">
            <a:hlinkClick r:id="rId3" action="ppaction://hlinksldjump" tooltip="Nagamangala: 41.6 years"/>
          </p:cNvPr>
          <p:cNvSpPr/>
          <p:nvPr/>
        </p:nvSpPr>
        <p:spPr>
          <a:xfrm>
            <a:off x="5247219" y="4500354"/>
            <a:ext cx="320486" cy="320485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1" name="Oval 160">
            <a:hlinkClick r:id="rId3" action="ppaction://hlinksldjump" tooltip="Nagthan (SC): 42.1 years"/>
          </p:cNvPr>
          <p:cNvSpPr/>
          <p:nvPr/>
        </p:nvSpPr>
        <p:spPr>
          <a:xfrm>
            <a:off x="5750964" y="1211082"/>
            <a:ext cx="244156" cy="244157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2" name="Oval 161">
            <a:hlinkClick r:id="rId3" action="ppaction://hlinksldjump" tooltip="Nanjangud (SC): 44.8 years"/>
          </p:cNvPr>
          <p:cNvSpPr/>
          <p:nvPr/>
        </p:nvSpPr>
        <p:spPr>
          <a:xfrm>
            <a:off x="4719470" y="5689505"/>
            <a:ext cx="281866" cy="281866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3" name="Oval 162">
            <a:hlinkClick r:id="rId3" action="ppaction://hlinksldjump" tooltip="Narasimharaja: 46.4 years"/>
          </p:cNvPr>
          <p:cNvSpPr/>
          <p:nvPr/>
        </p:nvSpPr>
        <p:spPr>
          <a:xfrm>
            <a:off x="6197281" y="5037892"/>
            <a:ext cx="233126" cy="233127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4" name="Oval 163">
            <a:hlinkClick r:id="rId3" action="ppaction://hlinksldjump" tooltip="Nargund: 53.6 years"/>
          </p:cNvPr>
          <p:cNvSpPr/>
          <p:nvPr/>
        </p:nvSpPr>
        <p:spPr>
          <a:xfrm>
            <a:off x="4926433" y="1943463"/>
            <a:ext cx="246733" cy="246732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5" name="Oval 164">
            <a:hlinkClick r:id="rId3" action="ppaction://hlinksldjump" tooltip="Navalgund: 43.8 years"/>
          </p:cNvPr>
          <p:cNvSpPr/>
          <p:nvPr/>
        </p:nvSpPr>
        <p:spPr>
          <a:xfrm>
            <a:off x="5028018" y="2196543"/>
            <a:ext cx="276137" cy="276138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6" name="Oval 165">
            <a:hlinkClick r:id="rId3" action="ppaction://hlinksldjump" tooltip="Nelamangala (SC): 50.0 years"/>
          </p:cNvPr>
          <p:cNvSpPr/>
          <p:nvPr/>
        </p:nvSpPr>
        <p:spPr>
          <a:xfrm>
            <a:off x="6017999" y="4785642"/>
            <a:ext cx="262822" cy="262822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7" name="Oval 166">
            <a:hlinkClick r:id="rId3" action="ppaction://hlinksldjump" tooltip="Nippani: 48.0 years"/>
          </p:cNvPr>
          <p:cNvSpPr/>
          <p:nvPr/>
        </p:nvSpPr>
        <p:spPr>
          <a:xfrm>
            <a:off x="3803441" y="906401"/>
            <a:ext cx="294784" cy="294784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8" name="Oval 167">
            <a:hlinkClick r:id="rId3" action="ppaction://hlinksldjump" tooltip="Padmanaba Nagar: 38.4 years"/>
          </p:cNvPr>
          <p:cNvSpPr/>
          <p:nvPr/>
        </p:nvSpPr>
        <p:spPr>
          <a:xfrm>
            <a:off x="6109331" y="5294067"/>
            <a:ext cx="271291" cy="271291"/>
          </a:xfrm>
          <a:prstGeom prst="ellipse">
            <a:avLst/>
          </a:prstGeom>
          <a:solidFill>
            <a:srgbClr val="EEECE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9" name="Oval 168">
            <a:hlinkClick r:id="rId3" action="ppaction://hlinksldjump" tooltip="Pavagada (SC): 45.3 years"/>
          </p:cNvPr>
          <p:cNvSpPr/>
          <p:nvPr/>
        </p:nvSpPr>
        <p:spPr>
          <a:xfrm>
            <a:off x="6553226" y="3979656"/>
            <a:ext cx="293408" cy="293408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0" name="Oval 169">
            <a:hlinkClick r:id="rId3" action="ppaction://hlinksldjump" tooltip="Piriyapatna: 44.6 years"/>
          </p:cNvPr>
          <p:cNvSpPr/>
          <p:nvPr/>
        </p:nvSpPr>
        <p:spPr>
          <a:xfrm>
            <a:off x="4203383" y="4976721"/>
            <a:ext cx="268255" cy="268255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1" name="Oval 170">
            <a:hlinkClick r:id="rId3" action="ppaction://hlinksldjump" tooltip="Pulakeshinagar (SC): 49.0 years"/>
          </p:cNvPr>
          <p:cNvSpPr/>
          <p:nvPr/>
        </p:nvSpPr>
        <p:spPr>
          <a:xfrm>
            <a:off x="6795934" y="4663812"/>
            <a:ext cx="179483" cy="179483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2" name="Oval 171">
            <a:hlinkClick r:id="rId3" action="ppaction://hlinksldjump" tooltip="Puttur: 50.0 years"/>
          </p:cNvPr>
          <p:cNvSpPr/>
          <p:nvPr/>
        </p:nvSpPr>
        <p:spPr>
          <a:xfrm>
            <a:off x="3706885" y="4399993"/>
            <a:ext cx="282099" cy="282100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3" name="Oval 172">
            <a:hlinkClick r:id="rId3" action="ppaction://hlinksldjump" tooltip="Raibag (SC): 42.3 years"/>
          </p:cNvPr>
          <p:cNvSpPr/>
          <p:nvPr/>
        </p:nvSpPr>
        <p:spPr>
          <a:xfrm>
            <a:off x="4410502" y="1113092"/>
            <a:ext cx="221221" cy="221221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4" name="Oval 173">
            <a:hlinkClick r:id="rId3" action="ppaction://hlinksldjump" tooltip="Raichur: 47.3 years"/>
          </p:cNvPr>
          <p:cNvSpPr/>
          <p:nvPr/>
        </p:nvSpPr>
        <p:spPr>
          <a:xfrm>
            <a:off x="7339762" y="2510213"/>
            <a:ext cx="184476" cy="184476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5" name="Oval 174">
            <a:hlinkClick r:id="rId3" action="ppaction://hlinksldjump" tooltip="Raichur Rural (ST): 47.5 years"/>
          </p:cNvPr>
          <p:cNvSpPr/>
          <p:nvPr/>
        </p:nvSpPr>
        <p:spPr>
          <a:xfrm>
            <a:off x="7115821" y="2635901"/>
            <a:ext cx="239077" cy="239077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6" name="Oval 175">
            <a:hlinkClick r:id="rId3" action="ppaction://hlinksldjump" tooltip="Rajaji Nagar: 47.1 years"/>
          </p:cNvPr>
          <p:cNvSpPr/>
          <p:nvPr/>
        </p:nvSpPr>
        <p:spPr>
          <a:xfrm>
            <a:off x="6310936" y="4802694"/>
            <a:ext cx="220615" cy="220614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7" name="Oval 176">
            <a:hlinkClick r:id="rId3" action="ppaction://hlinksldjump" tooltip="Rajarajeshwarinagar: 42.0 years"/>
          </p:cNvPr>
          <p:cNvSpPr/>
          <p:nvPr/>
        </p:nvSpPr>
        <p:spPr>
          <a:xfrm>
            <a:off x="5514218" y="5152896"/>
            <a:ext cx="328979" cy="328978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8" name="Oval 177">
            <a:hlinkClick r:id="rId3" action="ppaction://hlinksldjump" tooltip="Ramanagara: 42.3 years"/>
          </p:cNvPr>
          <p:cNvSpPr/>
          <p:nvPr/>
        </p:nvSpPr>
        <p:spPr>
          <a:xfrm>
            <a:off x="6075161" y="5585408"/>
            <a:ext cx="292233" cy="292232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9" name="Oval 178">
            <a:hlinkClick r:id="rId3" action="ppaction://hlinksldjump" tooltip="Ramdurg: 43.8 years"/>
          </p:cNvPr>
          <p:cNvSpPr/>
          <p:nvPr/>
        </p:nvSpPr>
        <p:spPr>
          <a:xfrm>
            <a:off x="4807554" y="1687800"/>
            <a:ext cx="248577" cy="248578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0" name="Oval 179">
            <a:hlinkClick r:id="rId3" action="ppaction://hlinksldjump" tooltip="Ranibennur: 56.7 years"/>
          </p:cNvPr>
          <p:cNvSpPr/>
          <p:nvPr/>
        </p:nvSpPr>
        <p:spPr>
          <a:xfrm>
            <a:off x="4729331" y="3016898"/>
            <a:ext cx="287128" cy="287129"/>
          </a:xfrm>
          <a:prstGeom prst="ellipse">
            <a:avLst/>
          </a:prstGeom>
          <a:solidFill>
            <a:srgbClr val="4A452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1" name="Oval 180">
            <a:hlinkClick r:id="rId3" action="ppaction://hlinksldjump" tooltip="Ron: 42.2 years"/>
          </p:cNvPr>
          <p:cNvSpPr/>
          <p:nvPr/>
        </p:nvSpPr>
        <p:spPr>
          <a:xfrm>
            <a:off x="5334474" y="2197175"/>
            <a:ext cx="272895" cy="272895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2" name="Oval 181">
            <a:hlinkClick r:id="rId3" action="ppaction://hlinksldjump" tooltip="Sagar: 48.1 years"/>
          </p:cNvPr>
          <p:cNvSpPr/>
          <p:nvPr/>
        </p:nvSpPr>
        <p:spPr>
          <a:xfrm>
            <a:off x="3849936" y="3149985"/>
            <a:ext cx="282994" cy="282993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3" name="Oval 182">
            <a:hlinkClick r:id="rId3" action="ppaction://hlinksldjump" tooltip="Sakleshpur (SC): 48.4 years"/>
          </p:cNvPr>
          <p:cNvSpPr/>
          <p:nvPr/>
        </p:nvSpPr>
        <p:spPr>
          <a:xfrm>
            <a:off x="4335744" y="4355225"/>
            <a:ext cx="288464" cy="288464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4" name="Oval 183">
            <a:hlinkClick r:id="rId3" action="ppaction://hlinksldjump" tooltip="Sandur (ST): 40.7 years"/>
          </p:cNvPr>
          <p:cNvSpPr/>
          <p:nvPr/>
        </p:nvSpPr>
        <p:spPr>
          <a:xfrm>
            <a:off x="5985886" y="3099465"/>
            <a:ext cx="242853" cy="242853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5" name="Oval 184">
            <a:hlinkClick r:id="rId3" action="ppaction://hlinksldjump" tooltip="Sarvagnanagar: 45.5 years"/>
          </p:cNvPr>
          <p:cNvSpPr/>
          <p:nvPr/>
        </p:nvSpPr>
        <p:spPr>
          <a:xfrm>
            <a:off x="6642950" y="4850035"/>
            <a:ext cx="246753" cy="246753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6" name="Oval 185">
            <a:hlinkClick r:id="rId3" action="ppaction://hlinksldjump" tooltip="Saundatti Yellamma: 53.4 years"/>
          </p:cNvPr>
          <p:cNvSpPr/>
          <p:nvPr/>
        </p:nvSpPr>
        <p:spPr>
          <a:xfrm>
            <a:off x="4644871" y="1918331"/>
            <a:ext cx="249505" cy="249506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7" name="Oval 186">
            <a:hlinkClick r:id="rId3" action="ppaction://hlinksldjump" tooltip="Sedam: 39.3 years"/>
          </p:cNvPr>
          <p:cNvSpPr/>
          <p:nvPr/>
        </p:nvSpPr>
        <p:spPr>
          <a:xfrm>
            <a:off x="7483938" y="1696964"/>
            <a:ext cx="255988" cy="255988"/>
          </a:xfrm>
          <a:prstGeom prst="ellipse">
            <a:avLst/>
          </a:prstGeom>
          <a:solidFill>
            <a:srgbClr val="EEECE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8" name="Oval 187">
            <a:hlinkClick r:id="rId3" action="ppaction://hlinksldjump" tooltip="Shahapur: 49.8 years"/>
          </p:cNvPr>
          <p:cNvSpPr/>
          <p:nvPr/>
        </p:nvSpPr>
        <p:spPr>
          <a:xfrm>
            <a:off x="6881835" y="1899741"/>
            <a:ext cx="231702" cy="231702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9" name="Oval 188">
            <a:hlinkClick r:id="rId3" action="ppaction://hlinksldjump" tooltip="Shanti Nagar: 49.5 years"/>
          </p:cNvPr>
          <p:cNvSpPr/>
          <p:nvPr/>
        </p:nvSpPr>
        <p:spPr>
          <a:xfrm>
            <a:off x="6641610" y="5141081"/>
            <a:ext cx="185255" cy="185255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0" name="Oval 189">
            <a:hlinkClick r:id="rId3" action="ppaction://hlinksldjump" tooltip="Shiggaon: 42.2 years"/>
          </p:cNvPr>
          <p:cNvSpPr/>
          <p:nvPr/>
        </p:nvSpPr>
        <p:spPr>
          <a:xfrm>
            <a:off x="4330331" y="2403328"/>
            <a:ext cx="281701" cy="281702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1" name="Oval 190">
            <a:hlinkClick r:id="rId3" action="ppaction://hlinksldjump" tooltip="Shikaripura: 49.0 years"/>
          </p:cNvPr>
          <p:cNvSpPr/>
          <p:nvPr/>
        </p:nvSpPr>
        <p:spPr>
          <a:xfrm>
            <a:off x="4141286" y="3036856"/>
            <a:ext cx="288212" cy="288212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2" name="Oval 191">
            <a:hlinkClick r:id="rId3" action="ppaction://hlinksldjump" tooltip="Shimoga: 45.2 years"/>
          </p:cNvPr>
          <p:cNvSpPr/>
          <p:nvPr/>
        </p:nvSpPr>
        <p:spPr>
          <a:xfrm>
            <a:off x="4398921" y="3608803"/>
            <a:ext cx="251657" cy="251657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3" name="Oval 192">
            <a:hlinkClick r:id="rId3" action="ppaction://hlinksldjump" tooltip="Shimoga Rural (SC): 52.3 years"/>
          </p:cNvPr>
          <p:cNvSpPr/>
          <p:nvPr/>
        </p:nvSpPr>
        <p:spPr>
          <a:xfrm>
            <a:off x="4208160" y="3346348"/>
            <a:ext cx="287046" cy="287046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4" name="Oval 193">
            <a:hlinkClick r:id="rId3" action="ppaction://hlinksldjump" tooltip="Shirahatti (SC): 43.6 years"/>
          </p:cNvPr>
          <p:cNvSpPr/>
          <p:nvPr/>
        </p:nvSpPr>
        <p:spPr>
          <a:xfrm>
            <a:off x="4926825" y="2478365"/>
            <a:ext cx="237238" cy="237239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5" name="Oval 194">
            <a:hlinkClick r:id="rId3" action="ppaction://hlinksldjump" tooltip="Shivajinagar: 45.5 years"/>
          </p:cNvPr>
          <p:cNvSpPr/>
          <p:nvPr/>
        </p:nvSpPr>
        <p:spPr>
          <a:xfrm>
            <a:off x="6461818" y="5015221"/>
            <a:ext cx="183698" cy="183699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6" name="Oval 195">
            <a:hlinkClick r:id="rId3" action="ppaction://hlinksldjump" tooltip="Shorapur (ST): 41.5 years"/>
          </p:cNvPr>
          <p:cNvSpPr/>
          <p:nvPr/>
        </p:nvSpPr>
        <p:spPr>
          <a:xfrm>
            <a:off x="6579549" y="1979894"/>
            <a:ext cx="292151" cy="292151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7" name="Oval 196">
            <a:hlinkClick r:id="rId3" action="ppaction://hlinksldjump" tooltip="Shravanabelagola: 55.8 years"/>
          </p:cNvPr>
          <p:cNvSpPr/>
          <p:nvPr/>
        </p:nvSpPr>
        <p:spPr>
          <a:xfrm>
            <a:off x="4924394" y="4468732"/>
            <a:ext cx="302819" cy="302820"/>
          </a:xfrm>
          <a:prstGeom prst="ellipse">
            <a:avLst/>
          </a:prstGeom>
          <a:solidFill>
            <a:srgbClr val="4A452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8" name="Oval 197">
            <a:hlinkClick r:id="rId3" action="ppaction://hlinksldjump" tooltip="Shrirangapattana: 45.2 years"/>
          </p:cNvPr>
          <p:cNvSpPr/>
          <p:nvPr/>
        </p:nvSpPr>
        <p:spPr>
          <a:xfrm>
            <a:off x="5174851" y="5084115"/>
            <a:ext cx="322916" cy="322916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9" name="Oval 198">
            <a:hlinkClick r:id="rId3" action="ppaction://hlinksldjump" tooltip="Sidlaghatta: 40.8 years"/>
          </p:cNvPr>
          <p:cNvSpPr/>
          <p:nvPr/>
        </p:nvSpPr>
        <p:spPr>
          <a:xfrm>
            <a:off x="7173478" y="5024281"/>
            <a:ext cx="301803" cy="301802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0" name="Oval 199">
            <a:hlinkClick r:id="rId3" action="ppaction://hlinksldjump" tooltip="Sindagi: 53.8 years"/>
          </p:cNvPr>
          <p:cNvSpPr/>
          <p:nvPr/>
        </p:nvSpPr>
        <p:spPr>
          <a:xfrm>
            <a:off x="6204842" y="1442325"/>
            <a:ext cx="237349" cy="237349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1" name="Oval 200">
            <a:hlinkClick r:id="rId3" action="ppaction://hlinksldjump" tooltip="Sindhanur: 42.5 years"/>
          </p:cNvPr>
          <p:cNvSpPr/>
          <p:nvPr/>
        </p:nvSpPr>
        <p:spPr>
          <a:xfrm>
            <a:off x="6372792" y="2600806"/>
            <a:ext cx="258599" cy="258599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2" name="Oval 201">
            <a:hlinkClick r:id="rId3" action="ppaction://hlinksldjump" tooltip="Sira: 49.2 years"/>
          </p:cNvPr>
          <p:cNvSpPr/>
          <p:nvPr/>
        </p:nvSpPr>
        <p:spPr>
          <a:xfrm>
            <a:off x="5819811" y="3929033"/>
            <a:ext cx="308663" cy="308663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3" name="Oval 202">
            <a:hlinkClick r:id="rId3" action="ppaction://hlinksldjump" tooltip="Sirsi: 46.5 years"/>
          </p:cNvPr>
          <p:cNvSpPr/>
          <p:nvPr/>
        </p:nvSpPr>
        <p:spPr>
          <a:xfrm>
            <a:off x="3852579" y="2548353"/>
            <a:ext cx="269067" cy="269067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4" name="Oval 203">
            <a:hlinkClick r:id="rId3" action="ppaction://hlinksldjump" tooltip="Siruguppa (ST): 42.7 years"/>
          </p:cNvPr>
          <p:cNvSpPr/>
          <p:nvPr/>
        </p:nvSpPr>
        <p:spPr>
          <a:xfrm>
            <a:off x="6590671" y="2791601"/>
            <a:ext cx="262936" cy="262935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5" name="Oval 204">
            <a:hlinkClick r:id="rId3" action="ppaction://hlinksldjump" tooltip="Sorab: 46.1 years"/>
          </p:cNvPr>
          <p:cNvSpPr/>
          <p:nvPr/>
        </p:nvSpPr>
        <p:spPr>
          <a:xfrm>
            <a:off x="3900922" y="2842453"/>
            <a:ext cx="282340" cy="282340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6" name="Oval 205">
            <a:hlinkClick r:id="rId3" action="ppaction://hlinksldjump" tooltip="Sringeri: 40.9 years"/>
          </p:cNvPr>
          <p:cNvSpPr/>
          <p:nvPr/>
        </p:nvSpPr>
        <p:spPr>
          <a:xfrm>
            <a:off x="3998251" y="3839461"/>
            <a:ext cx="247219" cy="247220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7" name="Oval 206">
            <a:hlinkClick r:id="rId3" action="ppaction://hlinksldjump" tooltip="Srinivaspur: 56.7 years"/>
          </p:cNvPr>
          <p:cNvSpPr/>
          <p:nvPr/>
        </p:nvSpPr>
        <p:spPr>
          <a:xfrm>
            <a:off x="7844456" y="5224694"/>
            <a:ext cx="337645" cy="337645"/>
          </a:xfrm>
          <a:prstGeom prst="ellipse">
            <a:avLst/>
          </a:prstGeom>
          <a:solidFill>
            <a:srgbClr val="4A452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8" name="Oval 207">
            <a:hlinkClick r:id="rId3" action="ppaction://hlinksldjump" tooltip="Sullia (SC): 46.2 years"/>
          </p:cNvPr>
          <p:cNvSpPr/>
          <p:nvPr/>
        </p:nvSpPr>
        <p:spPr>
          <a:xfrm>
            <a:off x="3872891" y="4663344"/>
            <a:ext cx="282915" cy="282915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9" name="Oval 208">
            <a:hlinkClick r:id="rId3" action="ppaction://hlinksldjump" tooltip="T.Narasipur (SC): 48.0 years"/>
          </p:cNvPr>
          <p:cNvSpPr/>
          <p:nvPr/>
        </p:nvSpPr>
        <p:spPr>
          <a:xfrm>
            <a:off x="5292847" y="5863472"/>
            <a:ext cx="272217" cy="272216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0" name="Oval 209">
            <a:hlinkClick r:id="rId3" action="ppaction://hlinksldjump" tooltip="Tarikere: 49.5 years"/>
          </p:cNvPr>
          <p:cNvSpPr/>
          <p:nvPr/>
        </p:nvSpPr>
        <p:spPr>
          <a:xfrm>
            <a:off x="4585992" y="3822888"/>
            <a:ext cx="251679" cy="251680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1" name="Oval 210">
            <a:hlinkClick r:id="rId3" action="ppaction://hlinksldjump" tooltip="Terdal: 49.5 years"/>
          </p:cNvPr>
          <p:cNvSpPr/>
          <p:nvPr/>
        </p:nvSpPr>
        <p:spPr>
          <a:xfrm>
            <a:off x="4757573" y="1235915"/>
            <a:ext cx="284495" cy="284495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2" name="Oval 211">
            <a:hlinkClick r:id="rId3" action="ppaction://hlinksldjump" tooltip="Tiptur: 52.2 years"/>
          </p:cNvPr>
          <p:cNvSpPr/>
          <p:nvPr/>
        </p:nvSpPr>
        <p:spPr>
          <a:xfrm>
            <a:off x="5129106" y="4227843"/>
            <a:ext cx="277595" cy="277596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3" name="Oval 212">
            <a:hlinkClick r:id="rId3" action="ppaction://hlinksldjump" tooltip="Tirthahalli: 51.6 years"/>
          </p:cNvPr>
          <p:cNvSpPr/>
          <p:nvPr/>
        </p:nvSpPr>
        <p:spPr>
          <a:xfrm>
            <a:off x="3950530" y="3525815"/>
            <a:ext cx="284098" cy="284097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4" name="Oval 213">
            <a:hlinkClick r:id="rId3" action="ppaction://hlinksldjump" tooltip="Tumkur City: 49.2 years"/>
          </p:cNvPr>
          <p:cNvSpPr/>
          <p:nvPr/>
        </p:nvSpPr>
        <p:spPr>
          <a:xfrm>
            <a:off x="5894751" y="4546717"/>
            <a:ext cx="240469" cy="240469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5" name="Oval 214">
            <a:hlinkClick r:id="rId3" action="ppaction://hlinksldjump" tooltip="Tumkur Rural: 43.0 years"/>
          </p:cNvPr>
          <p:cNvSpPr/>
          <p:nvPr/>
        </p:nvSpPr>
        <p:spPr>
          <a:xfrm>
            <a:off x="5588021" y="4513288"/>
            <a:ext cx="278017" cy="278016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6" name="Oval 215">
            <a:hlinkClick r:id="rId3" action="ppaction://hlinksldjump" tooltip="Turuvekere: 46.2 years"/>
          </p:cNvPr>
          <p:cNvSpPr/>
          <p:nvPr/>
        </p:nvSpPr>
        <p:spPr>
          <a:xfrm>
            <a:off x="5434168" y="4230079"/>
            <a:ext cx="291783" cy="291783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7" name="Oval 216">
            <a:hlinkClick r:id="rId3" action="ppaction://hlinksldjump" tooltip="Udupi: 38.0 years"/>
          </p:cNvPr>
          <p:cNvSpPr/>
          <p:nvPr/>
        </p:nvSpPr>
        <p:spPr>
          <a:xfrm>
            <a:off x="3372675" y="3521709"/>
            <a:ext cx="269300" cy="269300"/>
          </a:xfrm>
          <a:prstGeom prst="ellipse">
            <a:avLst/>
          </a:prstGeom>
          <a:solidFill>
            <a:srgbClr val="EEECE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8" name="Oval 217">
            <a:hlinkClick r:id="rId3" action="ppaction://hlinksldjump" tooltip="Varuna: 43.5 years"/>
          </p:cNvPr>
          <p:cNvSpPr/>
          <p:nvPr/>
        </p:nvSpPr>
        <p:spPr>
          <a:xfrm>
            <a:off x="5023724" y="5617341"/>
            <a:ext cx="327240" cy="327241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9" name="Oval 218">
            <a:hlinkClick r:id="rId3" action="ppaction://hlinksldjump" tooltip="Vijay Nagar: 53.4 years"/>
          </p:cNvPr>
          <p:cNvSpPr/>
          <p:nvPr/>
        </p:nvSpPr>
        <p:spPr>
          <a:xfrm>
            <a:off x="6628773" y="5361437"/>
            <a:ext cx="249992" cy="249993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0" name="Oval 219">
            <a:hlinkClick r:id="rId3" action="ppaction://hlinksldjump" tooltip="Vijayanagara: 42.2 years"/>
          </p:cNvPr>
          <p:cNvSpPr/>
          <p:nvPr/>
        </p:nvSpPr>
        <p:spPr>
          <a:xfrm>
            <a:off x="5891798" y="2834389"/>
            <a:ext cx="247109" cy="247110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1" name="Oval 220">
            <a:hlinkClick r:id="rId3" action="ppaction://hlinksldjump" tooltip="Virajpet: 45.4 years"/>
          </p:cNvPr>
          <p:cNvSpPr/>
          <p:nvPr/>
        </p:nvSpPr>
        <p:spPr>
          <a:xfrm>
            <a:off x="3906515" y="4975564"/>
            <a:ext cx="265967" cy="265967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2" name="Oval 221">
            <a:hlinkClick r:id="rId3" action="ppaction://hlinksldjump" tooltip="Yadgir: 45.7 years"/>
          </p:cNvPr>
          <p:cNvSpPr/>
          <p:nvPr/>
        </p:nvSpPr>
        <p:spPr>
          <a:xfrm>
            <a:off x="7205823" y="1974901"/>
            <a:ext cx="212964" cy="212964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3" name="Oval 222">
            <a:hlinkClick r:id="rId3" action="ppaction://hlinksldjump" tooltip="Yamkanamardi (ST): 41.7 years"/>
          </p:cNvPr>
          <p:cNvSpPr/>
          <p:nvPr/>
        </p:nvSpPr>
        <p:spPr>
          <a:xfrm>
            <a:off x="3882329" y="1226334"/>
            <a:ext cx="248337" cy="248337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4" name="Oval 223">
            <a:hlinkClick r:id="rId3" action="ppaction://hlinksldjump" tooltip="Yelahanka: 43.1 years"/>
          </p:cNvPr>
          <p:cNvSpPr/>
          <p:nvPr/>
        </p:nvSpPr>
        <p:spPr>
          <a:xfrm>
            <a:off x="6981795" y="4449620"/>
            <a:ext cx="337036" cy="337036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5" name="Oval 224">
            <a:hlinkClick r:id="rId3" action="ppaction://hlinksldjump" tooltip="Yelburga: 45.7 years"/>
          </p:cNvPr>
          <p:cNvSpPr/>
          <p:nvPr/>
        </p:nvSpPr>
        <p:spPr>
          <a:xfrm>
            <a:off x="5477027" y="2472959"/>
            <a:ext cx="242245" cy="242245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6" name="Oval 225">
            <a:hlinkClick r:id="rId3" action="ppaction://hlinksldjump" tooltip="Yellapur: 45.2 years"/>
          </p:cNvPr>
          <p:cNvSpPr/>
          <p:nvPr/>
        </p:nvSpPr>
        <p:spPr>
          <a:xfrm>
            <a:off x="3783702" y="2289787"/>
            <a:ext cx="238663" cy="238663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7" name="Oval 226">
            <a:hlinkClick r:id="rId3" action="ppaction://hlinksldjump" tooltip="Yeshvanthapura: 45.4 years"/>
          </p:cNvPr>
          <p:cNvSpPr/>
          <p:nvPr/>
        </p:nvSpPr>
        <p:spPr>
          <a:xfrm>
            <a:off x="6051821" y="4153510"/>
            <a:ext cx="344144" cy="344143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8" name="Oval 227"/>
          <p:cNvSpPr/>
          <p:nvPr/>
        </p:nvSpPr>
        <p:spPr>
          <a:xfrm>
            <a:off x="406400" y="4978400"/>
            <a:ext cx="203200" cy="203200"/>
          </a:xfrm>
          <a:prstGeom prst="ellipse">
            <a:avLst/>
          </a:prstGeom>
          <a:solidFill>
            <a:srgbClr val="EEECE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9" name="TextBox 228"/>
          <p:cNvSpPr txBox="1"/>
          <p:nvPr/>
        </p:nvSpPr>
        <p:spPr>
          <a:xfrm>
            <a:off x="762000" y="4889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dirty="0" smtClean="0"/>
              <a:t>&lt;= </a:t>
            </a:r>
            <a:r>
              <a:rPr lang="en-IN" dirty="0" smtClean="0"/>
              <a:t>40</a:t>
            </a:r>
            <a:endParaRPr lang="en-IN" dirty="0"/>
          </a:p>
        </p:txBody>
      </p:sp>
      <p:sp>
        <p:nvSpPr>
          <p:cNvPr id="230" name="Oval 229"/>
          <p:cNvSpPr/>
          <p:nvPr/>
        </p:nvSpPr>
        <p:spPr>
          <a:xfrm>
            <a:off x="406400" y="5486400"/>
            <a:ext cx="203200" cy="203200"/>
          </a:xfrm>
          <a:prstGeom prst="ellipse">
            <a:avLst/>
          </a:prstGeom>
          <a:solidFill>
            <a:srgbClr val="B2AB8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1" name="TextBox 230"/>
          <p:cNvSpPr txBox="1"/>
          <p:nvPr/>
        </p:nvSpPr>
        <p:spPr>
          <a:xfrm>
            <a:off x="762000" y="5397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dirty="0" smtClean="0"/>
              <a:t>&lt;= </a:t>
            </a:r>
            <a:r>
              <a:rPr lang="en-IN" dirty="0" smtClean="0"/>
              <a:t>45</a:t>
            </a:r>
            <a:endParaRPr lang="en-IN" dirty="0"/>
          </a:p>
        </p:txBody>
      </p:sp>
      <p:sp>
        <p:nvSpPr>
          <p:cNvPr id="232" name="Oval 231"/>
          <p:cNvSpPr/>
          <p:nvPr/>
        </p:nvSpPr>
        <p:spPr>
          <a:xfrm>
            <a:off x="406400" y="5994400"/>
            <a:ext cx="203200" cy="203200"/>
          </a:xfrm>
          <a:prstGeom prst="ellipse">
            <a:avLst/>
          </a:prstGeom>
          <a:solidFill>
            <a:srgbClr val="7A7245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3" name="TextBox 232"/>
          <p:cNvSpPr txBox="1"/>
          <p:nvPr/>
        </p:nvSpPr>
        <p:spPr>
          <a:xfrm>
            <a:off x="762000" y="5905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dirty="0" smtClean="0"/>
              <a:t>&lt;= </a:t>
            </a:r>
            <a:r>
              <a:rPr lang="en-IN" dirty="0" smtClean="0"/>
              <a:t>55</a:t>
            </a:r>
            <a:endParaRPr lang="en-IN" dirty="0"/>
          </a:p>
        </p:txBody>
      </p:sp>
      <p:sp>
        <p:nvSpPr>
          <p:cNvPr id="234" name="Oval 233"/>
          <p:cNvSpPr/>
          <p:nvPr/>
        </p:nvSpPr>
        <p:spPr>
          <a:xfrm>
            <a:off x="406400" y="6502400"/>
            <a:ext cx="203200" cy="203200"/>
          </a:xfrm>
          <a:prstGeom prst="ellipse">
            <a:avLst/>
          </a:prstGeom>
          <a:solidFill>
            <a:srgbClr val="4A452A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5" name="TextBox 234"/>
          <p:cNvSpPr txBox="1"/>
          <p:nvPr/>
        </p:nvSpPr>
        <p:spPr>
          <a:xfrm>
            <a:off x="762000" y="6413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dirty="0" smtClean="0"/>
              <a:t>&lt;</a:t>
            </a:r>
            <a:r>
              <a:rPr lang="en-IN" dirty="0" smtClean="0"/>
              <a:t>= </a:t>
            </a:r>
            <a:r>
              <a:rPr lang="en-IN" dirty="0" smtClean="0"/>
              <a:t>60</a:t>
            </a:r>
            <a:endParaRPr lang="en-IN" dirty="0"/>
          </a:p>
        </p:txBody>
      </p:sp>
      <p:sp>
        <p:nvSpPr>
          <p:cNvPr id="236" name="TextBox 235"/>
          <p:cNvSpPr txBox="1"/>
          <p:nvPr/>
        </p:nvSpPr>
        <p:spPr>
          <a:xfrm>
            <a:off x="179512" y="908720"/>
            <a:ext cx="216024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dirty="0" smtClean="0"/>
              <a:t>BJP </a:t>
            </a:r>
            <a:r>
              <a:rPr lang="en-IN" sz="1600" b="1" dirty="0" smtClean="0"/>
              <a:t>Pattern</a:t>
            </a:r>
            <a:endParaRPr lang="en-IN" sz="1600" b="1" dirty="0" smtClean="0"/>
          </a:p>
          <a:p>
            <a:r>
              <a:rPr lang="en-IN" sz="1200" dirty="0" smtClean="0"/>
              <a:t>On an av</a:t>
            </a:r>
            <a:r>
              <a:rPr lang="en-IN" sz="1200" dirty="0" smtClean="0"/>
              <a:t>erage, most BJP candidates lie between 45 to 55 years of age.</a:t>
            </a:r>
            <a:endParaRPr lang="en-IN" sz="1200" dirty="0" smtClean="0"/>
          </a:p>
          <a:p>
            <a:endParaRPr lang="en-IN" sz="1200" dirty="0" smtClean="0"/>
          </a:p>
          <a:p>
            <a:r>
              <a:rPr lang="en-IN" sz="1600" b="1" dirty="0" smtClean="0"/>
              <a:t>Candidates over 55</a:t>
            </a:r>
          </a:p>
          <a:p>
            <a:r>
              <a:rPr lang="en-IN" sz="1200" dirty="0" smtClean="0"/>
              <a:t>Are very few, with only 3 of them contesting. 2 out of these 3 belong to the JD(S).</a:t>
            </a:r>
            <a:endParaRPr lang="en-IN" sz="1200" dirty="0"/>
          </a:p>
        </p:txBody>
      </p:sp>
    </p:spTree>
    <p:extLst>
      <p:ext uri="{BB962C8B-B14F-4D97-AF65-F5344CB8AC3E}">
        <p14:creationId xmlns:p14="http://schemas.microsoft.com/office/powerpoint/2010/main" xmlns="" val="1039294604"/>
      </p:ext>
    </p:extLst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27000"/>
            <a:ext cx="8890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3200" b="1" dirty="0" smtClean="0">
                <a:solidFill>
                  <a:schemeClr val="tx1"/>
                </a:solidFill>
              </a:rPr>
              <a:t>Number of candidates contesting in 2013</a:t>
            </a:r>
            <a:endParaRPr lang="en-IN" sz="3200" b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93000" y="6477000"/>
            <a:ext cx="1397000" cy="254000"/>
          </a:xfrm>
          <a:prstGeom prst="rect">
            <a:avLst/>
          </a:prstGeom>
        </p:spPr>
      </p:pic>
      <p:sp>
        <p:nvSpPr>
          <p:cNvPr id="4" name="Oval 3">
            <a:hlinkClick r:id="rId3" action="ppaction://hlinksldjump" tooltip="Afzalpur: 15 candidates"/>
          </p:cNvPr>
          <p:cNvSpPr/>
          <p:nvPr/>
        </p:nvSpPr>
        <p:spPr>
          <a:xfrm>
            <a:off x="6407197" y="1259447"/>
            <a:ext cx="239372" cy="239371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>
            <a:hlinkClick r:id="rId3" action="ppaction://hlinksldjump" tooltip="Aland: 13 candidates"/>
          </p:cNvPr>
          <p:cNvSpPr/>
          <p:nvPr/>
        </p:nvSpPr>
        <p:spPr>
          <a:xfrm>
            <a:off x="6738980" y="1049477"/>
            <a:ext cx="259025" cy="259024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>
            <a:hlinkClick r:id="rId3" action="ppaction://hlinksldjump" tooltip="Anekal (SC): 10 candidates"/>
          </p:cNvPr>
          <p:cNvSpPr/>
          <p:nvPr/>
        </p:nvSpPr>
        <p:spPr>
          <a:xfrm>
            <a:off x="6556215" y="6234073"/>
            <a:ext cx="318531" cy="318531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>
            <a:hlinkClick r:id="rId3" action="ppaction://hlinksldjump" tooltip="Arabhavi: 10 candidates"/>
          </p:cNvPr>
          <p:cNvSpPr/>
          <p:nvPr/>
        </p:nvSpPr>
        <p:spPr>
          <a:xfrm>
            <a:off x="4461776" y="1352962"/>
            <a:ext cx="290898" cy="290898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>
            <a:hlinkClick r:id="rId3" action="ppaction://hlinksldjump" tooltip="Arakalgud: 13 candidates"/>
          </p:cNvPr>
          <p:cNvSpPr/>
          <p:nvPr/>
        </p:nvSpPr>
        <p:spPr>
          <a:xfrm>
            <a:off x="4346790" y="4668057"/>
            <a:ext cx="332277" cy="332277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>
            <a:hlinkClick r:id="rId3" action="ppaction://hlinksldjump" tooltip="Arsikere: 11 candidates"/>
          </p:cNvPr>
          <p:cNvSpPr/>
          <p:nvPr/>
        </p:nvSpPr>
        <p:spPr>
          <a:xfrm>
            <a:off x="4789606" y="4149723"/>
            <a:ext cx="318538" cy="318538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Oval 9">
            <a:hlinkClick r:id="rId3" action="ppaction://hlinksldjump" tooltip="Athani: 10 candidates"/>
          </p:cNvPr>
          <p:cNvSpPr/>
          <p:nvPr/>
        </p:nvSpPr>
        <p:spPr>
          <a:xfrm>
            <a:off x="4894337" y="950033"/>
            <a:ext cx="283075" cy="283075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Oval 10">
            <a:hlinkClick r:id="rId3" action="ppaction://hlinksldjump" tooltip="Aurad (SC): 14 candidates"/>
          </p:cNvPr>
          <p:cNvSpPr/>
          <p:nvPr/>
        </p:nvSpPr>
        <p:spPr>
          <a:xfrm>
            <a:off x="7969654" y="878221"/>
            <a:ext cx="234182" cy="234183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Oval 11">
            <a:hlinkClick r:id="rId3" action="ppaction://hlinksldjump" tooltip="B.T.M. Layout: 9 candidates"/>
          </p:cNvPr>
          <p:cNvSpPr/>
          <p:nvPr/>
        </p:nvSpPr>
        <p:spPr>
          <a:xfrm>
            <a:off x="6995585" y="5978403"/>
            <a:ext cx="231276" cy="231276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Oval 12">
            <a:hlinkClick r:id="rId3" action="ppaction://hlinksldjump" tooltip="Babaleshwar: 16 candidates"/>
          </p:cNvPr>
          <p:cNvSpPr/>
          <p:nvPr/>
        </p:nvSpPr>
        <p:spPr>
          <a:xfrm>
            <a:off x="5336005" y="1316383"/>
            <a:ext cx="249373" cy="249373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Oval 13">
            <a:hlinkClick r:id="rId3" action="ppaction://hlinksldjump" tooltip="Badami: 8 candidates"/>
          </p:cNvPr>
          <p:cNvSpPr/>
          <p:nvPr/>
        </p:nvSpPr>
        <p:spPr>
          <a:xfrm>
            <a:off x="5204734" y="1923845"/>
            <a:ext cx="272251" cy="272251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Oval 14">
            <a:hlinkClick r:id="rId3" action="ppaction://hlinksldjump" tooltip="Bagalkot: 6 candidates"/>
          </p:cNvPr>
          <p:cNvSpPr/>
          <p:nvPr/>
        </p:nvSpPr>
        <p:spPr>
          <a:xfrm>
            <a:off x="5481017" y="1809069"/>
            <a:ext cx="252717" cy="252717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Oval 15">
            <a:hlinkClick r:id="rId3" action="ppaction://hlinksldjump" tooltip="Bagepalli: 27 candidates"/>
          </p:cNvPr>
          <p:cNvSpPr/>
          <p:nvPr/>
        </p:nvSpPr>
        <p:spPr>
          <a:xfrm>
            <a:off x="7336650" y="4404046"/>
            <a:ext cx="285085" cy="285084"/>
          </a:xfrm>
          <a:prstGeom prst="ellipse">
            <a:avLst/>
          </a:prstGeom>
          <a:solidFill>
            <a:srgbClr val="08306B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Oval 16">
            <a:hlinkClick r:id="rId3" action="ppaction://hlinksldjump" tooltip="Bailhongal: 7 candidates"/>
          </p:cNvPr>
          <p:cNvSpPr/>
          <p:nvPr/>
        </p:nvSpPr>
        <p:spPr>
          <a:xfrm>
            <a:off x="4535677" y="1671142"/>
            <a:ext cx="239033" cy="239033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Oval 17">
            <a:hlinkClick r:id="rId3" action="ppaction://hlinksldjump" tooltip="Bangalore South: 14 candidates"/>
          </p:cNvPr>
          <p:cNvSpPr/>
          <p:nvPr/>
        </p:nvSpPr>
        <p:spPr>
          <a:xfrm>
            <a:off x="6156506" y="6155552"/>
            <a:ext cx="381918" cy="381917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Oval 18">
            <a:hlinkClick r:id="rId3" action="ppaction://hlinksldjump" tooltip="Bangarpet (SC): 14 candidates"/>
          </p:cNvPr>
          <p:cNvSpPr/>
          <p:nvPr/>
        </p:nvSpPr>
        <p:spPr>
          <a:xfrm>
            <a:off x="7241348" y="5869181"/>
            <a:ext cx="252354" cy="252354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Oval 19">
            <a:hlinkClick r:id="rId3" action="ppaction://hlinksldjump" tooltip="Bantval: 6 candidates"/>
          </p:cNvPr>
          <p:cNvSpPr/>
          <p:nvPr/>
        </p:nvSpPr>
        <p:spPr>
          <a:xfrm>
            <a:off x="3527182" y="4109459"/>
            <a:ext cx="309145" cy="309145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Oval 20">
            <a:hlinkClick r:id="rId3" action="ppaction://hlinksldjump" tooltip="Basavakalyan: 17 candidates"/>
          </p:cNvPr>
          <p:cNvSpPr/>
          <p:nvPr/>
        </p:nvSpPr>
        <p:spPr>
          <a:xfrm>
            <a:off x="7282114" y="970164"/>
            <a:ext cx="244403" cy="244403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Oval 21">
            <a:hlinkClick r:id="rId3" action="ppaction://hlinksldjump" tooltip="Basavana Bagevadi: 13 candidates"/>
          </p:cNvPr>
          <p:cNvSpPr/>
          <p:nvPr/>
        </p:nvSpPr>
        <p:spPr>
          <a:xfrm>
            <a:off x="5751668" y="1619804"/>
            <a:ext cx="238185" cy="238185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Oval 22">
            <a:hlinkClick r:id="rId3" action="ppaction://hlinksldjump" tooltip="Basavanagudi: 18 candidates"/>
          </p:cNvPr>
          <p:cNvSpPr/>
          <p:nvPr/>
        </p:nvSpPr>
        <p:spPr>
          <a:xfrm>
            <a:off x="6435890" y="5967453"/>
            <a:ext cx="220224" cy="220224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Oval 23">
            <a:hlinkClick r:id="rId3" action="ppaction://hlinksldjump" tooltip="Belgaum Dakshin: 10 candidates"/>
          </p:cNvPr>
          <p:cNvSpPr/>
          <p:nvPr/>
        </p:nvSpPr>
        <p:spPr>
          <a:xfrm>
            <a:off x="3509656" y="1708808"/>
            <a:ext cx="261487" cy="261486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Oval 24">
            <a:hlinkClick r:id="rId3" action="ppaction://hlinksldjump" tooltip="Belgaum Rural: 12 candidates"/>
          </p:cNvPr>
          <p:cNvSpPr/>
          <p:nvPr/>
        </p:nvSpPr>
        <p:spPr>
          <a:xfrm>
            <a:off x="3634369" y="1411593"/>
            <a:ext cx="304065" cy="304066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Oval 25">
            <a:hlinkClick r:id="rId3" action="ppaction://hlinksldjump" tooltip="Belgaum Uttar: 15 candidates"/>
          </p:cNvPr>
          <p:cNvSpPr/>
          <p:nvPr/>
        </p:nvSpPr>
        <p:spPr>
          <a:xfrm>
            <a:off x="3962452" y="1495269"/>
            <a:ext cx="252815" cy="252816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Oval 26">
            <a:hlinkClick r:id="rId3" action="ppaction://hlinksldjump" tooltip="Bellary (ST): 13 candidates"/>
          </p:cNvPr>
          <p:cNvSpPr/>
          <p:nvPr/>
        </p:nvSpPr>
        <p:spPr>
          <a:xfrm>
            <a:off x="6657977" y="3134136"/>
            <a:ext cx="252006" cy="252006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Oval 27">
            <a:hlinkClick r:id="rId3" action="ppaction://hlinksldjump" tooltip="Bellary City: 29 candidates"/>
          </p:cNvPr>
          <p:cNvSpPr/>
          <p:nvPr/>
        </p:nvSpPr>
        <p:spPr>
          <a:xfrm>
            <a:off x="6366843" y="3182816"/>
            <a:ext cx="264333" cy="264332"/>
          </a:xfrm>
          <a:prstGeom prst="ellipse">
            <a:avLst/>
          </a:prstGeom>
          <a:solidFill>
            <a:srgbClr val="08306B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Oval 28">
            <a:hlinkClick r:id="rId3" action="ppaction://hlinksldjump" tooltip="Belthangady: 7 candidates"/>
          </p:cNvPr>
          <p:cNvSpPr/>
          <p:nvPr/>
        </p:nvSpPr>
        <p:spPr>
          <a:xfrm>
            <a:off x="3862952" y="4096033"/>
            <a:ext cx="294972" cy="294971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Oval 29">
            <a:hlinkClick r:id="rId3" action="ppaction://hlinksldjump" tooltip="Belur: 11 candidates"/>
          </p:cNvPr>
          <p:cNvSpPr/>
          <p:nvPr/>
        </p:nvSpPr>
        <p:spPr>
          <a:xfrm>
            <a:off x="4499367" y="4095873"/>
            <a:ext cx="272109" cy="272110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Oval 30">
            <a:hlinkClick r:id="rId3" action="ppaction://hlinksldjump" tooltip="Bhadravati: 17 candidates"/>
          </p:cNvPr>
          <p:cNvSpPr/>
          <p:nvPr/>
        </p:nvSpPr>
        <p:spPr>
          <a:xfrm>
            <a:off x="4673933" y="3525441"/>
            <a:ext cx="286436" cy="286436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Oval 31">
            <a:hlinkClick r:id="rId3" action="ppaction://hlinksldjump" tooltip="Bhalki: 12 candidates"/>
          </p:cNvPr>
          <p:cNvSpPr/>
          <p:nvPr/>
        </p:nvSpPr>
        <p:spPr>
          <a:xfrm>
            <a:off x="7645161" y="907385"/>
            <a:ext cx="294773" cy="294773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Oval 32">
            <a:hlinkClick r:id="rId3" action="ppaction://hlinksldjump" tooltip="Bhatkal: 10 candidates"/>
          </p:cNvPr>
          <p:cNvSpPr/>
          <p:nvPr/>
        </p:nvSpPr>
        <p:spPr>
          <a:xfrm>
            <a:off x="3280132" y="2960381"/>
            <a:ext cx="250866" cy="250866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" name="Oval 33">
            <a:hlinkClick r:id="rId3" action="ppaction://hlinksldjump" tooltip="Bidar: 18 candidates"/>
          </p:cNvPr>
          <p:cNvSpPr/>
          <p:nvPr/>
        </p:nvSpPr>
        <p:spPr>
          <a:xfrm>
            <a:off x="8035002" y="1192170"/>
            <a:ext cx="202768" cy="202768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Oval 34">
            <a:hlinkClick r:id="rId3" action="ppaction://hlinksldjump" tooltip="Bidar South: 21 candidates"/>
          </p:cNvPr>
          <p:cNvSpPr/>
          <p:nvPr/>
        </p:nvSpPr>
        <p:spPr>
          <a:xfrm>
            <a:off x="7872206" y="1379879"/>
            <a:ext cx="222499" cy="222499"/>
          </a:xfrm>
          <a:prstGeom prst="ellipse">
            <a:avLst/>
          </a:prstGeom>
          <a:solidFill>
            <a:srgbClr val="08306B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" name="Oval 35">
            <a:hlinkClick r:id="rId3" action="ppaction://hlinksldjump" tooltip="Bijapur City: 16 candidates"/>
          </p:cNvPr>
          <p:cNvSpPr/>
          <p:nvPr/>
        </p:nvSpPr>
        <p:spPr>
          <a:xfrm>
            <a:off x="5608979" y="1426680"/>
            <a:ext cx="188728" cy="188727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Oval 36">
            <a:hlinkClick r:id="rId3" action="ppaction://hlinksldjump" tooltip="Bilgi: 14 candidates"/>
          </p:cNvPr>
          <p:cNvSpPr/>
          <p:nvPr/>
        </p:nvSpPr>
        <p:spPr>
          <a:xfrm>
            <a:off x="5249833" y="1588776"/>
            <a:ext cx="282198" cy="282198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8" name="Oval 37">
            <a:hlinkClick r:id="rId3" action="ppaction://hlinksldjump" tooltip="Bommanahalli: 10 candidates"/>
          </p:cNvPr>
          <p:cNvSpPr/>
          <p:nvPr/>
        </p:nvSpPr>
        <p:spPr>
          <a:xfrm>
            <a:off x="6686151" y="5949150"/>
            <a:ext cx="277506" cy="277506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Oval 38">
            <a:hlinkClick r:id="rId3" action="ppaction://hlinksldjump" tooltip="Byadgi: 13 candidates"/>
          </p:cNvPr>
          <p:cNvSpPr/>
          <p:nvPr/>
        </p:nvSpPr>
        <p:spPr>
          <a:xfrm>
            <a:off x="4773774" y="2714804"/>
            <a:ext cx="275333" cy="275332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0" name="Oval 39">
            <a:hlinkClick r:id="rId3" action="ppaction://hlinksldjump" tooltip="Byatarayanapura: 16 candidates"/>
          </p:cNvPr>
          <p:cNvSpPr/>
          <p:nvPr/>
        </p:nvSpPr>
        <p:spPr>
          <a:xfrm>
            <a:off x="7545926" y="4624268"/>
            <a:ext cx="324114" cy="324113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1" name="Oval 40">
            <a:hlinkClick r:id="rId3" action="ppaction://hlinksldjump" tooltip="Byndoor: 13 candidates"/>
          </p:cNvPr>
          <p:cNvSpPr/>
          <p:nvPr/>
        </p:nvSpPr>
        <p:spPr>
          <a:xfrm>
            <a:off x="3560893" y="2960392"/>
            <a:ext cx="292336" cy="292336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2" name="Oval 41">
            <a:hlinkClick r:id="rId3" action="ppaction://hlinksldjump" tooltip="C.V. Raman Nagar (SC): 11 candidates"/>
          </p:cNvPr>
          <p:cNvSpPr/>
          <p:nvPr/>
        </p:nvSpPr>
        <p:spPr>
          <a:xfrm>
            <a:off x="7120606" y="5672951"/>
            <a:ext cx="204203" cy="204204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" name="Oval 42">
            <a:hlinkClick r:id="rId3" action="ppaction://hlinksldjump" tooltip="Challakere (ST): 10 candidates"/>
          </p:cNvPr>
          <p:cNvSpPr/>
          <p:nvPr/>
        </p:nvSpPr>
        <p:spPr>
          <a:xfrm>
            <a:off x="6027509" y="3692974"/>
            <a:ext cx="270376" cy="270377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4" name="Oval 43">
            <a:hlinkClick r:id="rId3" action="ppaction://hlinksldjump" tooltip="Chamaraja: 20 candidates"/>
          </p:cNvPr>
          <p:cNvSpPr/>
          <p:nvPr/>
        </p:nvSpPr>
        <p:spPr>
          <a:xfrm>
            <a:off x="5008670" y="5355717"/>
            <a:ext cx="241166" cy="241167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5" name="Oval 44">
            <a:hlinkClick r:id="rId3" action="ppaction://hlinksldjump" tooltip="Chamarajanagar: 14 candidates"/>
          </p:cNvPr>
          <p:cNvSpPr/>
          <p:nvPr/>
        </p:nvSpPr>
        <p:spPr>
          <a:xfrm>
            <a:off x="5288828" y="6164974"/>
            <a:ext cx="283060" cy="283060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" name="Oval 45">
            <a:hlinkClick r:id="rId3" action="ppaction://hlinksldjump" tooltip="Chamrajpet: 20 candidates"/>
          </p:cNvPr>
          <p:cNvSpPr/>
          <p:nvPr/>
        </p:nvSpPr>
        <p:spPr>
          <a:xfrm>
            <a:off x="6375088" y="5738889"/>
            <a:ext cx="203067" cy="203068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7" name="Oval 46">
            <a:hlinkClick r:id="rId3" action="ppaction://hlinksldjump" tooltip="Chamundeshwari: 12 candidates"/>
          </p:cNvPr>
          <p:cNvSpPr/>
          <p:nvPr/>
        </p:nvSpPr>
        <p:spPr>
          <a:xfrm>
            <a:off x="4638370" y="5324300"/>
            <a:ext cx="343140" cy="343140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Oval 47">
            <a:hlinkClick r:id="rId3" action="ppaction://hlinksldjump" tooltip="Channagiri: 12 candidates"/>
          </p:cNvPr>
          <p:cNvSpPr/>
          <p:nvPr/>
        </p:nvSpPr>
        <p:spPr>
          <a:xfrm>
            <a:off x="4987934" y="3577276"/>
            <a:ext cx="259680" cy="259680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9" name="Oval 48">
            <a:hlinkClick r:id="rId3" action="ppaction://hlinksldjump" tooltip="Channapatna: 15 candidates"/>
          </p:cNvPr>
          <p:cNvSpPr/>
          <p:nvPr/>
        </p:nvSpPr>
        <p:spPr>
          <a:xfrm>
            <a:off x="5776164" y="5388954"/>
            <a:ext cx="328179" cy="328178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0" name="Oval 49">
            <a:hlinkClick r:id="rId3" action="ppaction://hlinksldjump" tooltip="Chickpet: 16 candidates"/>
          </p:cNvPr>
          <p:cNvSpPr/>
          <p:nvPr/>
        </p:nvSpPr>
        <p:spPr>
          <a:xfrm>
            <a:off x="6872877" y="5746559"/>
            <a:ext cx="228730" cy="228731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Oval 50">
            <a:hlinkClick r:id="rId3" action="ppaction://hlinksldjump" tooltip="Chikkaballapur: 14 candidates"/>
          </p:cNvPr>
          <p:cNvSpPr/>
          <p:nvPr/>
        </p:nvSpPr>
        <p:spPr>
          <a:xfrm>
            <a:off x="7240650" y="4715568"/>
            <a:ext cx="288107" cy="288107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2" name="Oval 51">
            <a:hlinkClick r:id="rId3" action="ppaction://hlinksldjump" tooltip="Chikkodi-Sadalga: 12 candidates"/>
          </p:cNvPr>
          <p:cNvSpPr/>
          <p:nvPr/>
        </p:nvSpPr>
        <p:spPr>
          <a:xfrm>
            <a:off x="4124402" y="949493"/>
            <a:ext cx="285908" cy="285907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Oval 52">
            <a:hlinkClick r:id="rId3" action="ppaction://hlinksldjump" tooltip="Chikmagalur: 15 candidates"/>
          </p:cNvPr>
          <p:cNvSpPr/>
          <p:nvPr/>
        </p:nvSpPr>
        <p:spPr>
          <a:xfrm>
            <a:off x="4289856" y="3878369"/>
            <a:ext cx="272600" cy="272600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4" name="Oval 53">
            <a:hlinkClick r:id="rId3" action="ppaction://hlinksldjump" tooltip="Chiknayakanhalli: 11 candidates"/>
          </p:cNvPr>
          <p:cNvSpPr/>
          <p:nvPr/>
        </p:nvSpPr>
        <p:spPr>
          <a:xfrm>
            <a:off x="5469946" y="3881705"/>
            <a:ext cx="328244" cy="328245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5" name="Oval 54">
            <a:hlinkClick r:id="rId3" action="ppaction://hlinksldjump" tooltip="Chincholi (SC): 12 candidates"/>
          </p:cNvPr>
          <p:cNvSpPr/>
          <p:nvPr/>
        </p:nvSpPr>
        <p:spPr>
          <a:xfrm>
            <a:off x="7733469" y="1586130"/>
            <a:ext cx="192698" cy="192698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6" name="Oval 55">
            <a:hlinkClick r:id="rId3" action="ppaction://hlinksldjump" tooltip="Chintamani: 15 candidates"/>
          </p:cNvPr>
          <p:cNvSpPr/>
          <p:nvPr/>
        </p:nvSpPr>
        <p:spPr>
          <a:xfrm>
            <a:off x="7726347" y="4929733"/>
            <a:ext cx="298803" cy="298803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7" name="Oval 56">
            <a:hlinkClick r:id="rId3" action="ppaction://hlinksldjump" tooltip="Chitradurga: 18 candidates"/>
          </p:cNvPr>
          <p:cNvSpPr/>
          <p:nvPr/>
        </p:nvSpPr>
        <p:spPr>
          <a:xfrm>
            <a:off x="5484161" y="3351319"/>
            <a:ext cx="315644" cy="315644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8" name="Oval 57">
            <a:hlinkClick r:id="rId3" action="ppaction://hlinksldjump" tooltip="Chittapur: 9 candidates"/>
          </p:cNvPr>
          <p:cNvSpPr/>
          <p:nvPr/>
        </p:nvSpPr>
        <p:spPr>
          <a:xfrm>
            <a:off x="7236480" y="1661049"/>
            <a:ext cx="218427" cy="218427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9" name="Oval 58">
            <a:hlinkClick r:id="rId3" action="ppaction://hlinksldjump" tooltip="Dasarahalli: 21 candidates"/>
          </p:cNvPr>
          <p:cNvSpPr/>
          <p:nvPr/>
        </p:nvSpPr>
        <p:spPr>
          <a:xfrm>
            <a:off x="6162853" y="4509021"/>
            <a:ext cx="291344" cy="291344"/>
          </a:xfrm>
          <a:prstGeom prst="ellipse">
            <a:avLst/>
          </a:prstGeom>
          <a:solidFill>
            <a:srgbClr val="08306B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0" name="Oval 59">
            <a:hlinkClick r:id="rId3" action="ppaction://hlinksldjump" tooltip="Davanagere North: 19 candidates"/>
          </p:cNvPr>
          <p:cNvSpPr/>
          <p:nvPr/>
        </p:nvSpPr>
        <p:spPr>
          <a:xfrm>
            <a:off x="5352538" y="3134022"/>
            <a:ext cx="240254" cy="240255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1" name="Oval 60">
            <a:hlinkClick r:id="rId3" action="ppaction://hlinksldjump" tooltip="Davanagere South: 15 candidates"/>
          </p:cNvPr>
          <p:cNvSpPr/>
          <p:nvPr/>
        </p:nvSpPr>
        <p:spPr>
          <a:xfrm>
            <a:off x="4911244" y="3328596"/>
            <a:ext cx="229549" cy="229548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2" name="Oval 61">
            <a:hlinkClick r:id="rId3" action="ppaction://hlinksldjump" tooltip="Devadurga (ST): 6 candidates"/>
          </p:cNvPr>
          <p:cNvSpPr/>
          <p:nvPr/>
        </p:nvSpPr>
        <p:spPr>
          <a:xfrm>
            <a:off x="6866480" y="2166508"/>
            <a:ext cx="203488" cy="203489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3" name="Oval 62">
            <a:hlinkClick r:id="rId3" action="ppaction://hlinksldjump" tooltip="Devanahalli (SC): 11 candidates"/>
          </p:cNvPr>
          <p:cNvSpPr/>
          <p:nvPr/>
        </p:nvSpPr>
        <p:spPr>
          <a:xfrm>
            <a:off x="7128153" y="5346836"/>
            <a:ext cx="302662" cy="302662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4" name="Oval 63">
            <a:hlinkClick r:id="rId3" action="ppaction://hlinksldjump" tooltip="Devar Hippargi: 13 candidates"/>
          </p:cNvPr>
          <p:cNvSpPr/>
          <p:nvPr/>
        </p:nvSpPr>
        <p:spPr>
          <a:xfrm>
            <a:off x="5939322" y="1426386"/>
            <a:ext cx="231370" cy="231371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5" name="Oval 64">
            <a:hlinkClick r:id="rId3" action="ppaction://hlinksldjump" tooltip="Dharwad: 13 candidates"/>
          </p:cNvPr>
          <p:cNvSpPr/>
          <p:nvPr/>
        </p:nvSpPr>
        <p:spPr>
          <a:xfrm>
            <a:off x="4359054" y="1887175"/>
            <a:ext cx="255002" cy="255000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6" name="Oval 65">
            <a:hlinkClick r:id="rId3" action="ppaction://hlinksldjump" tooltip="Doddaballapur: 8 candidates"/>
          </p:cNvPr>
          <p:cNvSpPr/>
          <p:nvPr/>
        </p:nvSpPr>
        <p:spPr>
          <a:xfrm>
            <a:off x="6700442" y="4342103"/>
            <a:ext cx="286130" cy="286129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7" name="Oval 66">
            <a:hlinkClick r:id="rId3" action="ppaction://hlinksldjump" tooltip="Gadag: 12 candidates"/>
          </p:cNvPr>
          <p:cNvSpPr/>
          <p:nvPr/>
        </p:nvSpPr>
        <p:spPr>
          <a:xfrm>
            <a:off x="5197566" y="2460386"/>
            <a:ext cx="245796" cy="245795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8" name="Oval 67">
            <a:hlinkClick r:id="rId3" action="ppaction://hlinksldjump" tooltip="Gandhi Nagar: 14 candidates"/>
          </p:cNvPr>
          <p:cNvSpPr/>
          <p:nvPr/>
        </p:nvSpPr>
        <p:spPr>
          <a:xfrm>
            <a:off x="6885564" y="5484978"/>
            <a:ext cx="229592" cy="229593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9" name="Oval 68">
            <a:hlinkClick r:id="rId3" action="ppaction://hlinksldjump" tooltip="Gangawati: 9 candidates"/>
          </p:cNvPr>
          <p:cNvSpPr/>
          <p:nvPr/>
        </p:nvSpPr>
        <p:spPr>
          <a:xfrm>
            <a:off x="6119635" y="2682133"/>
            <a:ext cx="227073" cy="227073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0" name="Oval 69">
            <a:hlinkClick r:id="rId3" action="ppaction://hlinksldjump" tooltip="Gauribidanur: 16 candidates"/>
          </p:cNvPr>
          <p:cNvSpPr/>
          <p:nvPr/>
        </p:nvSpPr>
        <p:spPr>
          <a:xfrm>
            <a:off x="6941652" y="4136287"/>
            <a:ext cx="294120" cy="294119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1" name="Oval 70">
            <a:hlinkClick r:id="rId3" action="ppaction://hlinksldjump" tooltip="Gokak: 9 candidates"/>
          </p:cNvPr>
          <p:cNvSpPr/>
          <p:nvPr/>
        </p:nvSpPr>
        <p:spPr>
          <a:xfrm>
            <a:off x="4231776" y="1570237"/>
            <a:ext cx="284888" cy="284888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2" name="Oval 71">
            <a:hlinkClick r:id="rId3" action="ppaction://hlinksldjump" tooltip="Govindaraj Nagar: 10 candidates"/>
          </p:cNvPr>
          <p:cNvSpPr/>
          <p:nvPr/>
        </p:nvSpPr>
        <p:spPr>
          <a:xfrm>
            <a:off x="6172784" y="5898204"/>
            <a:ext cx="238853" cy="238853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3" name="Oval 72">
            <a:hlinkClick r:id="rId3" action="ppaction://hlinksldjump" tooltip="Gubbi: 14 candidates"/>
          </p:cNvPr>
          <p:cNvSpPr/>
          <p:nvPr/>
        </p:nvSpPr>
        <p:spPr>
          <a:xfrm>
            <a:off x="5753643" y="4253144"/>
            <a:ext cx="283926" cy="283926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4" name="Oval 73">
            <a:hlinkClick r:id="rId3" action="ppaction://hlinksldjump" tooltip="Gulbarga Dakshin: 26 candidates"/>
          </p:cNvPr>
          <p:cNvSpPr/>
          <p:nvPr/>
        </p:nvSpPr>
        <p:spPr>
          <a:xfrm>
            <a:off x="6870036" y="1355987"/>
            <a:ext cx="225478" cy="225478"/>
          </a:xfrm>
          <a:prstGeom prst="ellipse">
            <a:avLst/>
          </a:prstGeom>
          <a:solidFill>
            <a:srgbClr val="08306B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5" name="Oval 74">
            <a:hlinkClick r:id="rId3" action="ppaction://hlinksldjump" tooltip="Gulbarga Rural (SC): 15 candidates"/>
          </p:cNvPr>
          <p:cNvSpPr/>
          <p:nvPr/>
        </p:nvSpPr>
        <p:spPr>
          <a:xfrm>
            <a:off x="7021402" y="1130669"/>
            <a:ext cx="243429" cy="243429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6" name="Oval 75">
            <a:hlinkClick r:id="rId3" action="ppaction://hlinksldjump" tooltip="Gulbarga Uttar: 14 candidates"/>
          </p:cNvPr>
          <p:cNvSpPr/>
          <p:nvPr/>
        </p:nvSpPr>
        <p:spPr>
          <a:xfrm>
            <a:off x="7128806" y="1389799"/>
            <a:ext cx="228033" cy="228034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7" name="Oval 76">
            <a:hlinkClick r:id="rId3" action="ppaction://hlinksldjump" tooltip="Gundlupet: 10 candidates"/>
          </p:cNvPr>
          <p:cNvSpPr/>
          <p:nvPr/>
        </p:nvSpPr>
        <p:spPr>
          <a:xfrm>
            <a:off x="4900678" y="5946570"/>
            <a:ext cx="328183" cy="328182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8" name="Oval 77">
            <a:hlinkClick r:id="rId3" action="ppaction://hlinksldjump" tooltip="Gurumitkal: 17 candidates"/>
          </p:cNvPr>
          <p:cNvSpPr/>
          <p:nvPr/>
        </p:nvSpPr>
        <p:spPr>
          <a:xfrm>
            <a:off x="7531042" y="1999334"/>
            <a:ext cx="227870" cy="227871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9" name="Oval 78">
            <a:hlinkClick r:id="rId3" action="ppaction://hlinksldjump" tooltip="Hadagalli (SC): 10 candidates"/>
          </p:cNvPr>
          <p:cNvSpPr/>
          <p:nvPr/>
        </p:nvSpPr>
        <p:spPr>
          <a:xfrm>
            <a:off x="5080196" y="2710900"/>
            <a:ext cx="208328" cy="208328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0" name="Oval 79">
            <a:hlinkClick r:id="rId3" action="ppaction://hlinksldjump" tooltip="Hagaribommanahalli (SC): 14 candidates"/>
          </p:cNvPr>
          <p:cNvSpPr/>
          <p:nvPr/>
        </p:nvSpPr>
        <p:spPr>
          <a:xfrm>
            <a:off x="5587228" y="2836508"/>
            <a:ext cx="260768" cy="260768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1" name="Oval 80">
            <a:hlinkClick r:id="rId3" action="ppaction://hlinksldjump" tooltip="Haliyal: 14 candidates"/>
          </p:cNvPr>
          <p:cNvSpPr/>
          <p:nvPr/>
        </p:nvSpPr>
        <p:spPr>
          <a:xfrm>
            <a:off x="3960518" y="2089326"/>
            <a:ext cx="227208" cy="227207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2" name="Oval 81">
            <a:hlinkClick r:id="rId3" action="ppaction://hlinksldjump" tooltip="Hangal: 7 candidates"/>
          </p:cNvPr>
          <p:cNvSpPr/>
          <p:nvPr/>
        </p:nvSpPr>
        <p:spPr>
          <a:xfrm>
            <a:off x="4174372" y="2672722"/>
            <a:ext cx="281732" cy="281731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3" name="Oval 82">
            <a:hlinkClick r:id="rId3" action="ppaction://hlinksldjump" tooltip="Hanur: 13 candidates"/>
          </p:cNvPr>
          <p:cNvSpPr/>
          <p:nvPr/>
        </p:nvSpPr>
        <p:spPr>
          <a:xfrm>
            <a:off x="5845837" y="6154107"/>
            <a:ext cx="287673" cy="287672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4" name="Oval 83">
            <a:hlinkClick r:id="rId3" action="ppaction://hlinksldjump" tooltip="Harapanahalli: 13 candidates"/>
          </p:cNvPr>
          <p:cNvSpPr/>
          <p:nvPr/>
        </p:nvSpPr>
        <p:spPr>
          <a:xfrm>
            <a:off x="5279017" y="2833360"/>
            <a:ext cx="281482" cy="281482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5" name="Oval 84">
            <a:hlinkClick r:id="rId3" action="ppaction://hlinksldjump" tooltip="Harihar: 15 candidates"/>
          </p:cNvPr>
          <p:cNvSpPr/>
          <p:nvPr/>
        </p:nvSpPr>
        <p:spPr>
          <a:xfrm>
            <a:off x="5041622" y="3057154"/>
            <a:ext cx="286530" cy="286529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6" name="Oval 85">
            <a:hlinkClick r:id="rId3" action="ppaction://hlinksldjump" tooltip="Hassan: 14 candidates"/>
          </p:cNvPr>
          <p:cNvSpPr/>
          <p:nvPr/>
        </p:nvSpPr>
        <p:spPr>
          <a:xfrm>
            <a:off x="4643741" y="4447647"/>
            <a:ext cx="256365" cy="256366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7" name="Oval 86">
            <a:hlinkClick r:id="rId3" action="ppaction://hlinksldjump" tooltip="Haveri (SC): 10 candidates"/>
          </p:cNvPr>
          <p:cNvSpPr/>
          <p:nvPr/>
        </p:nvSpPr>
        <p:spPr>
          <a:xfrm>
            <a:off x="4486680" y="2678225"/>
            <a:ext cx="259559" cy="259559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8" name="Oval 87">
            <a:hlinkClick r:id="rId3" action="ppaction://hlinksldjump" tooltip="Hebbal: 24 candidates"/>
          </p:cNvPr>
          <p:cNvSpPr/>
          <p:nvPr/>
        </p:nvSpPr>
        <p:spPr>
          <a:xfrm>
            <a:off x="7478173" y="4951963"/>
            <a:ext cx="218391" cy="218391"/>
          </a:xfrm>
          <a:prstGeom prst="ellipse">
            <a:avLst/>
          </a:prstGeom>
          <a:solidFill>
            <a:srgbClr val="08306B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9" name="Oval 88">
            <a:hlinkClick r:id="rId3" action="ppaction://hlinksldjump" tooltip="Heggadadevanakote (ST): 6 candidates"/>
          </p:cNvPr>
          <p:cNvSpPr/>
          <p:nvPr/>
        </p:nvSpPr>
        <p:spPr>
          <a:xfrm>
            <a:off x="4420581" y="5587729"/>
            <a:ext cx="286600" cy="286601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0" name="Oval 89">
            <a:hlinkClick r:id="rId3" action="ppaction://hlinksldjump" tooltip="Hirekerur: 16 candidates"/>
          </p:cNvPr>
          <p:cNvSpPr/>
          <p:nvPr/>
        </p:nvSpPr>
        <p:spPr>
          <a:xfrm>
            <a:off x="4446896" y="2965939"/>
            <a:ext cx="260741" cy="260741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1" name="Oval 90">
            <a:hlinkClick r:id="rId3" action="ppaction://hlinksldjump" tooltip="Hiriyur: 15 candidates"/>
          </p:cNvPr>
          <p:cNvSpPr/>
          <p:nvPr/>
        </p:nvSpPr>
        <p:spPr>
          <a:xfrm>
            <a:off x="5693058" y="3621210"/>
            <a:ext cx="309909" cy="309909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2" name="Oval 91">
            <a:hlinkClick r:id="rId3" action="ppaction://hlinksldjump" tooltip="Holalkere (SC): 16 candidates"/>
          </p:cNvPr>
          <p:cNvSpPr/>
          <p:nvPr/>
        </p:nvSpPr>
        <p:spPr>
          <a:xfrm>
            <a:off x="5271666" y="3611424"/>
            <a:ext cx="305428" cy="305428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3" name="Oval 92">
            <a:hlinkClick r:id="rId3" action="ppaction://hlinksldjump" tooltip="Holenarasipur: 10 candidates"/>
          </p:cNvPr>
          <p:cNvSpPr/>
          <p:nvPr/>
        </p:nvSpPr>
        <p:spPr>
          <a:xfrm>
            <a:off x="4698650" y="4719923"/>
            <a:ext cx="324359" cy="324358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4" name="Oval 93">
            <a:hlinkClick r:id="rId3" action="ppaction://hlinksldjump" tooltip="Homnabad: 12 candidates"/>
          </p:cNvPr>
          <p:cNvSpPr/>
          <p:nvPr/>
        </p:nvSpPr>
        <p:spPr>
          <a:xfrm>
            <a:off x="7471148" y="1167216"/>
            <a:ext cx="263909" cy="263910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5" name="Oval 94">
            <a:hlinkClick r:id="rId3" action="ppaction://hlinksldjump" tooltip="Honnali: 13 candidates"/>
          </p:cNvPr>
          <p:cNvSpPr/>
          <p:nvPr/>
        </p:nvSpPr>
        <p:spPr>
          <a:xfrm>
            <a:off x="4507979" y="3246485"/>
            <a:ext cx="294887" cy="294887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6" name="Oval 95">
            <a:hlinkClick r:id="rId3" action="ppaction://hlinksldjump" tooltip="Hosadurga: 11 candidates"/>
          </p:cNvPr>
          <p:cNvSpPr/>
          <p:nvPr/>
        </p:nvSpPr>
        <p:spPr>
          <a:xfrm>
            <a:off x="5162388" y="3920468"/>
            <a:ext cx="281720" cy="281720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7" name="Oval 96">
            <a:hlinkClick r:id="rId3" action="ppaction://hlinksldjump" tooltip="Hosakote: 11 candidates"/>
          </p:cNvPr>
          <p:cNvSpPr/>
          <p:nvPr/>
        </p:nvSpPr>
        <p:spPr>
          <a:xfrm>
            <a:off x="7432838" y="5213291"/>
            <a:ext cx="324504" cy="324505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8" name="Oval 97">
            <a:hlinkClick r:id="rId3" action="ppaction://hlinksldjump" tooltip="Hubli-Dharwad-Central: 19 candidates"/>
          </p:cNvPr>
          <p:cNvSpPr/>
          <p:nvPr/>
        </p:nvSpPr>
        <p:spPr>
          <a:xfrm>
            <a:off x="4753413" y="2179731"/>
            <a:ext cx="245290" cy="245290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9" name="Oval 98">
            <a:hlinkClick r:id="rId3" action="ppaction://hlinksldjump" tooltip="Hubli-Dharwad-East (SC): 9 candidates"/>
          </p:cNvPr>
          <p:cNvSpPr/>
          <p:nvPr/>
        </p:nvSpPr>
        <p:spPr>
          <a:xfrm>
            <a:off x="4230312" y="2130846"/>
            <a:ext cx="211432" cy="211432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0" name="Oval 99">
            <a:hlinkClick r:id="rId3" action="ppaction://hlinksldjump" tooltip="Hubli-Dharwad-West: 18 candidates"/>
          </p:cNvPr>
          <p:cNvSpPr/>
          <p:nvPr/>
        </p:nvSpPr>
        <p:spPr>
          <a:xfrm>
            <a:off x="4473635" y="2152232"/>
            <a:ext cx="248319" cy="248319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1" name="Oval 100">
            <a:hlinkClick r:id="rId3" action="ppaction://hlinksldjump" tooltip="Hukkeri: 7 candidates"/>
          </p:cNvPr>
          <p:cNvSpPr/>
          <p:nvPr/>
        </p:nvSpPr>
        <p:spPr>
          <a:xfrm>
            <a:off x="4155807" y="1262549"/>
            <a:ext cx="288390" cy="288391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2" name="Oval 101">
            <a:hlinkClick r:id="rId3" action="ppaction://hlinksldjump" tooltip="Hungund: 10 candidates"/>
          </p:cNvPr>
          <p:cNvSpPr/>
          <p:nvPr/>
        </p:nvSpPr>
        <p:spPr>
          <a:xfrm>
            <a:off x="5687904" y="2023325"/>
            <a:ext cx="256866" cy="256866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3" name="Oval 102">
            <a:hlinkClick r:id="rId3" action="ppaction://hlinksldjump" tooltip="Hunsur: 14 candidates"/>
          </p:cNvPr>
          <p:cNvSpPr/>
          <p:nvPr/>
        </p:nvSpPr>
        <p:spPr>
          <a:xfrm>
            <a:off x="4252298" y="5262620"/>
            <a:ext cx="332138" cy="332137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4" name="Oval 103">
            <a:hlinkClick r:id="rId3" action="ppaction://hlinksldjump" tooltip="Indi: 15 candidates"/>
          </p:cNvPr>
          <p:cNvSpPr/>
          <p:nvPr/>
        </p:nvSpPr>
        <p:spPr>
          <a:xfrm>
            <a:off x="5990080" y="1071229"/>
            <a:ext cx="240910" cy="240910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5" name="Oval 104">
            <a:hlinkClick r:id="rId3" action="ppaction://hlinksldjump" tooltip="Jagalur (ST): 15 candidates"/>
          </p:cNvPr>
          <p:cNvSpPr/>
          <p:nvPr/>
        </p:nvSpPr>
        <p:spPr>
          <a:xfrm>
            <a:off x="5828819" y="3368899"/>
            <a:ext cx="240226" cy="240227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6" name="Oval 105">
            <a:hlinkClick r:id="rId3" action="ppaction://hlinksldjump" tooltip="Jamkhandi: 10 candidates"/>
          </p:cNvPr>
          <p:cNvSpPr/>
          <p:nvPr/>
        </p:nvSpPr>
        <p:spPr>
          <a:xfrm>
            <a:off x="5071181" y="1216919"/>
            <a:ext cx="249734" cy="249734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7" name="Oval 106">
            <a:hlinkClick r:id="rId3" action="ppaction://hlinksldjump" tooltip="Jayanagar: 18 candidates"/>
          </p:cNvPr>
          <p:cNvSpPr/>
          <p:nvPr/>
        </p:nvSpPr>
        <p:spPr>
          <a:xfrm>
            <a:off x="6416630" y="5501076"/>
            <a:ext cx="203735" cy="203735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8" name="Oval 107">
            <a:hlinkClick r:id="rId3" action="ppaction://hlinksldjump" tooltip="Jewargi: 14 candidates"/>
          </p:cNvPr>
          <p:cNvSpPr/>
          <p:nvPr/>
        </p:nvSpPr>
        <p:spPr>
          <a:xfrm>
            <a:off x="6799667" y="1610266"/>
            <a:ext cx="264054" cy="264054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9" name="Oval 108">
            <a:hlinkClick r:id="rId3" action="ppaction://hlinksldjump" tooltip="K.R. Pura: 26 candidates"/>
          </p:cNvPr>
          <p:cNvSpPr/>
          <p:nvPr/>
        </p:nvSpPr>
        <p:spPr>
          <a:xfrm>
            <a:off x="6918134" y="4801844"/>
            <a:ext cx="311261" cy="311261"/>
          </a:xfrm>
          <a:prstGeom prst="ellipse">
            <a:avLst/>
          </a:prstGeom>
          <a:solidFill>
            <a:srgbClr val="08306B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0" name="Oval 109">
            <a:hlinkClick r:id="rId3" action="ppaction://hlinksldjump" tooltip="Kadur : 9 candidates"/>
          </p:cNvPr>
          <p:cNvSpPr/>
          <p:nvPr/>
        </p:nvSpPr>
        <p:spPr>
          <a:xfrm>
            <a:off x="4864717" y="3848029"/>
            <a:ext cx="278902" cy="278902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1" name="Oval 110">
            <a:hlinkClick r:id="rId3" action="ppaction://hlinksldjump" tooltip="Kagwad: 13 candidates"/>
          </p:cNvPr>
          <p:cNvSpPr/>
          <p:nvPr/>
        </p:nvSpPr>
        <p:spPr>
          <a:xfrm>
            <a:off x="4437020" y="834514"/>
            <a:ext cx="246767" cy="246766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2" name="Oval 111">
            <a:hlinkClick r:id="rId3" action="ppaction://hlinksldjump" tooltip="Kalghatgi: 8 candidates"/>
          </p:cNvPr>
          <p:cNvSpPr/>
          <p:nvPr/>
        </p:nvSpPr>
        <p:spPr>
          <a:xfrm>
            <a:off x="4050839" y="2328421"/>
            <a:ext cx="261525" cy="261525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3" name="Oval 112">
            <a:hlinkClick r:id="rId3" action="ppaction://hlinksldjump" tooltip="Kampli (ST): 10 candidates"/>
          </p:cNvPr>
          <p:cNvSpPr/>
          <p:nvPr/>
        </p:nvSpPr>
        <p:spPr>
          <a:xfrm>
            <a:off x="6209305" y="2917781"/>
            <a:ext cx="275404" cy="275404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4" name="Oval 113">
            <a:hlinkClick r:id="rId3" action="ppaction://hlinksldjump" tooltip="Kanakagiri (SC): 15 candidates"/>
          </p:cNvPr>
          <p:cNvSpPr/>
          <p:nvPr/>
        </p:nvSpPr>
        <p:spPr>
          <a:xfrm>
            <a:off x="5997003" y="2457770"/>
            <a:ext cx="220942" cy="220942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5" name="Oval 114">
            <a:hlinkClick r:id="rId3" action="ppaction://hlinksldjump" tooltip="Kanakapura: 13 candidates"/>
          </p:cNvPr>
          <p:cNvSpPr/>
          <p:nvPr/>
        </p:nvSpPr>
        <p:spPr>
          <a:xfrm>
            <a:off x="5826671" y="5806569"/>
            <a:ext cx="322035" cy="322036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6" name="Oval 115">
            <a:hlinkClick r:id="rId3" action="ppaction://hlinksldjump" tooltip="Kapu: 11 candidates"/>
          </p:cNvPr>
          <p:cNvSpPr/>
          <p:nvPr/>
        </p:nvSpPr>
        <p:spPr>
          <a:xfrm>
            <a:off x="3164596" y="3704158"/>
            <a:ext cx="225521" cy="225520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7" name="Oval 116">
            <a:hlinkClick r:id="rId3" action="ppaction://hlinksldjump" tooltip="Karkal: 9 candidates"/>
          </p:cNvPr>
          <p:cNvSpPr/>
          <p:nvPr/>
        </p:nvSpPr>
        <p:spPr>
          <a:xfrm>
            <a:off x="3668064" y="3583727"/>
            <a:ext cx="254938" cy="254937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8" name="Oval 117">
            <a:hlinkClick r:id="rId3" action="ppaction://hlinksldjump" tooltip="Karwar: 13 candidates"/>
          </p:cNvPr>
          <p:cNvSpPr/>
          <p:nvPr/>
        </p:nvSpPr>
        <p:spPr>
          <a:xfrm>
            <a:off x="3227676" y="2171017"/>
            <a:ext cx="265631" cy="265631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9" name="Oval 118">
            <a:hlinkClick r:id="rId3" action="ppaction://hlinksldjump" tooltip="Khanapur: 14 candidates"/>
          </p:cNvPr>
          <p:cNvSpPr/>
          <p:nvPr/>
        </p:nvSpPr>
        <p:spPr>
          <a:xfrm>
            <a:off x="3800911" y="1733490"/>
            <a:ext cx="261633" cy="261633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0" name="Oval 119">
            <a:hlinkClick r:id="rId3" action="ppaction://hlinksldjump" tooltip="Kittur: 13 candidates"/>
          </p:cNvPr>
          <p:cNvSpPr/>
          <p:nvPr/>
        </p:nvSpPr>
        <p:spPr>
          <a:xfrm>
            <a:off x="4077410" y="1833748"/>
            <a:ext cx="255403" cy="255404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1" name="Oval 120">
            <a:hlinkClick r:id="rId3" action="ppaction://hlinksldjump" tooltip="Kolar: 17 candidates"/>
          </p:cNvPr>
          <p:cNvSpPr/>
          <p:nvPr/>
        </p:nvSpPr>
        <p:spPr>
          <a:xfrm>
            <a:off x="7643361" y="5501958"/>
            <a:ext cx="289580" cy="289579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2" name="Oval 121">
            <a:hlinkClick r:id="rId3" action="ppaction://hlinksldjump" tooltip="Kolar Gold Field (SC): 22 candidates"/>
          </p:cNvPr>
          <p:cNvSpPr/>
          <p:nvPr/>
        </p:nvSpPr>
        <p:spPr>
          <a:xfrm>
            <a:off x="7526232" y="5851221"/>
            <a:ext cx="238256" cy="238256"/>
          </a:xfrm>
          <a:prstGeom prst="ellipse">
            <a:avLst/>
          </a:prstGeom>
          <a:solidFill>
            <a:srgbClr val="08306B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3" name="Oval 122">
            <a:hlinkClick r:id="rId3" action="ppaction://hlinksldjump" tooltip="Kollegal (SC): 10 candidates"/>
          </p:cNvPr>
          <p:cNvSpPr/>
          <p:nvPr/>
        </p:nvSpPr>
        <p:spPr>
          <a:xfrm>
            <a:off x="5557193" y="5997405"/>
            <a:ext cx="297568" cy="297569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4" name="Oval 123">
            <a:hlinkClick r:id="rId3" action="ppaction://hlinksldjump" tooltip="Koppal: 8 candidates"/>
          </p:cNvPr>
          <p:cNvSpPr/>
          <p:nvPr/>
        </p:nvSpPr>
        <p:spPr>
          <a:xfrm>
            <a:off x="5728340" y="2571671"/>
            <a:ext cx="272590" cy="272589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5" name="Oval 124">
            <a:hlinkClick r:id="rId3" action="ppaction://hlinksldjump" tooltip="Koratagere (SC): 13 candidates"/>
          </p:cNvPr>
          <p:cNvSpPr/>
          <p:nvPr/>
        </p:nvSpPr>
        <p:spPr>
          <a:xfrm>
            <a:off x="6476596" y="4564070"/>
            <a:ext cx="291413" cy="291413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6" name="Oval 125">
            <a:hlinkClick r:id="rId3" action="ppaction://hlinksldjump" tooltip="Krishnaraja: 19 candidates"/>
          </p:cNvPr>
          <p:cNvSpPr/>
          <p:nvPr/>
        </p:nvSpPr>
        <p:spPr>
          <a:xfrm>
            <a:off x="3273473" y="3243309"/>
            <a:ext cx="265272" cy="265273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7" name="Oval 126">
            <a:hlinkClick r:id="rId3" action="ppaction://hlinksldjump" tooltip="Krishnarajanagara: 7 candidates"/>
          </p:cNvPr>
          <p:cNvSpPr/>
          <p:nvPr/>
        </p:nvSpPr>
        <p:spPr>
          <a:xfrm>
            <a:off x="4492082" y="5002476"/>
            <a:ext cx="329309" cy="329310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8" name="Oval 127">
            <a:hlinkClick r:id="rId3" action="ppaction://hlinksldjump" tooltip="Krishnarajpet: 8 candidates"/>
          </p:cNvPr>
          <p:cNvSpPr/>
          <p:nvPr/>
        </p:nvSpPr>
        <p:spPr>
          <a:xfrm>
            <a:off x="4843223" y="5045177"/>
            <a:ext cx="310789" cy="310789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9" name="Oval 128">
            <a:hlinkClick r:id="rId3" action="ppaction://hlinksldjump" tooltip="Kudachi (SC): 10 candidates"/>
          </p:cNvPr>
          <p:cNvSpPr/>
          <p:nvPr/>
        </p:nvSpPr>
        <p:spPr>
          <a:xfrm>
            <a:off x="4651918" y="1028109"/>
            <a:ext cx="212637" cy="212636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0" name="Oval 129">
            <a:hlinkClick r:id="rId3" action="ppaction://hlinksldjump" tooltip="Kudligi (ST): 13 candidates"/>
          </p:cNvPr>
          <p:cNvSpPr/>
          <p:nvPr/>
        </p:nvSpPr>
        <p:spPr>
          <a:xfrm>
            <a:off x="5696607" y="3108152"/>
            <a:ext cx="256496" cy="256496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1" name="Oval 130">
            <a:hlinkClick r:id="rId3" action="ppaction://hlinksldjump" tooltip="Kumta: 11 candidates"/>
          </p:cNvPr>
          <p:cNvSpPr/>
          <p:nvPr/>
        </p:nvSpPr>
        <p:spPr>
          <a:xfrm>
            <a:off x="3415469" y="2598638"/>
            <a:ext cx="244750" cy="244750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2" name="Oval 131">
            <a:hlinkClick r:id="rId3" action="ppaction://hlinksldjump" tooltip="Kundapura: 6 candidates"/>
          </p:cNvPr>
          <p:cNvSpPr/>
          <p:nvPr/>
        </p:nvSpPr>
        <p:spPr>
          <a:xfrm>
            <a:off x="3565252" y="3281313"/>
            <a:ext cx="285101" cy="285101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3" name="Oval 132">
            <a:hlinkClick r:id="rId3" action="ppaction://hlinksldjump" tooltip="Kundgol: 11 candidates"/>
          </p:cNvPr>
          <p:cNvSpPr/>
          <p:nvPr/>
        </p:nvSpPr>
        <p:spPr>
          <a:xfrm>
            <a:off x="4642193" y="2436024"/>
            <a:ext cx="253650" cy="253650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4" name="Oval 133">
            <a:hlinkClick r:id="rId3" action="ppaction://hlinksldjump" tooltip="Kunigal: 9 candidates"/>
          </p:cNvPr>
          <p:cNvSpPr/>
          <p:nvPr/>
        </p:nvSpPr>
        <p:spPr>
          <a:xfrm>
            <a:off x="5716463" y="4785324"/>
            <a:ext cx="275812" cy="275812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5" name="Oval 134">
            <a:hlinkClick r:id="rId3" action="ppaction://hlinksldjump" tooltip="Kushtagi: 14 candidates"/>
          </p:cNvPr>
          <p:cNvSpPr/>
          <p:nvPr/>
        </p:nvSpPr>
        <p:spPr>
          <a:xfrm>
            <a:off x="5769563" y="2304555"/>
            <a:ext cx="235611" cy="235611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6" name="Oval 135">
            <a:hlinkClick r:id="rId3" action="ppaction://hlinksldjump" tooltip="Lingsugur (SC): 14 candidates"/>
          </p:cNvPr>
          <p:cNvSpPr/>
          <p:nvPr/>
        </p:nvSpPr>
        <p:spPr>
          <a:xfrm>
            <a:off x="6269773" y="2150601"/>
            <a:ext cx="218861" cy="218862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7" name="Oval 136">
            <a:hlinkClick r:id="rId3" action="ppaction://hlinksldjump" tooltip="Maddur: 13 candidates"/>
          </p:cNvPr>
          <p:cNvSpPr/>
          <p:nvPr/>
        </p:nvSpPr>
        <p:spPr>
          <a:xfrm>
            <a:off x="5384881" y="4819799"/>
            <a:ext cx="309919" cy="309920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8" name="Oval 137">
            <a:hlinkClick r:id="rId3" action="ppaction://hlinksldjump" tooltip="Madhugiri: 22 candidates"/>
          </p:cNvPr>
          <p:cNvSpPr/>
          <p:nvPr/>
        </p:nvSpPr>
        <p:spPr>
          <a:xfrm>
            <a:off x="6406511" y="4262549"/>
            <a:ext cx="282808" cy="282808"/>
          </a:xfrm>
          <a:prstGeom prst="ellipse">
            <a:avLst/>
          </a:prstGeom>
          <a:solidFill>
            <a:srgbClr val="08306B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9" name="Oval 138">
            <a:hlinkClick r:id="rId3" action="ppaction://hlinksldjump" tooltip="Madikeri: 14 candidates"/>
          </p:cNvPr>
          <p:cNvSpPr/>
          <p:nvPr/>
        </p:nvSpPr>
        <p:spPr>
          <a:xfrm>
            <a:off x="4017321" y="4379916"/>
            <a:ext cx="291881" cy="291881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0" name="Oval 139">
            <a:hlinkClick r:id="rId3" action="ppaction://hlinksldjump" tooltip="Magadi: 16 candidates"/>
          </p:cNvPr>
          <p:cNvSpPr/>
          <p:nvPr/>
        </p:nvSpPr>
        <p:spPr>
          <a:xfrm>
            <a:off x="5844814" y="5043225"/>
            <a:ext cx="329291" cy="329291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1" name="Oval 140">
            <a:hlinkClick r:id="rId3" action="ppaction://hlinksldjump" tooltip="Mahadevapura (SC): 10 candidates"/>
          </p:cNvPr>
          <p:cNvSpPr/>
          <p:nvPr/>
        </p:nvSpPr>
        <p:spPr>
          <a:xfrm>
            <a:off x="6838793" y="5125903"/>
            <a:ext cx="334702" cy="334702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2" name="Oval 141">
            <a:hlinkClick r:id="rId3" action="ppaction://hlinksldjump" tooltip="Mahalakshmi Layout: 14 candidates"/>
          </p:cNvPr>
          <p:cNvSpPr/>
          <p:nvPr/>
        </p:nvSpPr>
        <p:spPr>
          <a:xfrm>
            <a:off x="6598744" y="5638456"/>
            <a:ext cx="259200" cy="259201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3" name="Oval 142">
            <a:hlinkClick r:id="rId3" action="ppaction://hlinksldjump" tooltip="Malavalli (SC): 14 candidates"/>
          </p:cNvPr>
          <p:cNvSpPr/>
          <p:nvPr/>
        </p:nvSpPr>
        <p:spPr>
          <a:xfrm>
            <a:off x="5521693" y="5632355"/>
            <a:ext cx="329712" cy="329712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4" name="Oval 143">
            <a:hlinkClick r:id="rId3" action="ppaction://hlinksldjump" tooltip="Malleshwaram: 16 candidates"/>
          </p:cNvPr>
          <p:cNvSpPr/>
          <p:nvPr/>
        </p:nvSpPr>
        <p:spPr>
          <a:xfrm>
            <a:off x="6397192" y="5231085"/>
            <a:ext cx="235916" cy="235915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5" name="Oval 144">
            <a:hlinkClick r:id="rId3" action="ppaction://hlinksldjump" tooltip="Malur: 15 candidates"/>
          </p:cNvPr>
          <p:cNvSpPr/>
          <p:nvPr/>
        </p:nvSpPr>
        <p:spPr>
          <a:xfrm>
            <a:off x="7354297" y="5593042"/>
            <a:ext cx="271838" cy="271838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6" name="Oval 145">
            <a:hlinkClick r:id="rId3" action="ppaction://hlinksldjump" tooltip="Mandya: 19 candidates"/>
          </p:cNvPr>
          <p:cNvSpPr/>
          <p:nvPr/>
        </p:nvSpPr>
        <p:spPr>
          <a:xfrm>
            <a:off x="5295853" y="5413719"/>
            <a:ext cx="296885" cy="296885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7" name="Oval 146">
            <a:hlinkClick r:id="rId3" action="ppaction://hlinksldjump" tooltip="Mangalore: 15 candidates"/>
          </p:cNvPr>
          <p:cNvSpPr/>
          <p:nvPr/>
        </p:nvSpPr>
        <p:spPr>
          <a:xfrm>
            <a:off x="3131358" y="3963192"/>
            <a:ext cx="239349" cy="239349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8" name="Oval 147">
            <a:hlinkClick r:id="rId3" action="ppaction://hlinksldjump" tooltip="Mangalore City North: 9 candidates"/>
          </p:cNvPr>
          <p:cNvSpPr/>
          <p:nvPr/>
        </p:nvSpPr>
        <p:spPr>
          <a:xfrm>
            <a:off x="3379116" y="3818768"/>
            <a:ext cx="301613" cy="301613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9" name="Oval 148">
            <a:hlinkClick r:id="rId3" action="ppaction://hlinksldjump" tooltip="Mangalore City South: 13 candidates"/>
          </p:cNvPr>
          <p:cNvSpPr/>
          <p:nvPr/>
        </p:nvSpPr>
        <p:spPr>
          <a:xfrm>
            <a:off x="3236925" y="4207789"/>
            <a:ext cx="272084" cy="272084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0" name="Oval 149">
            <a:hlinkClick r:id="rId3" action="ppaction://hlinksldjump" tooltip="Manvi (ST): 10 candidates"/>
          </p:cNvPr>
          <p:cNvSpPr/>
          <p:nvPr/>
        </p:nvSpPr>
        <p:spPr>
          <a:xfrm>
            <a:off x="6844641" y="2546622"/>
            <a:ext cx="244078" cy="244078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1" name="Oval 150">
            <a:hlinkClick r:id="rId3" action="ppaction://hlinksldjump" tooltip="Maski (ST): 10 candidates"/>
          </p:cNvPr>
          <p:cNvSpPr/>
          <p:nvPr/>
        </p:nvSpPr>
        <p:spPr>
          <a:xfrm>
            <a:off x="6409355" y="2371897"/>
            <a:ext cx="193188" cy="193188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2" name="Oval 151">
            <a:hlinkClick r:id="rId3" action="ppaction://hlinksldjump" tooltip="Mayakonda (SC): 21 candidates"/>
          </p:cNvPr>
          <p:cNvSpPr/>
          <p:nvPr/>
        </p:nvSpPr>
        <p:spPr>
          <a:xfrm>
            <a:off x="5172309" y="3351478"/>
            <a:ext cx="256272" cy="256272"/>
          </a:xfrm>
          <a:prstGeom prst="ellipse">
            <a:avLst/>
          </a:prstGeom>
          <a:solidFill>
            <a:srgbClr val="08306B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3" name="Oval 152">
            <a:hlinkClick r:id="rId3" action="ppaction://hlinksldjump" tooltip="Melukote: 13 candidates"/>
          </p:cNvPr>
          <p:cNvSpPr/>
          <p:nvPr/>
        </p:nvSpPr>
        <p:spPr>
          <a:xfrm>
            <a:off x="5043536" y="4771601"/>
            <a:ext cx="318636" cy="318636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4" name="Oval 153">
            <a:hlinkClick r:id="rId3" action="ppaction://hlinksldjump" tooltip="Molakalmuru (ST): 15 candidates"/>
          </p:cNvPr>
          <p:cNvSpPr/>
          <p:nvPr/>
        </p:nvSpPr>
        <p:spPr>
          <a:xfrm>
            <a:off x="6096960" y="3362098"/>
            <a:ext cx="316599" cy="316600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5" name="Oval 154">
            <a:hlinkClick r:id="rId3" action="ppaction://hlinksldjump" tooltip="Moodabidri: 6 candidates"/>
          </p:cNvPr>
          <p:cNvSpPr/>
          <p:nvPr/>
        </p:nvSpPr>
        <p:spPr>
          <a:xfrm>
            <a:off x="3709292" y="3867704"/>
            <a:ext cx="253753" cy="253753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6" name="Oval 155">
            <a:hlinkClick r:id="rId3" action="ppaction://hlinksldjump" tooltip="Muddebihal: 12 candidates"/>
          </p:cNvPr>
          <p:cNvSpPr/>
          <p:nvPr/>
        </p:nvSpPr>
        <p:spPr>
          <a:xfrm>
            <a:off x="5905557" y="1855103"/>
            <a:ext cx="220295" cy="220295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7" name="Oval 156">
            <a:hlinkClick r:id="rId3" action="ppaction://hlinksldjump" tooltip="Mudhol (SC): 5 candidates"/>
          </p:cNvPr>
          <p:cNvSpPr/>
          <p:nvPr/>
        </p:nvSpPr>
        <p:spPr>
          <a:xfrm>
            <a:off x="4997526" y="1489390"/>
            <a:ext cx="245283" cy="245284"/>
          </a:xfrm>
          <a:prstGeom prst="ellipse">
            <a:avLst/>
          </a:prstGeom>
          <a:solidFill>
            <a:srgbClr val="F7FBFF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8" name="Oval 157">
            <a:hlinkClick r:id="rId3" action="ppaction://hlinksldjump" tooltip="Mudigere (SC): 8 candidates"/>
          </p:cNvPr>
          <p:cNvSpPr/>
          <p:nvPr/>
        </p:nvSpPr>
        <p:spPr>
          <a:xfrm>
            <a:off x="4188886" y="4155302"/>
            <a:ext cx="228173" cy="228172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9" name="Oval 158">
            <a:hlinkClick r:id="rId3" action="ppaction://hlinksldjump" tooltip="Mulbagal (SC): 22 candidates"/>
          </p:cNvPr>
          <p:cNvSpPr/>
          <p:nvPr/>
        </p:nvSpPr>
        <p:spPr>
          <a:xfrm>
            <a:off x="7792755" y="5789015"/>
            <a:ext cx="260770" cy="260771"/>
          </a:xfrm>
          <a:prstGeom prst="ellipse">
            <a:avLst/>
          </a:prstGeom>
          <a:solidFill>
            <a:srgbClr val="08306B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0" name="Oval 159">
            <a:hlinkClick r:id="rId3" action="ppaction://hlinksldjump" tooltip="Nagamangala: 12 candidates"/>
          </p:cNvPr>
          <p:cNvSpPr/>
          <p:nvPr/>
        </p:nvSpPr>
        <p:spPr>
          <a:xfrm>
            <a:off x="5247219" y="4500354"/>
            <a:ext cx="320486" cy="320485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1" name="Oval 160">
            <a:hlinkClick r:id="rId3" action="ppaction://hlinksldjump" tooltip="Nagthan (SC): 16 candidates"/>
          </p:cNvPr>
          <p:cNvSpPr/>
          <p:nvPr/>
        </p:nvSpPr>
        <p:spPr>
          <a:xfrm>
            <a:off x="5750964" y="1211082"/>
            <a:ext cx="244156" cy="244157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2" name="Oval 161">
            <a:hlinkClick r:id="rId3" action="ppaction://hlinksldjump" tooltip="Nanjangud (SC): 15 candidates"/>
          </p:cNvPr>
          <p:cNvSpPr/>
          <p:nvPr/>
        </p:nvSpPr>
        <p:spPr>
          <a:xfrm>
            <a:off x="4719470" y="5689505"/>
            <a:ext cx="281866" cy="281866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3" name="Oval 162">
            <a:hlinkClick r:id="rId3" action="ppaction://hlinksldjump" tooltip="Narasimharaja: 16 candidates"/>
          </p:cNvPr>
          <p:cNvSpPr/>
          <p:nvPr/>
        </p:nvSpPr>
        <p:spPr>
          <a:xfrm>
            <a:off x="6197281" y="5037892"/>
            <a:ext cx="233126" cy="233127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4" name="Oval 163">
            <a:hlinkClick r:id="rId3" action="ppaction://hlinksldjump" tooltip="Nargund: 11 candidates"/>
          </p:cNvPr>
          <p:cNvSpPr/>
          <p:nvPr/>
        </p:nvSpPr>
        <p:spPr>
          <a:xfrm>
            <a:off x="4926433" y="1943463"/>
            <a:ext cx="246733" cy="246732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5" name="Oval 164">
            <a:hlinkClick r:id="rId3" action="ppaction://hlinksldjump" tooltip="Navalgund: 16 candidates"/>
          </p:cNvPr>
          <p:cNvSpPr/>
          <p:nvPr/>
        </p:nvSpPr>
        <p:spPr>
          <a:xfrm>
            <a:off x="5028018" y="2196543"/>
            <a:ext cx="276137" cy="276138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6" name="Oval 165">
            <a:hlinkClick r:id="rId3" action="ppaction://hlinksldjump" tooltip="Nelamangala (SC): 16 candidates"/>
          </p:cNvPr>
          <p:cNvSpPr/>
          <p:nvPr/>
        </p:nvSpPr>
        <p:spPr>
          <a:xfrm>
            <a:off x="6017999" y="4785642"/>
            <a:ext cx="262822" cy="262822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7" name="Oval 166">
            <a:hlinkClick r:id="rId3" action="ppaction://hlinksldjump" tooltip="Nippani: 12 candidates"/>
          </p:cNvPr>
          <p:cNvSpPr/>
          <p:nvPr/>
        </p:nvSpPr>
        <p:spPr>
          <a:xfrm>
            <a:off x="3803441" y="906401"/>
            <a:ext cx="294784" cy="294784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8" name="Oval 167">
            <a:hlinkClick r:id="rId3" action="ppaction://hlinksldjump" tooltip="Padmanaba Nagar: 15 candidates"/>
          </p:cNvPr>
          <p:cNvSpPr/>
          <p:nvPr/>
        </p:nvSpPr>
        <p:spPr>
          <a:xfrm>
            <a:off x="6109331" y="5294067"/>
            <a:ext cx="271291" cy="271291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9" name="Oval 168">
            <a:hlinkClick r:id="rId3" action="ppaction://hlinksldjump" tooltip="Pavagada (SC): 13 candidates"/>
          </p:cNvPr>
          <p:cNvSpPr/>
          <p:nvPr/>
        </p:nvSpPr>
        <p:spPr>
          <a:xfrm>
            <a:off x="6553226" y="3979656"/>
            <a:ext cx="293408" cy="293408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0" name="Oval 169">
            <a:hlinkClick r:id="rId3" action="ppaction://hlinksldjump" tooltip="Piriyapatna: 0 candidates"/>
          </p:cNvPr>
          <p:cNvSpPr/>
          <p:nvPr/>
        </p:nvSpPr>
        <p:spPr>
          <a:xfrm>
            <a:off x="4203383" y="4976721"/>
            <a:ext cx="268255" cy="268255"/>
          </a:xfrm>
          <a:prstGeom prst="ellipse">
            <a:avLst/>
          </a:prstGeom>
          <a:solidFill>
            <a:srgbClr val="F7FBFF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1" name="Oval 170">
            <a:hlinkClick r:id="rId3" action="ppaction://hlinksldjump" tooltip="Pulakeshinagar (SC): 13 candidates"/>
          </p:cNvPr>
          <p:cNvSpPr/>
          <p:nvPr/>
        </p:nvSpPr>
        <p:spPr>
          <a:xfrm>
            <a:off x="6795934" y="4663812"/>
            <a:ext cx="179483" cy="179483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2" name="Oval 171">
            <a:hlinkClick r:id="rId3" action="ppaction://hlinksldjump" tooltip="Puttur: 6 candidates"/>
          </p:cNvPr>
          <p:cNvSpPr/>
          <p:nvPr/>
        </p:nvSpPr>
        <p:spPr>
          <a:xfrm>
            <a:off x="3706885" y="4399993"/>
            <a:ext cx="282099" cy="282100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3" name="Oval 172">
            <a:hlinkClick r:id="rId3" action="ppaction://hlinksldjump" tooltip="Raibag (SC): 14 candidates"/>
          </p:cNvPr>
          <p:cNvSpPr/>
          <p:nvPr/>
        </p:nvSpPr>
        <p:spPr>
          <a:xfrm>
            <a:off x="4410502" y="1113092"/>
            <a:ext cx="221221" cy="221221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4" name="Oval 173">
            <a:hlinkClick r:id="rId3" action="ppaction://hlinksldjump" tooltip="Raichur: 21 candidates"/>
          </p:cNvPr>
          <p:cNvSpPr/>
          <p:nvPr/>
        </p:nvSpPr>
        <p:spPr>
          <a:xfrm>
            <a:off x="7339762" y="2510213"/>
            <a:ext cx="184476" cy="184476"/>
          </a:xfrm>
          <a:prstGeom prst="ellipse">
            <a:avLst/>
          </a:prstGeom>
          <a:solidFill>
            <a:srgbClr val="08306B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5" name="Oval 174">
            <a:hlinkClick r:id="rId3" action="ppaction://hlinksldjump" tooltip="Raichur Rural (ST): 11 candidates"/>
          </p:cNvPr>
          <p:cNvSpPr/>
          <p:nvPr/>
        </p:nvSpPr>
        <p:spPr>
          <a:xfrm>
            <a:off x="7115821" y="2635901"/>
            <a:ext cx="239077" cy="239077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6" name="Oval 175">
            <a:hlinkClick r:id="rId3" action="ppaction://hlinksldjump" tooltip="Rajaji Nagar: 25 candidates"/>
          </p:cNvPr>
          <p:cNvSpPr/>
          <p:nvPr/>
        </p:nvSpPr>
        <p:spPr>
          <a:xfrm>
            <a:off x="6310936" y="4802694"/>
            <a:ext cx="220615" cy="220614"/>
          </a:xfrm>
          <a:prstGeom prst="ellipse">
            <a:avLst/>
          </a:prstGeom>
          <a:solidFill>
            <a:srgbClr val="08306B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7" name="Oval 176">
            <a:hlinkClick r:id="rId3" action="ppaction://hlinksldjump" tooltip="Rajarajeshwarinagar: 20 candidates"/>
          </p:cNvPr>
          <p:cNvSpPr/>
          <p:nvPr/>
        </p:nvSpPr>
        <p:spPr>
          <a:xfrm>
            <a:off x="5514218" y="5152896"/>
            <a:ext cx="328979" cy="328978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8" name="Oval 177">
            <a:hlinkClick r:id="rId3" action="ppaction://hlinksldjump" tooltip="Ramanagara: 12 candidates"/>
          </p:cNvPr>
          <p:cNvSpPr/>
          <p:nvPr/>
        </p:nvSpPr>
        <p:spPr>
          <a:xfrm>
            <a:off x="6075161" y="5585408"/>
            <a:ext cx="292233" cy="292232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9" name="Oval 178">
            <a:hlinkClick r:id="rId3" action="ppaction://hlinksldjump" tooltip="Ramdurg: 11 candidates"/>
          </p:cNvPr>
          <p:cNvSpPr/>
          <p:nvPr/>
        </p:nvSpPr>
        <p:spPr>
          <a:xfrm>
            <a:off x="4807554" y="1687800"/>
            <a:ext cx="248577" cy="248578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0" name="Oval 179">
            <a:hlinkClick r:id="rId3" action="ppaction://hlinksldjump" tooltip="Ranibennur: 14 candidates"/>
          </p:cNvPr>
          <p:cNvSpPr/>
          <p:nvPr/>
        </p:nvSpPr>
        <p:spPr>
          <a:xfrm>
            <a:off x="4729331" y="3016898"/>
            <a:ext cx="287128" cy="287129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1" name="Oval 180">
            <a:hlinkClick r:id="rId3" action="ppaction://hlinksldjump" tooltip="Ron: 12 candidates"/>
          </p:cNvPr>
          <p:cNvSpPr/>
          <p:nvPr/>
        </p:nvSpPr>
        <p:spPr>
          <a:xfrm>
            <a:off x="5334474" y="2197175"/>
            <a:ext cx="272895" cy="272895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2" name="Oval 181">
            <a:hlinkClick r:id="rId3" action="ppaction://hlinksldjump" tooltip="Sagar: 11 candidates"/>
          </p:cNvPr>
          <p:cNvSpPr/>
          <p:nvPr/>
        </p:nvSpPr>
        <p:spPr>
          <a:xfrm>
            <a:off x="3849936" y="3149985"/>
            <a:ext cx="282994" cy="282993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3" name="Oval 182">
            <a:hlinkClick r:id="rId3" action="ppaction://hlinksldjump" tooltip="Sakleshpur (SC): 11 candidates"/>
          </p:cNvPr>
          <p:cNvSpPr/>
          <p:nvPr/>
        </p:nvSpPr>
        <p:spPr>
          <a:xfrm>
            <a:off x="4335744" y="4355225"/>
            <a:ext cx="288464" cy="288464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4" name="Oval 183">
            <a:hlinkClick r:id="rId3" action="ppaction://hlinksldjump" tooltip="Sandur (ST): 9 candidates"/>
          </p:cNvPr>
          <p:cNvSpPr/>
          <p:nvPr/>
        </p:nvSpPr>
        <p:spPr>
          <a:xfrm>
            <a:off x="5985886" y="3099465"/>
            <a:ext cx="242853" cy="242853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5" name="Oval 184">
            <a:hlinkClick r:id="rId3" action="ppaction://hlinksldjump" tooltip="Sarvagnanagar: 14 candidates"/>
          </p:cNvPr>
          <p:cNvSpPr/>
          <p:nvPr/>
        </p:nvSpPr>
        <p:spPr>
          <a:xfrm>
            <a:off x="6642950" y="4850035"/>
            <a:ext cx="246753" cy="246753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6" name="Oval 185">
            <a:hlinkClick r:id="rId3" action="ppaction://hlinksldjump" tooltip="Saundatti Yellamma: 10 candidates"/>
          </p:cNvPr>
          <p:cNvSpPr/>
          <p:nvPr/>
        </p:nvSpPr>
        <p:spPr>
          <a:xfrm>
            <a:off x="4644871" y="1918331"/>
            <a:ext cx="249505" cy="249506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7" name="Oval 186">
            <a:hlinkClick r:id="rId3" action="ppaction://hlinksldjump" tooltip="Sedam: 13 candidates"/>
          </p:cNvPr>
          <p:cNvSpPr/>
          <p:nvPr/>
        </p:nvSpPr>
        <p:spPr>
          <a:xfrm>
            <a:off x="7483938" y="1696964"/>
            <a:ext cx="255988" cy="255988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8" name="Oval 187">
            <a:hlinkClick r:id="rId3" action="ppaction://hlinksldjump" tooltip="Shahapur: 10 candidates"/>
          </p:cNvPr>
          <p:cNvSpPr/>
          <p:nvPr/>
        </p:nvSpPr>
        <p:spPr>
          <a:xfrm>
            <a:off x="6881835" y="1899741"/>
            <a:ext cx="231702" cy="231702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9" name="Oval 188">
            <a:hlinkClick r:id="rId3" action="ppaction://hlinksldjump" tooltip="Shanti Nagar: 15 candidates"/>
          </p:cNvPr>
          <p:cNvSpPr/>
          <p:nvPr/>
        </p:nvSpPr>
        <p:spPr>
          <a:xfrm>
            <a:off x="6641610" y="5141081"/>
            <a:ext cx="185255" cy="185255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0" name="Oval 189">
            <a:hlinkClick r:id="rId3" action="ppaction://hlinksldjump" tooltip="Shiggaon: 11 candidates"/>
          </p:cNvPr>
          <p:cNvSpPr/>
          <p:nvPr/>
        </p:nvSpPr>
        <p:spPr>
          <a:xfrm>
            <a:off x="4330331" y="2403328"/>
            <a:ext cx="281701" cy="281702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1" name="Oval 190">
            <a:hlinkClick r:id="rId3" action="ppaction://hlinksldjump" tooltip="Shikaripura: 12 candidates"/>
          </p:cNvPr>
          <p:cNvSpPr/>
          <p:nvPr/>
        </p:nvSpPr>
        <p:spPr>
          <a:xfrm>
            <a:off x="4141286" y="3036856"/>
            <a:ext cx="288212" cy="288212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2" name="Oval 191">
            <a:hlinkClick r:id="rId3" action="ppaction://hlinksldjump" tooltip="Shimoga: 14 candidates"/>
          </p:cNvPr>
          <p:cNvSpPr/>
          <p:nvPr/>
        </p:nvSpPr>
        <p:spPr>
          <a:xfrm>
            <a:off x="4398921" y="3608803"/>
            <a:ext cx="251657" cy="251657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3" name="Oval 192">
            <a:hlinkClick r:id="rId3" action="ppaction://hlinksldjump" tooltip="Shimoga Rural (SC): 12 candidates"/>
          </p:cNvPr>
          <p:cNvSpPr/>
          <p:nvPr/>
        </p:nvSpPr>
        <p:spPr>
          <a:xfrm>
            <a:off x="4208160" y="3346348"/>
            <a:ext cx="287046" cy="287046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4" name="Oval 193">
            <a:hlinkClick r:id="rId3" action="ppaction://hlinksldjump" tooltip="Shirahatti (SC): 12 candidates"/>
          </p:cNvPr>
          <p:cNvSpPr/>
          <p:nvPr/>
        </p:nvSpPr>
        <p:spPr>
          <a:xfrm>
            <a:off x="4926825" y="2478365"/>
            <a:ext cx="237238" cy="237239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5" name="Oval 194">
            <a:hlinkClick r:id="rId3" action="ppaction://hlinksldjump" tooltip="Shivajinagar: 19 candidates"/>
          </p:cNvPr>
          <p:cNvSpPr/>
          <p:nvPr/>
        </p:nvSpPr>
        <p:spPr>
          <a:xfrm>
            <a:off x="6461818" y="5015221"/>
            <a:ext cx="183698" cy="183699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6" name="Oval 195">
            <a:hlinkClick r:id="rId3" action="ppaction://hlinksldjump" tooltip="Shorapur (ST): 10 candidates"/>
          </p:cNvPr>
          <p:cNvSpPr/>
          <p:nvPr/>
        </p:nvSpPr>
        <p:spPr>
          <a:xfrm>
            <a:off x="6579549" y="1979894"/>
            <a:ext cx="292151" cy="292151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7" name="Oval 196">
            <a:hlinkClick r:id="rId3" action="ppaction://hlinksldjump" tooltip="Shravanabelagola: 11 candidates"/>
          </p:cNvPr>
          <p:cNvSpPr/>
          <p:nvPr/>
        </p:nvSpPr>
        <p:spPr>
          <a:xfrm>
            <a:off x="4924394" y="4468732"/>
            <a:ext cx="302819" cy="302820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8" name="Oval 197">
            <a:hlinkClick r:id="rId3" action="ppaction://hlinksldjump" tooltip="Shrirangapattana: 12 candidates"/>
          </p:cNvPr>
          <p:cNvSpPr/>
          <p:nvPr/>
        </p:nvSpPr>
        <p:spPr>
          <a:xfrm>
            <a:off x="5174851" y="5084115"/>
            <a:ext cx="322916" cy="322916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9" name="Oval 198">
            <a:hlinkClick r:id="rId3" action="ppaction://hlinksldjump" tooltip="Sidlaghatta: 11 candidates"/>
          </p:cNvPr>
          <p:cNvSpPr/>
          <p:nvPr/>
        </p:nvSpPr>
        <p:spPr>
          <a:xfrm>
            <a:off x="7173478" y="5024281"/>
            <a:ext cx="301803" cy="301802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0" name="Oval 199">
            <a:hlinkClick r:id="rId3" action="ppaction://hlinksldjump" tooltip="Sindagi: 15 candidates"/>
          </p:cNvPr>
          <p:cNvSpPr/>
          <p:nvPr/>
        </p:nvSpPr>
        <p:spPr>
          <a:xfrm>
            <a:off x="6204842" y="1442325"/>
            <a:ext cx="237349" cy="237349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1" name="Oval 200">
            <a:hlinkClick r:id="rId3" action="ppaction://hlinksldjump" tooltip="Sindhanur: 14 candidates"/>
          </p:cNvPr>
          <p:cNvSpPr/>
          <p:nvPr/>
        </p:nvSpPr>
        <p:spPr>
          <a:xfrm>
            <a:off x="6372792" y="2600806"/>
            <a:ext cx="258599" cy="258599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2" name="Oval 201">
            <a:hlinkClick r:id="rId3" action="ppaction://hlinksldjump" tooltip="Sira: 13 candidates"/>
          </p:cNvPr>
          <p:cNvSpPr/>
          <p:nvPr/>
        </p:nvSpPr>
        <p:spPr>
          <a:xfrm>
            <a:off x="5819811" y="3929033"/>
            <a:ext cx="308663" cy="308663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3" name="Oval 202">
            <a:hlinkClick r:id="rId3" action="ppaction://hlinksldjump" tooltip="Sirsi: 8 candidates"/>
          </p:cNvPr>
          <p:cNvSpPr/>
          <p:nvPr/>
        </p:nvSpPr>
        <p:spPr>
          <a:xfrm>
            <a:off x="3852579" y="2548353"/>
            <a:ext cx="269067" cy="269067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4" name="Oval 203">
            <a:hlinkClick r:id="rId3" action="ppaction://hlinksldjump" tooltip="Siruguppa (ST): 9 candidates"/>
          </p:cNvPr>
          <p:cNvSpPr/>
          <p:nvPr/>
        </p:nvSpPr>
        <p:spPr>
          <a:xfrm>
            <a:off x="6590671" y="2791601"/>
            <a:ext cx="262936" cy="262935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5" name="Oval 204">
            <a:hlinkClick r:id="rId3" action="ppaction://hlinksldjump" tooltip="Sorab: 11 candidates"/>
          </p:cNvPr>
          <p:cNvSpPr/>
          <p:nvPr/>
        </p:nvSpPr>
        <p:spPr>
          <a:xfrm>
            <a:off x="3900922" y="2842453"/>
            <a:ext cx="282340" cy="282340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6" name="Oval 205">
            <a:hlinkClick r:id="rId3" action="ppaction://hlinksldjump" tooltip="Sringeri: 8 candidates"/>
          </p:cNvPr>
          <p:cNvSpPr/>
          <p:nvPr/>
        </p:nvSpPr>
        <p:spPr>
          <a:xfrm>
            <a:off x="3998251" y="3839461"/>
            <a:ext cx="247219" cy="247220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7" name="Oval 206">
            <a:hlinkClick r:id="rId3" action="ppaction://hlinksldjump" tooltip="Srinivaspur: 10 candidates"/>
          </p:cNvPr>
          <p:cNvSpPr/>
          <p:nvPr/>
        </p:nvSpPr>
        <p:spPr>
          <a:xfrm>
            <a:off x="7844456" y="5224694"/>
            <a:ext cx="337645" cy="337645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8" name="Oval 207">
            <a:hlinkClick r:id="rId3" action="ppaction://hlinksldjump" tooltip="Sullia (SC): 9 candidates"/>
          </p:cNvPr>
          <p:cNvSpPr/>
          <p:nvPr/>
        </p:nvSpPr>
        <p:spPr>
          <a:xfrm>
            <a:off x="3872891" y="4663344"/>
            <a:ext cx="282915" cy="282915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9" name="Oval 208">
            <a:hlinkClick r:id="rId3" action="ppaction://hlinksldjump" tooltip="T.Narasipur (SC): 16 candidates"/>
          </p:cNvPr>
          <p:cNvSpPr/>
          <p:nvPr/>
        </p:nvSpPr>
        <p:spPr>
          <a:xfrm>
            <a:off x="5292847" y="5863472"/>
            <a:ext cx="272217" cy="272216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0" name="Oval 209">
            <a:hlinkClick r:id="rId3" action="ppaction://hlinksldjump" tooltip="Tarikere: 16 candidates"/>
          </p:cNvPr>
          <p:cNvSpPr/>
          <p:nvPr/>
        </p:nvSpPr>
        <p:spPr>
          <a:xfrm>
            <a:off x="4585992" y="3822888"/>
            <a:ext cx="251679" cy="251680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1" name="Oval 210">
            <a:hlinkClick r:id="rId3" action="ppaction://hlinksldjump" tooltip="Terdal: 7 candidates"/>
          </p:cNvPr>
          <p:cNvSpPr/>
          <p:nvPr/>
        </p:nvSpPr>
        <p:spPr>
          <a:xfrm>
            <a:off x="4757573" y="1235915"/>
            <a:ext cx="284495" cy="284495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2" name="Oval 211">
            <a:hlinkClick r:id="rId3" action="ppaction://hlinksldjump" tooltip="Tiptur: 10 candidates"/>
          </p:cNvPr>
          <p:cNvSpPr/>
          <p:nvPr/>
        </p:nvSpPr>
        <p:spPr>
          <a:xfrm>
            <a:off x="5129106" y="4227843"/>
            <a:ext cx="277595" cy="277596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3" name="Oval 212">
            <a:hlinkClick r:id="rId3" action="ppaction://hlinksldjump" tooltip="Tirthahalli: 10 candidates"/>
          </p:cNvPr>
          <p:cNvSpPr/>
          <p:nvPr/>
        </p:nvSpPr>
        <p:spPr>
          <a:xfrm>
            <a:off x="3950530" y="3525815"/>
            <a:ext cx="284098" cy="284097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4" name="Oval 213">
            <a:hlinkClick r:id="rId3" action="ppaction://hlinksldjump" tooltip="Tumkur City: 14 candidates"/>
          </p:cNvPr>
          <p:cNvSpPr/>
          <p:nvPr/>
        </p:nvSpPr>
        <p:spPr>
          <a:xfrm>
            <a:off x="5894751" y="4546717"/>
            <a:ext cx="240469" cy="240469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5" name="Oval 214">
            <a:hlinkClick r:id="rId3" action="ppaction://hlinksldjump" tooltip="Tumkur Rural: 15 candidates"/>
          </p:cNvPr>
          <p:cNvSpPr/>
          <p:nvPr/>
        </p:nvSpPr>
        <p:spPr>
          <a:xfrm>
            <a:off x="5588021" y="4513288"/>
            <a:ext cx="278017" cy="278016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6" name="Oval 215">
            <a:hlinkClick r:id="rId3" action="ppaction://hlinksldjump" tooltip="Turuvekere: 12 candidates"/>
          </p:cNvPr>
          <p:cNvSpPr/>
          <p:nvPr/>
        </p:nvSpPr>
        <p:spPr>
          <a:xfrm>
            <a:off x="5434168" y="4230079"/>
            <a:ext cx="291783" cy="291783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7" name="Oval 216">
            <a:hlinkClick r:id="rId3" action="ppaction://hlinksldjump" tooltip="Udupi: 7 candidates"/>
          </p:cNvPr>
          <p:cNvSpPr/>
          <p:nvPr/>
        </p:nvSpPr>
        <p:spPr>
          <a:xfrm>
            <a:off x="3372675" y="3521709"/>
            <a:ext cx="269300" cy="269300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8" name="Oval 217">
            <a:hlinkClick r:id="rId3" action="ppaction://hlinksldjump" tooltip="Varuna: 27 candidates"/>
          </p:cNvPr>
          <p:cNvSpPr/>
          <p:nvPr/>
        </p:nvSpPr>
        <p:spPr>
          <a:xfrm>
            <a:off x="5023724" y="5617341"/>
            <a:ext cx="327240" cy="327241"/>
          </a:xfrm>
          <a:prstGeom prst="ellipse">
            <a:avLst/>
          </a:prstGeom>
          <a:solidFill>
            <a:srgbClr val="08306B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9" name="Oval 218">
            <a:hlinkClick r:id="rId3" action="ppaction://hlinksldjump" tooltip="Vijay Nagar: 25 candidates"/>
          </p:cNvPr>
          <p:cNvSpPr/>
          <p:nvPr/>
        </p:nvSpPr>
        <p:spPr>
          <a:xfrm>
            <a:off x="6628773" y="5361437"/>
            <a:ext cx="249992" cy="249993"/>
          </a:xfrm>
          <a:prstGeom prst="ellipse">
            <a:avLst/>
          </a:prstGeom>
          <a:solidFill>
            <a:srgbClr val="08306B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0" name="Oval 219">
            <a:hlinkClick r:id="rId3" action="ppaction://hlinksldjump" tooltip="Vijayanagara: 20 candidates"/>
          </p:cNvPr>
          <p:cNvSpPr/>
          <p:nvPr/>
        </p:nvSpPr>
        <p:spPr>
          <a:xfrm>
            <a:off x="5891798" y="2834389"/>
            <a:ext cx="247109" cy="247110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1" name="Oval 220">
            <a:hlinkClick r:id="rId3" action="ppaction://hlinksldjump" tooltip="Virajpet: 9 candidates"/>
          </p:cNvPr>
          <p:cNvSpPr/>
          <p:nvPr/>
        </p:nvSpPr>
        <p:spPr>
          <a:xfrm>
            <a:off x="3906515" y="4975564"/>
            <a:ext cx="265967" cy="265967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2" name="Oval 221">
            <a:hlinkClick r:id="rId3" action="ppaction://hlinksldjump" tooltip="Yadgir: 10 candidates"/>
          </p:cNvPr>
          <p:cNvSpPr/>
          <p:nvPr/>
        </p:nvSpPr>
        <p:spPr>
          <a:xfrm>
            <a:off x="7092280" y="1988840"/>
            <a:ext cx="212964" cy="212964"/>
          </a:xfrm>
          <a:prstGeom prst="ellipse">
            <a:avLst/>
          </a:prstGeom>
          <a:solidFill>
            <a:srgbClr val="9AC8E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3" name="Oval 222">
            <a:hlinkClick r:id="rId3" action="ppaction://hlinksldjump" tooltip="Yamkanamardi (ST): 5 candidates"/>
          </p:cNvPr>
          <p:cNvSpPr/>
          <p:nvPr/>
        </p:nvSpPr>
        <p:spPr>
          <a:xfrm>
            <a:off x="3882329" y="1226334"/>
            <a:ext cx="248337" cy="248337"/>
          </a:xfrm>
          <a:prstGeom prst="ellipse">
            <a:avLst/>
          </a:prstGeom>
          <a:solidFill>
            <a:srgbClr val="F7FBFF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4" name="Oval 223">
            <a:hlinkClick r:id="rId3" action="ppaction://hlinksldjump" tooltip="Yelahanka: 16 candidates"/>
          </p:cNvPr>
          <p:cNvSpPr/>
          <p:nvPr/>
        </p:nvSpPr>
        <p:spPr>
          <a:xfrm>
            <a:off x="6981795" y="4449620"/>
            <a:ext cx="337036" cy="337036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5" name="Oval 224">
            <a:hlinkClick r:id="rId3" action="ppaction://hlinksldjump" tooltip="Yelburga: 12 candidates"/>
          </p:cNvPr>
          <p:cNvSpPr/>
          <p:nvPr/>
        </p:nvSpPr>
        <p:spPr>
          <a:xfrm>
            <a:off x="5477027" y="2472959"/>
            <a:ext cx="242245" cy="242245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6" name="Oval 225">
            <a:hlinkClick r:id="rId3" action="ppaction://hlinksldjump" tooltip="Yellapur: 13 candidates"/>
          </p:cNvPr>
          <p:cNvSpPr/>
          <p:nvPr/>
        </p:nvSpPr>
        <p:spPr>
          <a:xfrm>
            <a:off x="3783702" y="2289787"/>
            <a:ext cx="238663" cy="238663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7" name="Oval 226">
            <a:hlinkClick r:id="rId3" action="ppaction://hlinksldjump" tooltip="Yeshvanthapura: 14 candidates"/>
          </p:cNvPr>
          <p:cNvSpPr/>
          <p:nvPr/>
        </p:nvSpPr>
        <p:spPr>
          <a:xfrm>
            <a:off x="6051821" y="4153510"/>
            <a:ext cx="344144" cy="344143"/>
          </a:xfrm>
          <a:prstGeom prst="ellipse">
            <a:avLst/>
          </a:prstGeom>
          <a:solidFill>
            <a:srgbClr val="4983B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8" name="Oval 227"/>
          <p:cNvSpPr/>
          <p:nvPr/>
        </p:nvSpPr>
        <p:spPr>
          <a:xfrm>
            <a:off x="406400" y="4978400"/>
            <a:ext cx="203200" cy="203200"/>
          </a:xfrm>
          <a:prstGeom prst="ellipse">
            <a:avLst/>
          </a:prstGeom>
          <a:solidFill>
            <a:srgbClr val="F7FBFF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9" name="TextBox 228"/>
          <p:cNvSpPr txBox="1"/>
          <p:nvPr/>
        </p:nvSpPr>
        <p:spPr>
          <a:xfrm>
            <a:off x="762000" y="4889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&lt;= 5</a:t>
            </a:r>
            <a:endParaRPr lang="en-IN"/>
          </a:p>
        </p:txBody>
      </p:sp>
      <p:sp>
        <p:nvSpPr>
          <p:cNvPr id="230" name="Oval 229"/>
          <p:cNvSpPr/>
          <p:nvPr/>
        </p:nvSpPr>
        <p:spPr>
          <a:xfrm>
            <a:off x="406400" y="5486400"/>
            <a:ext cx="203200" cy="203200"/>
          </a:xfrm>
          <a:prstGeom prst="ellipse">
            <a:avLst/>
          </a:prstGeom>
          <a:solidFill>
            <a:srgbClr val="9AC8E3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1" name="TextBox 230"/>
          <p:cNvSpPr txBox="1"/>
          <p:nvPr/>
        </p:nvSpPr>
        <p:spPr>
          <a:xfrm>
            <a:off x="762000" y="5397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&lt;= 10</a:t>
            </a:r>
            <a:endParaRPr lang="en-IN"/>
          </a:p>
        </p:txBody>
      </p:sp>
      <p:sp>
        <p:nvSpPr>
          <p:cNvPr id="232" name="Oval 231"/>
          <p:cNvSpPr/>
          <p:nvPr/>
        </p:nvSpPr>
        <p:spPr>
          <a:xfrm>
            <a:off x="406400" y="5994400"/>
            <a:ext cx="203200" cy="203200"/>
          </a:xfrm>
          <a:prstGeom prst="ellipse">
            <a:avLst/>
          </a:prstGeom>
          <a:solidFill>
            <a:srgbClr val="4983B1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3" name="TextBox 232"/>
          <p:cNvSpPr txBox="1"/>
          <p:nvPr/>
        </p:nvSpPr>
        <p:spPr>
          <a:xfrm>
            <a:off x="762000" y="5905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&lt;= 20</a:t>
            </a:r>
            <a:endParaRPr lang="en-IN"/>
          </a:p>
        </p:txBody>
      </p:sp>
      <p:sp>
        <p:nvSpPr>
          <p:cNvPr id="234" name="Oval 233"/>
          <p:cNvSpPr/>
          <p:nvPr/>
        </p:nvSpPr>
        <p:spPr>
          <a:xfrm>
            <a:off x="406400" y="6502400"/>
            <a:ext cx="203200" cy="203200"/>
          </a:xfrm>
          <a:prstGeom prst="ellipse">
            <a:avLst/>
          </a:prstGeom>
          <a:solidFill>
            <a:srgbClr val="08306B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5" name="TextBox 234"/>
          <p:cNvSpPr txBox="1"/>
          <p:nvPr/>
        </p:nvSpPr>
        <p:spPr>
          <a:xfrm>
            <a:off x="762000" y="6413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&lt;= 30</a:t>
            </a:r>
            <a:endParaRPr lang="en-IN"/>
          </a:p>
        </p:txBody>
      </p:sp>
      <p:sp>
        <p:nvSpPr>
          <p:cNvPr id="236" name="TextBox 235"/>
          <p:cNvSpPr txBox="1"/>
          <p:nvPr/>
        </p:nvSpPr>
        <p:spPr>
          <a:xfrm>
            <a:off x="179512" y="908720"/>
            <a:ext cx="216024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dirty="0" smtClean="0"/>
              <a:t>20-30 Highest</a:t>
            </a:r>
            <a:endParaRPr lang="en-IN" sz="1600" b="1" dirty="0" smtClean="0"/>
          </a:p>
          <a:p>
            <a:r>
              <a:rPr lang="en-IN" sz="1200" dirty="0" smtClean="0"/>
              <a:t>Majority of the constituencies had 20 to 30 candidates standing for elections. Just 3 wards had less than 5 candidates.</a:t>
            </a:r>
            <a:endParaRPr lang="en-IN" sz="1200" dirty="0" smtClean="0"/>
          </a:p>
          <a:p>
            <a:endParaRPr lang="en-IN" sz="1200" dirty="0" smtClean="0"/>
          </a:p>
          <a:p>
            <a:r>
              <a:rPr lang="en-IN" sz="1600" b="1" dirty="0" smtClean="0"/>
              <a:t>Results Mixed</a:t>
            </a:r>
          </a:p>
          <a:p>
            <a:r>
              <a:rPr lang="en-IN" sz="1200" dirty="0" smtClean="0"/>
              <a:t>Party wise the election results are mixed with no party winning based on the number of candidates.</a:t>
            </a:r>
            <a:endParaRPr lang="en-IN" sz="1200" dirty="0"/>
          </a:p>
        </p:txBody>
      </p:sp>
    </p:spTree>
    <p:extLst>
      <p:ext uri="{BB962C8B-B14F-4D97-AF65-F5344CB8AC3E}">
        <p14:creationId xmlns:p14="http://schemas.microsoft.com/office/powerpoint/2010/main" xmlns="" val="2433161546"/>
      </p:ext>
    </p:extLst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27000"/>
            <a:ext cx="8890000" cy="508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IN" sz="3200" b="1" dirty="0" smtClean="0">
                <a:solidFill>
                  <a:schemeClr val="tx1"/>
                </a:solidFill>
              </a:rPr>
              <a:t>Polling </a:t>
            </a:r>
            <a:r>
              <a:rPr lang="en-IN" sz="3200" b="1" dirty="0" smtClean="0">
                <a:solidFill>
                  <a:schemeClr val="tx1"/>
                </a:solidFill>
              </a:rPr>
              <a:t>Percentage </a:t>
            </a:r>
            <a:r>
              <a:rPr lang="en-IN" sz="3200" b="1" dirty="0" smtClean="0">
                <a:solidFill>
                  <a:schemeClr val="tx1"/>
                </a:solidFill>
              </a:rPr>
              <a:t>2008</a:t>
            </a:r>
            <a:endParaRPr lang="en-IN" sz="3200" b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93000" y="6477000"/>
            <a:ext cx="1397000" cy="254000"/>
          </a:xfrm>
          <a:prstGeom prst="rect">
            <a:avLst/>
          </a:prstGeom>
        </p:spPr>
      </p:pic>
      <p:sp>
        <p:nvSpPr>
          <p:cNvPr id="4" name="Oval 3">
            <a:hlinkClick r:id="rId3" action="ppaction://hlinksldjump" tooltip="Afzalpur: 58.8% out of 104712"/>
          </p:cNvPr>
          <p:cNvSpPr/>
          <p:nvPr/>
        </p:nvSpPr>
        <p:spPr>
          <a:xfrm>
            <a:off x="6407197" y="1259447"/>
            <a:ext cx="239372" cy="239371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>
            <a:hlinkClick r:id="rId3" action="ppaction://hlinksldjump" tooltip="Aland: 61.7% out of 113309"/>
          </p:cNvPr>
          <p:cNvSpPr/>
          <p:nvPr/>
        </p:nvSpPr>
        <p:spPr>
          <a:xfrm>
            <a:off x="6738980" y="1049477"/>
            <a:ext cx="259025" cy="259024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>
            <a:hlinkClick r:id="rId3" action="ppaction://hlinksldjump" tooltip="Anekal (SC): 58.5% out of 139340"/>
          </p:cNvPr>
          <p:cNvSpPr/>
          <p:nvPr/>
        </p:nvSpPr>
        <p:spPr>
          <a:xfrm>
            <a:off x="6556215" y="6234073"/>
            <a:ext cx="318531" cy="318531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>
            <a:hlinkClick r:id="rId3" action="ppaction://hlinksldjump" tooltip="Arabhavi: 74.1% out of 127252"/>
          </p:cNvPr>
          <p:cNvSpPr/>
          <p:nvPr/>
        </p:nvSpPr>
        <p:spPr>
          <a:xfrm>
            <a:off x="4461776" y="1352962"/>
            <a:ext cx="290898" cy="290898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>
            <a:hlinkClick r:id="rId3" action="ppaction://hlinksldjump" tooltip="Arakalgud: 81.5% out of 145353"/>
          </p:cNvPr>
          <p:cNvSpPr/>
          <p:nvPr/>
        </p:nvSpPr>
        <p:spPr>
          <a:xfrm>
            <a:off x="4346790" y="4668057"/>
            <a:ext cx="332277" cy="332277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>
            <a:hlinkClick r:id="rId3" action="ppaction://hlinksldjump" tooltip="Arsikere: 78.0% out of 139343"/>
          </p:cNvPr>
          <p:cNvSpPr/>
          <p:nvPr/>
        </p:nvSpPr>
        <p:spPr>
          <a:xfrm>
            <a:off x="4789606" y="4149723"/>
            <a:ext cx="318538" cy="318538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Oval 9">
            <a:hlinkClick r:id="rId3" action="ppaction://hlinksldjump" tooltip="Athani: 73.2% out of 123830"/>
          </p:cNvPr>
          <p:cNvSpPr/>
          <p:nvPr/>
        </p:nvSpPr>
        <p:spPr>
          <a:xfrm>
            <a:off x="4894337" y="950033"/>
            <a:ext cx="283075" cy="283075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Oval 10">
            <a:hlinkClick r:id="rId3" action="ppaction://hlinksldjump" tooltip="Aurad (SC): 57.9% out of 102442"/>
          </p:cNvPr>
          <p:cNvSpPr/>
          <p:nvPr/>
        </p:nvSpPr>
        <p:spPr>
          <a:xfrm>
            <a:off x="7969654" y="878221"/>
            <a:ext cx="234182" cy="234183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Oval 11">
            <a:hlinkClick r:id="rId3" action="ppaction://hlinksldjump" tooltip="B.T.M. Layout: 47.5% out of 101171"/>
          </p:cNvPr>
          <p:cNvSpPr/>
          <p:nvPr/>
        </p:nvSpPr>
        <p:spPr>
          <a:xfrm>
            <a:off x="6995585" y="5978403"/>
            <a:ext cx="231276" cy="231276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Oval 12">
            <a:hlinkClick r:id="rId3" action="ppaction://hlinksldjump" tooltip="Babaleshwar: 67.2% out of 109087"/>
          </p:cNvPr>
          <p:cNvSpPr/>
          <p:nvPr/>
        </p:nvSpPr>
        <p:spPr>
          <a:xfrm>
            <a:off x="5336005" y="1316383"/>
            <a:ext cx="249373" cy="249373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Oval 13">
            <a:hlinkClick r:id="rId3" action="ppaction://hlinksldjump" tooltip="Badami: 65.8% out of 119095"/>
          </p:cNvPr>
          <p:cNvSpPr/>
          <p:nvPr/>
        </p:nvSpPr>
        <p:spPr>
          <a:xfrm>
            <a:off x="5204734" y="1923845"/>
            <a:ext cx="272251" cy="272251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Oval 14">
            <a:hlinkClick r:id="rId3" action="ppaction://hlinksldjump" tooltip="Bagalkot: 62.4% out of 110550"/>
          </p:cNvPr>
          <p:cNvSpPr/>
          <p:nvPr/>
        </p:nvSpPr>
        <p:spPr>
          <a:xfrm>
            <a:off x="5481017" y="1809069"/>
            <a:ext cx="252717" cy="252717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Oval 15">
            <a:hlinkClick r:id="rId3" action="ppaction://hlinksldjump" tooltip="Bagepalli: 78.8% out of 124709"/>
          </p:cNvPr>
          <p:cNvSpPr/>
          <p:nvPr/>
        </p:nvSpPr>
        <p:spPr>
          <a:xfrm>
            <a:off x="7336650" y="4404046"/>
            <a:ext cx="285085" cy="285084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Oval 16">
            <a:hlinkClick r:id="rId3" action="ppaction://hlinksldjump" tooltip="Bailhongal: 71.6% out of 104564"/>
          </p:cNvPr>
          <p:cNvSpPr/>
          <p:nvPr/>
        </p:nvSpPr>
        <p:spPr>
          <a:xfrm>
            <a:off x="4535677" y="1671142"/>
            <a:ext cx="239033" cy="239033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Oval 17">
            <a:hlinkClick r:id="rId3" action="ppaction://hlinksldjump" tooltip="Bangalore South: 44.1% out of 167068"/>
          </p:cNvPr>
          <p:cNvSpPr/>
          <p:nvPr/>
        </p:nvSpPr>
        <p:spPr>
          <a:xfrm>
            <a:off x="6156506" y="6155552"/>
            <a:ext cx="381918" cy="381917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Oval 18">
            <a:hlinkClick r:id="rId3" action="ppaction://hlinksldjump" tooltip="Bangarpet (SC): 73.5% out of 110391"/>
          </p:cNvPr>
          <p:cNvSpPr/>
          <p:nvPr/>
        </p:nvSpPr>
        <p:spPr>
          <a:xfrm>
            <a:off x="7241348" y="5869181"/>
            <a:ext cx="252354" cy="252354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Oval 19">
            <a:hlinkClick r:id="rId3" action="ppaction://hlinksldjump" tooltip="Bantval: 78.2% out of 135234"/>
          </p:cNvPr>
          <p:cNvSpPr/>
          <p:nvPr/>
        </p:nvSpPr>
        <p:spPr>
          <a:xfrm>
            <a:off x="3527182" y="4109459"/>
            <a:ext cx="309145" cy="309145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Oval 20">
            <a:hlinkClick r:id="rId3" action="ppaction://hlinksldjump" tooltip="Basavakalyan: 56.2% out of 106913"/>
          </p:cNvPr>
          <p:cNvSpPr/>
          <p:nvPr/>
        </p:nvSpPr>
        <p:spPr>
          <a:xfrm>
            <a:off x="7282114" y="970164"/>
            <a:ext cx="244403" cy="244403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Oval 21">
            <a:hlinkClick r:id="rId3" action="ppaction://hlinksldjump" tooltip="Basavana Bagevadi: 64.7% out of 104193"/>
          </p:cNvPr>
          <p:cNvSpPr/>
          <p:nvPr/>
        </p:nvSpPr>
        <p:spPr>
          <a:xfrm>
            <a:off x="5751668" y="1619804"/>
            <a:ext cx="238185" cy="238185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Oval 22">
            <a:hlinkClick r:id="rId3" action="ppaction://hlinksldjump" tooltip="Basavanagudi: 42.6% out of 96336"/>
          </p:cNvPr>
          <p:cNvSpPr/>
          <p:nvPr/>
        </p:nvSpPr>
        <p:spPr>
          <a:xfrm>
            <a:off x="6435890" y="5967453"/>
            <a:ext cx="220224" cy="220224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Oval 23">
            <a:hlinkClick r:id="rId3" action="ppaction://hlinksldjump" tooltip="Belgaum Dakshin: 63.7% out of 114386"/>
          </p:cNvPr>
          <p:cNvSpPr/>
          <p:nvPr/>
        </p:nvSpPr>
        <p:spPr>
          <a:xfrm>
            <a:off x="3509656" y="1708808"/>
            <a:ext cx="261487" cy="261486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Oval 24">
            <a:hlinkClick r:id="rId3" action="ppaction://hlinksldjump" tooltip="Belgaum Rural: 71.1% out of 133012"/>
          </p:cNvPr>
          <p:cNvSpPr/>
          <p:nvPr/>
        </p:nvSpPr>
        <p:spPr>
          <a:xfrm>
            <a:off x="3634369" y="1411593"/>
            <a:ext cx="304065" cy="304066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Oval 25">
            <a:hlinkClick r:id="rId3" action="ppaction://hlinksldjump" tooltip="Belgaum Uttar: 61.8% out of 110593"/>
          </p:cNvPr>
          <p:cNvSpPr/>
          <p:nvPr/>
        </p:nvSpPr>
        <p:spPr>
          <a:xfrm>
            <a:off x="3962452" y="1495269"/>
            <a:ext cx="252815" cy="252816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Oval 26">
            <a:hlinkClick r:id="rId3" action="ppaction://hlinksldjump" tooltip="Bellary (ST): 59.8% out of 110239"/>
          </p:cNvPr>
          <p:cNvSpPr/>
          <p:nvPr/>
        </p:nvSpPr>
        <p:spPr>
          <a:xfrm>
            <a:off x="6657977" y="3134136"/>
            <a:ext cx="252006" cy="252006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Oval 27">
            <a:hlinkClick r:id="rId3" action="ppaction://hlinksldjump" tooltip="Bellary City: 52.0% out of 115631"/>
          </p:cNvPr>
          <p:cNvSpPr/>
          <p:nvPr/>
        </p:nvSpPr>
        <p:spPr>
          <a:xfrm>
            <a:off x="6366843" y="3182816"/>
            <a:ext cx="264333" cy="264332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Oval 28">
            <a:hlinkClick r:id="rId3" action="ppaction://hlinksldjump" tooltip="Belthangady: 74.6% out of 129034"/>
          </p:cNvPr>
          <p:cNvSpPr/>
          <p:nvPr/>
        </p:nvSpPr>
        <p:spPr>
          <a:xfrm>
            <a:off x="3862952" y="4096033"/>
            <a:ext cx="294972" cy="294971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Oval 29">
            <a:hlinkClick r:id="rId3" action="ppaction://hlinksldjump" tooltip="Belur: 74.6% out of 119033"/>
          </p:cNvPr>
          <p:cNvSpPr/>
          <p:nvPr/>
        </p:nvSpPr>
        <p:spPr>
          <a:xfrm>
            <a:off x="4499367" y="4095873"/>
            <a:ext cx="272109" cy="272110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Oval 30">
            <a:hlinkClick r:id="rId3" action="ppaction://hlinksldjump" tooltip="Bhadravati: 63.8% out of 125300"/>
          </p:cNvPr>
          <p:cNvSpPr/>
          <p:nvPr/>
        </p:nvSpPr>
        <p:spPr>
          <a:xfrm>
            <a:off x="4673933" y="3525441"/>
            <a:ext cx="286436" cy="286436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Oval 31">
            <a:hlinkClick r:id="rId3" action="ppaction://hlinksldjump" tooltip="Bhalki: 66.3% out of 128947"/>
          </p:cNvPr>
          <p:cNvSpPr/>
          <p:nvPr/>
        </p:nvSpPr>
        <p:spPr>
          <a:xfrm>
            <a:off x="7645161" y="907385"/>
            <a:ext cx="294773" cy="294773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Oval 32">
            <a:hlinkClick r:id="rId3" action="ppaction://hlinksldjump" tooltip="Bhatkal: 63.5% out of 109740"/>
          </p:cNvPr>
          <p:cNvSpPr/>
          <p:nvPr/>
        </p:nvSpPr>
        <p:spPr>
          <a:xfrm>
            <a:off x="3280132" y="2960381"/>
            <a:ext cx="250866" cy="250866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" name="Oval 33">
            <a:hlinkClick r:id="rId3" action="ppaction://hlinksldjump" tooltip="Bidar: 47.8% out of 88700"/>
          </p:cNvPr>
          <p:cNvSpPr/>
          <p:nvPr/>
        </p:nvSpPr>
        <p:spPr>
          <a:xfrm>
            <a:off x="8035002" y="1192170"/>
            <a:ext cx="202768" cy="202768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Oval 34">
            <a:hlinkClick r:id="rId3" action="ppaction://hlinksldjump" tooltip="Bidar South: 59.0% out of 97331"/>
          </p:cNvPr>
          <p:cNvSpPr/>
          <p:nvPr/>
        </p:nvSpPr>
        <p:spPr>
          <a:xfrm>
            <a:off x="7872206" y="1379879"/>
            <a:ext cx="222499" cy="222499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" name="Oval 35">
            <a:hlinkClick r:id="rId3" action="ppaction://hlinksldjump" tooltip="Bijapur City: 48.7% out of 82558"/>
          </p:cNvPr>
          <p:cNvSpPr/>
          <p:nvPr/>
        </p:nvSpPr>
        <p:spPr>
          <a:xfrm>
            <a:off x="5608979" y="1426680"/>
            <a:ext cx="188728" cy="188727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Oval 36">
            <a:hlinkClick r:id="rId3" action="ppaction://hlinksldjump" tooltip="Bilgi: 71.1% out of 123446"/>
          </p:cNvPr>
          <p:cNvSpPr/>
          <p:nvPr/>
        </p:nvSpPr>
        <p:spPr>
          <a:xfrm>
            <a:off x="5249833" y="1588776"/>
            <a:ext cx="282198" cy="282198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8" name="Oval 37">
            <a:hlinkClick r:id="rId3" action="ppaction://hlinksldjump" tooltip="Bommanahalli: 46.5% out of 121394"/>
          </p:cNvPr>
          <p:cNvSpPr/>
          <p:nvPr/>
        </p:nvSpPr>
        <p:spPr>
          <a:xfrm>
            <a:off x="6686151" y="5949150"/>
            <a:ext cx="277506" cy="277506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Oval 38">
            <a:hlinkClick r:id="rId3" action="ppaction://hlinksldjump" tooltip="Byadgi: 74.0% out of 120443"/>
          </p:cNvPr>
          <p:cNvSpPr/>
          <p:nvPr/>
        </p:nvSpPr>
        <p:spPr>
          <a:xfrm>
            <a:off x="4773774" y="2714804"/>
            <a:ext cx="275333" cy="275332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0" name="Oval 39">
            <a:hlinkClick r:id="rId3" action="ppaction://hlinksldjump" tooltip="Byatarayanapura: 53.3% out of 141782"/>
          </p:cNvPr>
          <p:cNvSpPr/>
          <p:nvPr/>
        </p:nvSpPr>
        <p:spPr>
          <a:xfrm>
            <a:off x="7545926" y="4624268"/>
            <a:ext cx="324114" cy="324113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1" name="Oval 40">
            <a:hlinkClick r:id="rId3" action="ppaction://hlinksldjump" tooltip="Byndoor: 76.5% out of 127881"/>
          </p:cNvPr>
          <p:cNvSpPr/>
          <p:nvPr/>
        </p:nvSpPr>
        <p:spPr>
          <a:xfrm>
            <a:off x="3560893" y="2960392"/>
            <a:ext cx="292336" cy="292336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2" name="Oval 41">
            <a:hlinkClick r:id="rId3" action="ppaction://hlinksldjump" tooltip="C.V. Raman Nagar (SC): 40.7% out of 89328"/>
          </p:cNvPr>
          <p:cNvSpPr/>
          <p:nvPr/>
        </p:nvSpPr>
        <p:spPr>
          <a:xfrm>
            <a:off x="7120606" y="5672951"/>
            <a:ext cx="204203" cy="204204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" name="Oval 42">
            <a:hlinkClick r:id="rId3" action="ppaction://hlinksldjump" tooltip="Challakere (ST): 65.6% out of 118275"/>
          </p:cNvPr>
          <p:cNvSpPr/>
          <p:nvPr/>
        </p:nvSpPr>
        <p:spPr>
          <a:xfrm>
            <a:off x="6027509" y="3692974"/>
            <a:ext cx="270376" cy="270377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4" name="Oval 43">
            <a:hlinkClick r:id="rId3" action="ppaction://hlinksldjump" tooltip="Chamaraja: 51.8% out of 105497"/>
          </p:cNvPr>
          <p:cNvSpPr/>
          <p:nvPr/>
        </p:nvSpPr>
        <p:spPr>
          <a:xfrm>
            <a:off x="5008670" y="5355717"/>
            <a:ext cx="241166" cy="241167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5" name="Oval 44">
            <a:hlinkClick r:id="rId3" action="ppaction://hlinksldjump" tooltip="Chamarajanagar: 72.3% out of 123823"/>
          </p:cNvPr>
          <p:cNvSpPr/>
          <p:nvPr/>
        </p:nvSpPr>
        <p:spPr>
          <a:xfrm>
            <a:off x="5288828" y="6164974"/>
            <a:ext cx="283060" cy="283060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" name="Oval 45">
            <a:hlinkClick r:id="rId3" action="ppaction://hlinksldjump" tooltip="Chamrajpet: 41.4% out of 88831"/>
          </p:cNvPr>
          <p:cNvSpPr/>
          <p:nvPr/>
        </p:nvSpPr>
        <p:spPr>
          <a:xfrm>
            <a:off x="6375088" y="5738889"/>
            <a:ext cx="203067" cy="203068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7" name="Oval 46">
            <a:hlinkClick r:id="rId3" action="ppaction://hlinksldjump" tooltip="Chamundeshwari: 67.9% out of 150105"/>
          </p:cNvPr>
          <p:cNvSpPr/>
          <p:nvPr/>
        </p:nvSpPr>
        <p:spPr>
          <a:xfrm>
            <a:off x="4638370" y="5324300"/>
            <a:ext cx="343140" cy="343140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Oval 47">
            <a:hlinkClick r:id="rId3" action="ppaction://hlinksldjump" tooltip="Channagiri: 73.5% out of 113596"/>
          </p:cNvPr>
          <p:cNvSpPr/>
          <p:nvPr/>
        </p:nvSpPr>
        <p:spPr>
          <a:xfrm>
            <a:off x="4987934" y="3577276"/>
            <a:ext cx="259680" cy="259680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9" name="Oval 48">
            <a:hlinkClick r:id="rId3" action="ppaction://hlinksldjump" tooltip="Channapatna: 78.1% out of 143560"/>
          </p:cNvPr>
          <p:cNvSpPr/>
          <p:nvPr/>
        </p:nvSpPr>
        <p:spPr>
          <a:xfrm>
            <a:off x="5776164" y="5388954"/>
            <a:ext cx="328179" cy="328178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0" name="Oval 49">
            <a:hlinkClick r:id="rId3" action="ppaction://hlinksldjump" tooltip="Chickpet: 48.1% out of 100057"/>
          </p:cNvPr>
          <p:cNvSpPr/>
          <p:nvPr/>
        </p:nvSpPr>
        <p:spPr>
          <a:xfrm>
            <a:off x="6872877" y="5746559"/>
            <a:ext cx="228730" cy="228731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Oval 50">
            <a:hlinkClick r:id="rId3" action="ppaction://hlinksldjump" tooltip="Chikkaballapur: 78.8% out of 126031"/>
          </p:cNvPr>
          <p:cNvSpPr/>
          <p:nvPr/>
        </p:nvSpPr>
        <p:spPr>
          <a:xfrm>
            <a:off x="7240650" y="4715568"/>
            <a:ext cx="288107" cy="288107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2" name="Oval 51">
            <a:hlinkClick r:id="rId3" action="ppaction://hlinksldjump" tooltip="Chikkodi-Sadalga: 74.3% out of 125069"/>
          </p:cNvPr>
          <p:cNvSpPr/>
          <p:nvPr/>
        </p:nvSpPr>
        <p:spPr>
          <a:xfrm>
            <a:off x="4124402" y="949493"/>
            <a:ext cx="285908" cy="285907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Oval 52">
            <a:hlinkClick r:id="rId3" action="ppaction://hlinksldjump" tooltip="Chikmagalur: 67.7% out of 119248"/>
          </p:cNvPr>
          <p:cNvSpPr/>
          <p:nvPr/>
        </p:nvSpPr>
        <p:spPr>
          <a:xfrm>
            <a:off x="4289856" y="3878369"/>
            <a:ext cx="272600" cy="272600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4" name="Oval 53">
            <a:hlinkClick r:id="rId3" action="ppaction://hlinksldjump" tooltip="Chiknayakanhalli: 77.9% out of 143589"/>
          </p:cNvPr>
          <p:cNvSpPr/>
          <p:nvPr/>
        </p:nvSpPr>
        <p:spPr>
          <a:xfrm>
            <a:off x="5469946" y="3881705"/>
            <a:ext cx="328244" cy="328245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5" name="Oval 54">
            <a:hlinkClick r:id="rId3" action="ppaction://hlinksldjump" tooltip="Chincholi (SC): 54.0% out of 84295"/>
          </p:cNvPr>
          <p:cNvSpPr/>
          <p:nvPr/>
        </p:nvSpPr>
        <p:spPr>
          <a:xfrm>
            <a:off x="7733469" y="1586130"/>
            <a:ext cx="192698" cy="192698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6" name="Oval 55">
            <a:hlinkClick r:id="rId3" action="ppaction://hlinksldjump" tooltip="Chintamani: 75.5% out of 130710"/>
          </p:cNvPr>
          <p:cNvSpPr/>
          <p:nvPr/>
        </p:nvSpPr>
        <p:spPr>
          <a:xfrm>
            <a:off x="7726347" y="4929733"/>
            <a:ext cx="298803" cy="298803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7" name="Oval 56">
            <a:hlinkClick r:id="rId3" action="ppaction://hlinksldjump" tooltip="Chitradurga: 66.8% out of 138077"/>
          </p:cNvPr>
          <p:cNvSpPr/>
          <p:nvPr/>
        </p:nvSpPr>
        <p:spPr>
          <a:xfrm>
            <a:off x="5484161" y="3351319"/>
            <a:ext cx="315644" cy="315644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8" name="Oval 57">
            <a:hlinkClick r:id="rId3" action="ppaction://hlinksldjump" tooltip="Chittapur: 52.0% out of 95550"/>
          </p:cNvPr>
          <p:cNvSpPr/>
          <p:nvPr/>
        </p:nvSpPr>
        <p:spPr>
          <a:xfrm>
            <a:off x="7236480" y="1661049"/>
            <a:ext cx="218427" cy="218427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9" name="Oval 58">
            <a:hlinkClick r:id="rId3" action="ppaction://hlinksldjump" tooltip="Dasarahalli: 43.8% out of 127447"/>
          </p:cNvPr>
          <p:cNvSpPr/>
          <p:nvPr/>
        </p:nvSpPr>
        <p:spPr>
          <a:xfrm>
            <a:off x="6162853" y="4509021"/>
            <a:ext cx="291344" cy="291344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0" name="Oval 59">
            <a:hlinkClick r:id="rId3" action="ppaction://hlinksldjump" tooltip="Davanagere North: 55.8% out of 105098"/>
          </p:cNvPr>
          <p:cNvSpPr/>
          <p:nvPr/>
        </p:nvSpPr>
        <p:spPr>
          <a:xfrm>
            <a:off x="5352538" y="3134022"/>
            <a:ext cx="240254" cy="240255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1" name="Oval 60">
            <a:hlinkClick r:id="rId3" action="ppaction://hlinksldjump" tooltip="Davanagere South: 62.1% out of 100415"/>
          </p:cNvPr>
          <p:cNvSpPr/>
          <p:nvPr/>
        </p:nvSpPr>
        <p:spPr>
          <a:xfrm>
            <a:off x="4911244" y="3328596"/>
            <a:ext cx="229549" cy="229548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2" name="Oval 61">
            <a:hlinkClick r:id="rId3" action="ppaction://hlinksldjump" tooltip="Devadurga (ST): 55.8% out of 89015"/>
          </p:cNvPr>
          <p:cNvSpPr/>
          <p:nvPr/>
        </p:nvSpPr>
        <p:spPr>
          <a:xfrm>
            <a:off x="6866480" y="2166508"/>
            <a:ext cx="203488" cy="203489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3" name="Oval 62">
            <a:hlinkClick r:id="rId3" action="ppaction://hlinksldjump" tooltip="Devanahalli (SC): 79.1% out of 132398"/>
          </p:cNvPr>
          <p:cNvSpPr/>
          <p:nvPr/>
        </p:nvSpPr>
        <p:spPr>
          <a:xfrm>
            <a:off x="7128153" y="5346836"/>
            <a:ext cx="302662" cy="302662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4" name="Oval 63">
            <a:hlinkClick r:id="rId3" action="ppaction://hlinksldjump" tooltip="Devar Hippargi: 61.5% out of 101212"/>
          </p:cNvPr>
          <p:cNvSpPr/>
          <p:nvPr/>
        </p:nvSpPr>
        <p:spPr>
          <a:xfrm>
            <a:off x="5939322" y="1426386"/>
            <a:ext cx="231370" cy="231371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5" name="Oval 64">
            <a:hlinkClick r:id="rId3" action="ppaction://hlinksldjump" tooltip="Dharwad: 67.3% out of 111549"/>
          </p:cNvPr>
          <p:cNvSpPr/>
          <p:nvPr/>
        </p:nvSpPr>
        <p:spPr>
          <a:xfrm>
            <a:off x="4359054" y="1887175"/>
            <a:ext cx="255002" cy="255000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6" name="Oval 65">
            <a:hlinkClick r:id="rId3" action="ppaction://hlinksldjump" tooltip="Doddaballapur: 75.8% out of 125166"/>
          </p:cNvPr>
          <p:cNvSpPr/>
          <p:nvPr/>
        </p:nvSpPr>
        <p:spPr>
          <a:xfrm>
            <a:off x="6700442" y="4342103"/>
            <a:ext cx="286130" cy="286129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7" name="Oval 66">
            <a:hlinkClick r:id="rId3" action="ppaction://hlinksldjump" tooltip="Gadag: 62.3% out of 107522"/>
          </p:cNvPr>
          <p:cNvSpPr/>
          <p:nvPr/>
        </p:nvSpPr>
        <p:spPr>
          <a:xfrm>
            <a:off x="5197566" y="2460386"/>
            <a:ext cx="245796" cy="245795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8" name="Oval 67">
            <a:hlinkClick r:id="rId3" action="ppaction://hlinksldjump" tooltip="Gandhi Nagar: 45.2% out of 100434"/>
          </p:cNvPr>
          <p:cNvSpPr/>
          <p:nvPr/>
        </p:nvSpPr>
        <p:spPr>
          <a:xfrm>
            <a:off x="6885564" y="5484978"/>
            <a:ext cx="229592" cy="229593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9" name="Oval 68">
            <a:hlinkClick r:id="rId3" action="ppaction://hlinksldjump" tooltip="Gangawati: 63.5% out of 99332"/>
          </p:cNvPr>
          <p:cNvSpPr/>
          <p:nvPr/>
        </p:nvSpPr>
        <p:spPr>
          <a:xfrm>
            <a:off x="6119635" y="2682133"/>
            <a:ext cx="227073" cy="227073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0" name="Oval 69">
            <a:hlinkClick r:id="rId3" action="ppaction://hlinksldjump" tooltip="Gauribidanur: 74.2% out of 128661"/>
          </p:cNvPr>
          <p:cNvSpPr/>
          <p:nvPr/>
        </p:nvSpPr>
        <p:spPr>
          <a:xfrm>
            <a:off x="6941652" y="4136287"/>
            <a:ext cx="294120" cy="294119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1" name="Oval 70">
            <a:hlinkClick r:id="rId3" action="ppaction://hlinksldjump" tooltip="Gokak: 69.1% out of 124623"/>
          </p:cNvPr>
          <p:cNvSpPr/>
          <p:nvPr/>
        </p:nvSpPr>
        <p:spPr>
          <a:xfrm>
            <a:off x="4231776" y="1570237"/>
            <a:ext cx="284888" cy="284888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2" name="Oval 71">
            <a:hlinkClick r:id="rId3" action="ppaction://hlinksldjump" tooltip="Govindaraj Nagar: 42.4% out of 104485"/>
          </p:cNvPr>
          <p:cNvSpPr/>
          <p:nvPr/>
        </p:nvSpPr>
        <p:spPr>
          <a:xfrm>
            <a:off x="6172784" y="5898204"/>
            <a:ext cx="238853" cy="238853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3" name="Oval 72">
            <a:hlinkClick r:id="rId3" action="ppaction://hlinksldjump" tooltip="Gubbi: 80.5% out of 124202"/>
          </p:cNvPr>
          <p:cNvSpPr/>
          <p:nvPr/>
        </p:nvSpPr>
        <p:spPr>
          <a:xfrm>
            <a:off x="5753643" y="4253144"/>
            <a:ext cx="283926" cy="283926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4" name="Oval 73">
            <a:hlinkClick r:id="rId3" action="ppaction://hlinksldjump" tooltip="Gulbarga Dakshin: 50.8% out of 98634"/>
          </p:cNvPr>
          <p:cNvSpPr/>
          <p:nvPr/>
        </p:nvSpPr>
        <p:spPr>
          <a:xfrm>
            <a:off x="6870036" y="1355987"/>
            <a:ext cx="225478" cy="225478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5" name="Oval 74">
            <a:hlinkClick r:id="rId3" action="ppaction://hlinksldjump" tooltip="Gulbarga Rural (SC): 50.2% out of 106487"/>
          </p:cNvPr>
          <p:cNvSpPr/>
          <p:nvPr/>
        </p:nvSpPr>
        <p:spPr>
          <a:xfrm>
            <a:off x="7021402" y="1130669"/>
            <a:ext cx="243429" cy="243429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6" name="Oval 75">
            <a:hlinkClick r:id="rId3" action="ppaction://hlinksldjump" tooltip="Gulbarga Uttar: 50.7% out of 99752"/>
          </p:cNvPr>
          <p:cNvSpPr/>
          <p:nvPr/>
        </p:nvSpPr>
        <p:spPr>
          <a:xfrm>
            <a:off x="7128806" y="1389799"/>
            <a:ext cx="228033" cy="228034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7" name="Oval 76">
            <a:hlinkClick r:id="rId3" action="ppaction://hlinksldjump" tooltip="Gundlupet: 81.2% out of 143562"/>
          </p:cNvPr>
          <p:cNvSpPr/>
          <p:nvPr/>
        </p:nvSpPr>
        <p:spPr>
          <a:xfrm>
            <a:off x="4900678" y="5946570"/>
            <a:ext cx="328183" cy="328182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8" name="Oval 77">
            <a:hlinkClick r:id="rId3" action="ppaction://hlinksldjump" tooltip="Gurumitkal: 56.0% out of 99681"/>
          </p:cNvPr>
          <p:cNvSpPr/>
          <p:nvPr/>
        </p:nvSpPr>
        <p:spPr>
          <a:xfrm>
            <a:off x="7531042" y="1999334"/>
            <a:ext cx="227870" cy="227871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9" name="Oval 78">
            <a:hlinkClick r:id="rId3" action="ppaction://hlinksldjump" tooltip="Hadagalli (SC): 65.2% out of 91132"/>
          </p:cNvPr>
          <p:cNvSpPr/>
          <p:nvPr/>
        </p:nvSpPr>
        <p:spPr>
          <a:xfrm>
            <a:off x="5080196" y="2710900"/>
            <a:ext cx="208328" cy="208328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0" name="Oval 79">
            <a:hlinkClick r:id="rId3" action="ppaction://hlinksldjump" tooltip="Hagaribommanahalli (SC): 70.1% out of 114072"/>
          </p:cNvPr>
          <p:cNvSpPr/>
          <p:nvPr/>
        </p:nvSpPr>
        <p:spPr>
          <a:xfrm>
            <a:off x="5587228" y="2836508"/>
            <a:ext cx="260768" cy="260768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1" name="Oval 80">
            <a:hlinkClick r:id="rId3" action="ppaction://hlinksldjump" tooltip="Haliyal: 69.9% out of 99391"/>
          </p:cNvPr>
          <p:cNvSpPr/>
          <p:nvPr/>
        </p:nvSpPr>
        <p:spPr>
          <a:xfrm>
            <a:off x="3960518" y="2089326"/>
            <a:ext cx="227208" cy="227207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2" name="Oval 81">
            <a:hlinkClick r:id="rId3" action="ppaction://hlinksldjump" tooltip="Hangal: 76.3% out of 123242"/>
          </p:cNvPr>
          <p:cNvSpPr/>
          <p:nvPr/>
        </p:nvSpPr>
        <p:spPr>
          <a:xfrm>
            <a:off x="4174372" y="2672722"/>
            <a:ext cx="281732" cy="281731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3" name="Oval 82">
            <a:hlinkClick r:id="rId3" action="ppaction://hlinksldjump" tooltip="Hanur: 69.7% out of 125841"/>
          </p:cNvPr>
          <p:cNvSpPr/>
          <p:nvPr/>
        </p:nvSpPr>
        <p:spPr>
          <a:xfrm>
            <a:off x="5845837" y="6154107"/>
            <a:ext cx="287673" cy="287672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4" name="Oval 83">
            <a:hlinkClick r:id="rId3" action="ppaction://hlinksldjump" tooltip="Harapanahalli: 80.6% out of 123133"/>
          </p:cNvPr>
          <p:cNvSpPr/>
          <p:nvPr/>
        </p:nvSpPr>
        <p:spPr>
          <a:xfrm>
            <a:off x="5275587" y="2827264"/>
            <a:ext cx="281482" cy="281482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5" name="Oval 84">
            <a:hlinkClick r:id="rId3" action="ppaction://hlinksldjump" tooltip="Harihar: 75.1% out of 125341"/>
          </p:cNvPr>
          <p:cNvSpPr/>
          <p:nvPr/>
        </p:nvSpPr>
        <p:spPr>
          <a:xfrm>
            <a:off x="5041622" y="3057154"/>
            <a:ext cx="286530" cy="286529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6" name="Oval 85">
            <a:hlinkClick r:id="rId3" action="ppaction://hlinksldjump" tooltip="Hassan: 66.0% out of 112146"/>
          </p:cNvPr>
          <p:cNvSpPr/>
          <p:nvPr/>
        </p:nvSpPr>
        <p:spPr>
          <a:xfrm>
            <a:off x="4643741" y="4447647"/>
            <a:ext cx="256365" cy="256366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7" name="Oval 86">
            <a:hlinkClick r:id="rId3" action="ppaction://hlinksldjump" tooltip="Haveri (SC): 63.2% out of 113543"/>
          </p:cNvPr>
          <p:cNvSpPr/>
          <p:nvPr/>
        </p:nvSpPr>
        <p:spPr>
          <a:xfrm>
            <a:off x="4486680" y="2678225"/>
            <a:ext cx="259559" cy="259559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8" name="Oval 87">
            <a:hlinkClick r:id="rId3" action="ppaction://hlinksldjump" tooltip="Hebbal: 94.6% out of 95534"/>
          </p:cNvPr>
          <p:cNvSpPr/>
          <p:nvPr/>
        </p:nvSpPr>
        <p:spPr>
          <a:xfrm>
            <a:off x="7478173" y="4951963"/>
            <a:ext cx="218391" cy="218391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9" name="Oval 88">
            <a:hlinkClick r:id="rId3" action="ppaction://hlinksldjump" tooltip="Heggadadevanakote (ST): 68.3% out of 125372"/>
          </p:cNvPr>
          <p:cNvSpPr/>
          <p:nvPr/>
        </p:nvSpPr>
        <p:spPr>
          <a:xfrm>
            <a:off x="4420581" y="5587729"/>
            <a:ext cx="286600" cy="286601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0" name="Oval 89">
            <a:hlinkClick r:id="rId3" action="ppaction://hlinksldjump" tooltip="Hirekerur: 75.6% out of 114060"/>
          </p:cNvPr>
          <p:cNvSpPr/>
          <p:nvPr/>
        </p:nvSpPr>
        <p:spPr>
          <a:xfrm>
            <a:off x="4446896" y="2965939"/>
            <a:ext cx="260741" cy="260741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1" name="Oval 90">
            <a:hlinkClick r:id="rId3" action="ppaction://hlinksldjump" tooltip="Hiriyur: 64.4% out of 135568"/>
          </p:cNvPr>
          <p:cNvSpPr/>
          <p:nvPr/>
        </p:nvSpPr>
        <p:spPr>
          <a:xfrm>
            <a:off x="5693058" y="3621210"/>
            <a:ext cx="309909" cy="309909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2" name="Oval 91">
            <a:hlinkClick r:id="rId3" action="ppaction://hlinksldjump" tooltip="Holalkere (SC): 66.6% out of 133608"/>
          </p:cNvPr>
          <p:cNvSpPr/>
          <p:nvPr/>
        </p:nvSpPr>
        <p:spPr>
          <a:xfrm>
            <a:off x="5271666" y="3611424"/>
            <a:ext cx="305428" cy="305428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3" name="Oval 92">
            <a:hlinkClick r:id="rId3" action="ppaction://hlinksldjump" tooltip="Holenarasipur: 78.0% out of 141889"/>
          </p:cNvPr>
          <p:cNvSpPr/>
          <p:nvPr/>
        </p:nvSpPr>
        <p:spPr>
          <a:xfrm>
            <a:off x="4698650" y="4719923"/>
            <a:ext cx="324359" cy="324358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4" name="Oval 93">
            <a:hlinkClick r:id="rId3" action="ppaction://hlinksldjump" tooltip="Homnabad: 59.3% out of 115446"/>
          </p:cNvPr>
          <p:cNvSpPr/>
          <p:nvPr/>
        </p:nvSpPr>
        <p:spPr>
          <a:xfrm>
            <a:off x="7471148" y="1167216"/>
            <a:ext cx="263909" cy="263910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5" name="Oval 94">
            <a:hlinkClick r:id="rId3" action="ppaction://hlinksldjump" tooltip="Honnali: 82.8% out of 128997"/>
          </p:cNvPr>
          <p:cNvSpPr/>
          <p:nvPr/>
        </p:nvSpPr>
        <p:spPr>
          <a:xfrm>
            <a:off x="4507979" y="3246485"/>
            <a:ext cx="294887" cy="294887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6" name="Oval 95">
            <a:hlinkClick r:id="rId3" action="ppaction://hlinksldjump" tooltip="Hosadurga: 73.5% out of 123237"/>
          </p:cNvPr>
          <p:cNvSpPr/>
          <p:nvPr/>
        </p:nvSpPr>
        <p:spPr>
          <a:xfrm>
            <a:off x="5162388" y="3920468"/>
            <a:ext cx="281720" cy="281720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7" name="Oval 96">
            <a:hlinkClick r:id="rId3" action="ppaction://hlinksldjump" tooltip="Hosakote: 89.3% out of 141953"/>
          </p:cNvPr>
          <p:cNvSpPr/>
          <p:nvPr/>
        </p:nvSpPr>
        <p:spPr>
          <a:xfrm>
            <a:off x="7432838" y="5213291"/>
            <a:ext cx="324504" cy="324505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8" name="Oval 97">
            <a:hlinkClick r:id="rId3" action="ppaction://hlinksldjump" tooltip="Hubli-Dharwad-Central: 58.4% out of 107301"/>
          </p:cNvPr>
          <p:cNvSpPr/>
          <p:nvPr/>
        </p:nvSpPr>
        <p:spPr>
          <a:xfrm>
            <a:off x="4753413" y="2179731"/>
            <a:ext cx="245290" cy="245290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9" name="Oval 98">
            <a:hlinkClick r:id="rId3" action="ppaction://hlinksldjump" tooltip="Hubli-Dharwad-East (SC): 56.2% out of 92490"/>
          </p:cNvPr>
          <p:cNvSpPr/>
          <p:nvPr/>
        </p:nvSpPr>
        <p:spPr>
          <a:xfrm>
            <a:off x="4230312" y="2130846"/>
            <a:ext cx="211432" cy="211432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0" name="Oval 99">
            <a:hlinkClick r:id="rId3" action="ppaction://hlinksldjump" tooltip="Hubli-Dharwad-West: 56.1% out of 108626"/>
          </p:cNvPr>
          <p:cNvSpPr/>
          <p:nvPr/>
        </p:nvSpPr>
        <p:spPr>
          <a:xfrm>
            <a:off x="4473635" y="2152232"/>
            <a:ext cx="248319" cy="248319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1" name="Oval 100">
            <a:hlinkClick r:id="rId3" action="ppaction://hlinksldjump" tooltip="Hukkeri: 80.3% out of 126155"/>
          </p:cNvPr>
          <p:cNvSpPr/>
          <p:nvPr/>
        </p:nvSpPr>
        <p:spPr>
          <a:xfrm>
            <a:off x="4155807" y="1262549"/>
            <a:ext cx="288390" cy="288391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2" name="Oval 101">
            <a:hlinkClick r:id="rId3" action="ppaction://hlinksldjump" tooltip="Hungund: 65.3% out of 112365"/>
          </p:cNvPr>
          <p:cNvSpPr/>
          <p:nvPr/>
        </p:nvSpPr>
        <p:spPr>
          <a:xfrm>
            <a:off x="5687904" y="2023325"/>
            <a:ext cx="256866" cy="256866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3" name="Oval 102">
            <a:hlinkClick r:id="rId3" action="ppaction://hlinksldjump" tooltip="Hunsur: 77.8% out of 145292"/>
          </p:cNvPr>
          <p:cNvSpPr/>
          <p:nvPr/>
        </p:nvSpPr>
        <p:spPr>
          <a:xfrm>
            <a:off x="4252298" y="5262620"/>
            <a:ext cx="332138" cy="332137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4" name="Oval 103">
            <a:hlinkClick r:id="rId3" action="ppaction://hlinksldjump" tooltip="Indi: 60.6% out of 105385"/>
          </p:cNvPr>
          <p:cNvSpPr/>
          <p:nvPr/>
        </p:nvSpPr>
        <p:spPr>
          <a:xfrm>
            <a:off x="5990080" y="1071229"/>
            <a:ext cx="240910" cy="240910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5" name="Oval 104">
            <a:hlinkClick r:id="rId3" action="ppaction://hlinksldjump" tooltip="Jagalur (ST): 72.5% out of 105086"/>
          </p:cNvPr>
          <p:cNvSpPr/>
          <p:nvPr/>
        </p:nvSpPr>
        <p:spPr>
          <a:xfrm>
            <a:off x="5828819" y="3368899"/>
            <a:ext cx="240226" cy="240227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6" name="Oval 105">
            <a:hlinkClick r:id="rId3" action="ppaction://hlinksldjump" tooltip="Jamkhandi: 67.6% out of 109245"/>
          </p:cNvPr>
          <p:cNvSpPr/>
          <p:nvPr/>
        </p:nvSpPr>
        <p:spPr>
          <a:xfrm>
            <a:off x="5071181" y="1216919"/>
            <a:ext cx="249734" cy="249734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7" name="Oval 106">
            <a:hlinkClick r:id="rId3" action="ppaction://hlinksldjump" tooltip="Jayanagar: 47.1% out of 89123"/>
          </p:cNvPr>
          <p:cNvSpPr/>
          <p:nvPr/>
        </p:nvSpPr>
        <p:spPr>
          <a:xfrm>
            <a:off x="6416630" y="5501076"/>
            <a:ext cx="203735" cy="203735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8" name="Oval 107">
            <a:hlinkClick r:id="rId3" action="ppaction://hlinksldjump" tooltip="Jewargi: 60.8% out of 115509"/>
          </p:cNvPr>
          <p:cNvSpPr/>
          <p:nvPr/>
        </p:nvSpPr>
        <p:spPr>
          <a:xfrm>
            <a:off x="6799667" y="1610266"/>
            <a:ext cx="264054" cy="264054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9" name="Oval 108">
            <a:hlinkClick r:id="rId3" action="ppaction://hlinksldjump" tooltip="K.R. Pura: 44.2% out of 136160"/>
          </p:cNvPr>
          <p:cNvSpPr/>
          <p:nvPr/>
        </p:nvSpPr>
        <p:spPr>
          <a:xfrm>
            <a:off x="6918134" y="4801844"/>
            <a:ext cx="311261" cy="311261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0" name="Oval 109">
            <a:hlinkClick r:id="rId3" action="ppaction://hlinksldjump" tooltip="Kadur : 70.5% out of 122004"/>
          </p:cNvPr>
          <p:cNvSpPr/>
          <p:nvPr/>
        </p:nvSpPr>
        <p:spPr>
          <a:xfrm>
            <a:off x="4864717" y="3848029"/>
            <a:ext cx="278902" cy="278902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1" name="Oval 110">
            <a:hlinkClick r:id="rId3" action="ppaction://hlinksldjump" tooltip="Kagwad: 70.6% out of 107947"/>
          </p:cNvPr>
          <p:cNvSpPr/>
          <p:nvPr/>
        </p:nvSpPr>
        <p:spPr>
          <a:xfrm>
            <a:off x="4437020" y="834514"/>
            <a:ext cx="246767" cy="246766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2" name="Oval 111">
            <a:hlinkClick r:id="rId3" action="ppaction://hlinksldjump" tooltip="Kalghatgi: 75.0% out of 114403"/>
          </p:cNvPr>
          <p:cNvSpPr/>
          <p:nvPr/>
        </p:nvSpPr>
        <p:spPr>
          <a:xfrm>
            <a:off x="4050839" y="2328421"/>
            <a:ext cx="261525" cy="261525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3" name="Oval 112">
            <a:hlinkClick r:id="rId3" action="ppaction://hlinksldjump" tooltip="Kampli (ST): 71.3% out of 120474"/>
          </p:cNvPr>
          <p:cNvSpPr/>
          <p:nvPr/>
        </p:nvSpPr>
        <p:spPr>
          <a:xfrm>
            <a:off x="6209305" y="2917781"/>
            <a:ext cx="275404" cy="275404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4" name="Oval 113">
            <a:hlinkClick r:id="rId3" action="ppaction://hlinksldjump" tooltip="Kanakagiri (SC): 56.3% out of 96650"/>
          </p:cNvPr>
          <p:cNvSpPr/>
          <p:nvPr/>
        </p:nvSpPr>
        <p:spPr>
          <a:xfrm>
            <a:off x="5997003" y="2457770"/>
            <a:ext cx="220942" cy="220942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5" name="Oval 114">
            <a:hlinkClick r:id="rId3" action="ppaction://hlinksldjump" tooltip="Kanakapura: 76.4% out of 140873"/>
          </p:cNvPr>
          <p:cNvSpPr/>
          <p:nvPr/>
        </p:nvSpPr>
        <p:spPr>
          <a:xfrm>
            <a:off x="5826671" y="5806569"/>
            <a:ext cx="322035" cy="322036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6" name="Oval 115">
            <a:hlinkClick r:id="rId3" action="ppaction://hlinksldjump" tooltip="Kapu: 71.5% out of 98653"/>
          </p:cNvPr>
          <p:cNvSpPr/>
          <p:nvPr/>
        </p:nvSpPr>
        <p:spPr>
          <a:xfrm>
            <a:off x="3164596" y="3704158"/>
            <a:ext cx="225521" cy="225520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7" name="Oval 116">
            <a:hlinkClick r:id="rId3" action="ppaction://hlinksldjump" tooltip="Karkal: 78.1% out of 111521"/>
          </p:cNvPr>
          <p:cNvSpPr/>
          <p:nvPr/>
        </p:nvSpPr>
        <p:spPr>
          <a:xfrm>
            <a:off x="3668064" y="3583727"/>
            <a:ext cx="254938" cy="254937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8" name="Oval 117">
            <a:hlinkClick r:id="rId3" action="ppaction://hlinksldjump" tooltip="Karwar: 63.4% out of 116199"/>
          </p:cNvPr>
          <p:cNvSpPr/>
          <p:nvPr/>
        </p:nvSpPr>
        <p:spPr>
          <a:xfrm>
            <a:off x="3227676" y="2171017"/>
            <a:ext cx="265631" cy="265631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9" name="Oval 118">
            <a:hlinkClick r:id="rId3" action="ppaction://hlinksldjump" tooltip="Khanapur: 70.6% out of 114450"/>
          </p:cNvPr>
          <p:cNvSpPr/>
          <p:nvPr/>
        </p:nvSpPr>
        <p:spPr>
          <a:xfrm>
            <a:off x="3800911" y="1733490"/>
            <a:ext cx="261633" cy="261633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0" name="Oval 119">
            <a:hlinkClick r:id="rId3" action="ppaction://hlinksldjump" tooltip="Kittur: 74.6% out of 111725"/>
          </p:cNvPr>
          <p:cNvSpPr/>
          <p:nvPr/>
        </p:nvSpPr>
        <p:spPr>
          <a:xfrm>
            <a:off x="4077410" y="1833748"/>
            <a:ext cx="255403" cy="255404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1" name="Oval 120">
            <a:hlinkClick r:id="rId3" action="ppaction://hlinksldjump" tooltip="Kolar: 70.5% out of 126675"/>
          </p:cNvPr>
          <p:cNvSpPr/>
          <p:nvPr/>
        </p:nvSpPr>
        <p:spPr>
          <a:xfrm>
            <a:off x="7643361" y="5501958"/>
            <a:ext cx="289580" cy="289579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2" name="Oval 121">
            <a:hlinkClick r:id="rId3" action="ppaction://hlinksldjump" tooltip="Kolar Gold Field (SC): 62.6% out of 104224"/>
          </p:cNvPr>
          <p:cNvSpPr/>
          <p:nvPr/>
        </p:nvSpPr>
        <p:spPr>
          <a:xfrm>
            <a:off x="7526232" y="5851221"/>
            <a:ext cx="238256" cy="238256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3" name="Oval 122">
            <a:hlinkClick r:id="rId3" action="ppaction://hlinksldjump" tooltip="Kollegal (SC): 72.3% out of 130170"/>
          </p:cNvPr>
          <p:cNvSpPr/>
          <p:nvPr/>
        </p:nvSpPr>
        <p:spPr>
          <a:xfrm>
            <a:off x="5557193" y="5997405"/>
            <a:ext cx="297568" cy="297569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4" name="Oval 123">
            <a:hlinkClick r:id="rId3" action="ppaction://hlinksldjump" tooltip="Koppal: 65.4% out of 119243"/>
          </p:cNvPr>
          <p:cNvSpPr/>
          <p:nvPr/>
        </p:nvSpPr>
        <p:spPr>
          <a:xfrm>
            <a:off x="5728340" y="2571671"/>
            <a:ext cx="272590" cy="272589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5" name="Oval 124">
            <a:hlinkClick r:id="rId3" action="ppaction://hlinksldjump" tooltip="Koratagere (SC): 77.4% out of 127477"/>
          </p:cNvPr>
          <p:cNvSpPr/>
          <p:nvPr/>
        </p:nvSpPr>
        <p:spPr>
          <a:xfrm>
            <a:off x="6476596" y="4564070"/>
            <a:ext cx="291413" cy="291413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6" name="Oval 125">
            <a:hlinkClick r:id="rId3" action="ppaction://hlinksldjump" tooltip="Krishnaraja: 57.5% out of 116042"/>
          </p:cNvPr>
          <p:cNvSpPr/>
          <p:nvPr/>
        </p:nvSpPr>
        <p:spPr>
          <a:xfrm>
            <a:off x="3273473" y="3243309"/>
            <a:ext cx="265272" cy="265273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7" name="Oval 126">
            <a:hlinkClick r:id="rId3" action="ppaction://hlinksldjump" tooltip="Krishnarajanagara: 81.0% out of 144055"/>
          </p:cNvPr>
          <p:cNvSpPr/>
          <p:nvPr/>
        </p:nvSpPr>
        <p:spPr>
          <a:xfrm>
            <a:off x="4492082" y="5002476"/>
            <a:ext cx="329309" cy="329310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8" name="Oval 127">
            <a:hlinkClick r:id="rId3" action="ppaction://hlinksldjump" tooltip="Krishnarajpet: 78.0% out of 135953"/>
          </p:cNvPr>
          <p:cNvSpPr/>
          <p:nvPr/>
        </p:nvSpPr>
        <p:spPr>
          <a:xfrm>
            <a:off x="4843223" y="5045177"/>
            <a:ext cx="310789" cy="310789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9" name="Oval 128">
            <a:hlinkClick r:id="rId3" action="ppaction://hlinksldjump" tooltip="Kudachi (SC): 68.4% out of 93017"/>
          </p:cNvPr>
          <p:cNvSpPr/>
          <p:nvPr/>
        </p:nvSpPr>
        <p:spPr>
          <a:xfrm>
            <a:off x="4651918" y="1028109"/>
            <a:ext cx="212637" cy="212636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0" name="Oval 129">
            <a:hlinkClick r:id="rId3" action="ppaction://hlinksldjump" tooltip="Kudligi (ST): 71.9% out of 112203"/>
          </p:cNvPr>
          <p:cNvSpPr/>
          <p:nvPr/>
        </p:nvSpPr>
        <p:spPr>
          <a:xfrm>
            <a:off x="5696607" y="3108152"/>
            <a:ext cx="256496" cy="256496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1" name="Oval 130">
            <a:hlinkClick r:id="rId3" action="ppaction://hlinksldjump" tooltip="Kumta: 68.9% out of 107065"/>
          </p:cNvPr>
          <p:cNvSpPr/>
          <p:nvPr/>
        </p:nvSpPr>
        <p:spPr>
          <a:xfrm>
            <a:off x="3415469" y="2598638"/>
            <a:ext cx="244750" cy="244750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2" name="Oval 131">
            <a:hlinkClick r:id="rId3" action="ppaction://hlinksldjump" tooltip="Kundapura: 78.6% out of 124716"/>
          </p:cNvPr>
          <p:cNvSpPr/>
          <p:nvPr/>
        </p:nvSpPr>
        <p:spPr>
          <a:xfrm>
            <a:off x="3565252" y="3281313"/>
            <a:ext cx="285101" cy="285101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3" name="Oval 132">
            <a:hlinkClick r:id="rId3" action="ppaction://hlinksldjump" tooltip="Kundgol: 71.5% out of 110958"/>
          </p:cNvPr>
          <p:cNvSpPr/>
          <p:nvPr/>
        </p:nvSpPr>
        <p:spPr>
          <a:xfrm>
            <a:off x="4642193" y="2436024"/>
            <a:ext cx="253650" cy="253650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4" name="Oval 133">
            <a:hlinkClick r:id="rId3" action="ppaction://hlinksldjump" tooltip="Kunigal: 78.1% out of 120653"/>
          </p:cNvPr>
          <p:cNvSpPr/>
          <p:nvPr/>
        </p:nvSpPr>
        <p:spPr>
          <a:xfrm>
            <a:off x="5716463" y="4785324"/>
            <a:ext cx="275812" cy="275812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5" name="Oval 134">
            <a:hlinkClick r:id="rId3" action="ppaction://hlinksldjump" tooltip="Kushtagi: 60.9% out of 103067"/>
          </p:cNvPr>
          <p:cNvSpPr/>
          <p:nvPr/>
        </p:nvSpPr>
        <p:spPr>
          <a:xfrm>
            <a:off x="5769563" y="2304555"/>
            <a:ext cx="235611" cy="235611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6" name="Oval 135">
            <a:hlinkClick r:id="rId3" action="ppaction://hlinksldjump" tooltip="Lingsugur (SC): 53.6% out of 95740"/>
          </p:cNvPr>
          <p:cNvSpPr/>
          <p:nvPr/>
        </p:nvSpPr>
        <p:spPr>
          <a:xfrm>
            <a:off x="6269773" y="2150601"/>
            <a:ext cx="218861" cy="218862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7" name="Oval 136">
            <a:hlinkClick r:id="rId3" action="ppaction://hlinksldjump" tooltip="Maddur: 75.3% out of 135573"/>
          </p:cNvPr>
          <p:cNvSpPr/>
          <p:nvPr/>
        </p:nvSpPr>
        <p:spPr>
          <a:xfrm>
            <a:off x="5384881" y="4819799"/>
            <a:ext cx="309919" cy="309920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8" name="Oval 137">
            <a:hlinkClick r:id="rId3" action="ppaction://hlinksldjump" tooltip="Madhugiri: 75.5% out of 123713"/>
          </p:cNvPr>
          <p:cNvSpPr/>
          <p:nvPr/>
        </p:nvSpPr>
        <p:spPr>
          <a:xfrm>
            <a:off x="6406511" y="4262549"/>
            <a:ext cx="282808" cy="282808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9" name="Oval 138">
            <a:hlinkClick r:id="rId3" action="ppaction://hlinksldjump" tooltip="Madikeri: 70.1% out of 127682"/>
          </p:cNvPr>
          <p:cNvSpPr/>
          <p:nvPr/>
        </p:nvSpPr>
        <p:spPr>
          <a:xfrm>
            <a:off x="4017321" y="4379916"/>
            <a:ext cx="291881" cy="291881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0" name="Oval 139">
            <a:hlinkClick r:id="rId3" action="ppaction://hlinksldjump" tooltip="Magadi: 77.3% out of 144047"/>
          </p:cNvPr>
          <p:cNvSpPr/>
          <p:nvPr/>
        </p:nvSpPr>
        <p:spPr>
          <a:xfrm>
            <a:off x="5844814" y="5043225"/>
            <a:ext cx="329291" cy="329291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1" name="Oval 140">
            <a:hlinkClick r:id="rId3" action="ppaction://hlinksldjump" tooltip="Mahadevapura (SC): 53.2% out of 146414"/>
          </p:cNvPr>
          <p:cNvSpPr/>
          <p:nvPr/>
        </p:nvSpPr>
        <p:spPr>
          <a:xfrm>
            <a:off x="6838793" y="5125903"/>
            <a:ext cx="334702" cy="334702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2" name="Oval 141">
            <a:hlinkClick r:id="rId3" action="ppaction://hlinksldjump" tooltip="Mahalakshmi Layout: 51.9% out of 113386"/>
          </p:cNvPr>
          <p:cNvSpPr/>
          <p:nvPr/>
        </p:nvSpPr>
        <p:spPr>
          <a:xfrm>
            <a:off x="6598744" y="5638456"/>
            <a:ext cx="259200" cy="259201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3" name="Oval 142">
            <a:hlinkClick r:id="rId3" action="ppaction://hlinksldjump" tooltip="Malavalli (SC): 68.8% out of 144231"/>
          </p:cNvPr>
          <p:cNvSpPr/>
          <p:nvPr/>
        </p:nvSpPr>
        <p:spPr>
          <a:xfrm>
            <a:off x="5521693" y="5632355"/>
            <a:ext cx="329712" cy="329712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4" name="Oval 143">
            <a:hlinkClick r:id="rId3" action="ppaction://hlinksldjump" tooltip="Malleshwaram: 53.2% out of 103200"/>
          </p:cNvPr>
          <p:cNvSpPr/>
          <p:nvPr/>
        </p:nvSpPr>
        <p:spPr>
          <a:xfrm>
            <a:off x="6397192" y="5231085"/>
            <a:ext cx="235916" cy="235915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5" name="Oval 144">
            <a:hlinkClick r:id="rId3" action="ppaction://hlinksldjump" tooltip="Malur: 81.8% out of 118914"/>
          </p:cNvPr>
          <p:cNvSpPr/>
          <p:nvPr/>
        </p:nvSpPr>
        <p:spPr>
          <a:xfrm>
            <a:off x="7354297" y="5593042"/>
            <a:ext cx="271838" cy="271838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6" name="Oval 145">
            <a:hlinkClick r:id="rId3" action="ppaction://hlinksldjump" tooltip="Mandya: 62.6% out of 129871"/>
          </p:cNvPr>
          <p:cNvSpPr/>
          <p:nvPr/>
        </p:nvSpPr>
        <p:spPr>
          <a:xfrm>
            <a:off x="5295853" y="5413719"/>
            <a:ext cx="296885" cy="296885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7" name="Oval 146">
            <a:hlinkClick r:id="rId3" action="ppaction://hlinksldjump" tooltip="Mangalore: 73.8% out of 104702"/>
          </p:cNvPr>
          <p:cNvSpPr/>
          <p:nvPr/>
        </p:nvSpPr>
        <p:spPr>
          <a:xfrm>
            <a:off x="3131358" y="3963192"/>
            <a:ext cx="239349" cy="239349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8" name="Oval 147">
            <a:hlinkClick r:id="rId3" action="ppaction://hlinksldjump" tooltip="Mangalore City North: 72.2% out of 131939"/>
          </p:cNvPr>
          <p:cNvSpPr/>
          <p:nvPr/>
        </p:nvSpPr>
        <p:spPr>
          <a:xfrm>
            <a:off x="3379116" y="3818768"/>
            <a:ext cx="301613" cy="301613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9" name="Oval 148">
            <a:hlinkClick r:id="rId3" action="ppaction://hlinksldjump" tooltip="Mangalore City South: 64.1% out of 119022"/>
          </p:cNvPr>
          <p:cNvSpPr/>
          <p:nvPr/>
        </p:nvSpPr>
        <p:spPr>
          <a:xfrm>
            <a:off x="3236925" y="4207789"/>
            <a:ext cx="272084" cy="272084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0" name="Oval 149">
            <a:hlinkClick r:id="rId3" action="ppaction://hlinksldjump" tooltip="Manvi (ST): 54.6% out of 106771"/>
          </p:cNvPr>
          <p:cNvSpPr/>
          <p:nvPr/>
        </p:nvSpPr>
        <p:spPr>
          <a:xfrm>
            <a:off x="6844641" y="2546622"/>
            <a:ext cx="244078" cy="244078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1" name="Oval 150">
            <a:hlinkClick r:id="rId3" action="ppaction://hlinksldjump" tooltip="Maski (ST): 53.5% out of 84509"/>
          </p:cNvPr>
          <p:cNvSpPr/>
          <p:nvPr/>
        </p:nvSpPr>
        <p:spPr>
          <a:xfrm>
            <a:off x="6409355" y="2371897"/>
            <a:ext cx="193188" cy="193188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2" name="Oval 151">
            <a:hlinkClick r:id="rId3" action="ppaction://hlinksldjump" tooltip="Mayakonda (SC): 70.0% out of 112105"/>
          </p:cNvPr>
          <p:cNvSpPr/>
          <p:nvPr/>
        </p:nvSpPr>
        <p:spPr>
          <a:xfrm>
            <a:off x="5172309" y="3351478"/>
            <a:ext cx="256272" cy="256272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3" name="Oval 152">
            <a:hlinkClick r:id="rId3" action="ppaction://hlinksldjump" tooltip="Melukote: 79.6% out of 139386"/>
          </p:cNvPr>
          <p:cNvSpPr/>
          <p:nvPr/>
        </p:nvSpPr>
        <p:spPr>
          <a:xfrm>
            <a:off x="5043536" y="4771601"/>
            <a:ext cx="318636" cy="318636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4" name="Oval 153">
            <a:hlinkClick r:id="rId3" action="ppaction://hlinksldjump" tooltip="Molakalmuru (ST): 71.9% out of 138495"/>
          </p:cNvPr>
          <p:cNvSpPr/>
          <p:nvPr/>
        </p:nvSpPr>
        <p:spPr>
          <a:xfrm>
            <a:off x="6096960" y="3362098"/>
            <a:ext cx="316599" cy="316600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5" name="Oval 154">
            <a:hlinkClick r:id="rId3" action="ppaction://hlinksldjump" tooltip="Moodabidri: 72.5% out of 111003"/>
          </p:cNvPr>
          <p:cNvSpPr/>
          <p:nvPr/>
        </p:nvSpPr>
        <p:spPr>
          <a:xfrm>
            <a:off x="3709292" y="3867704"/>
            <a:ext cx="253753" cy="253753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6" name="Oval 155">
            <a:hlinkClick r:id="rId3" action="ppaction://hlinksldjump" tooltip="Muddebihal: 61.1% out of 96367"/>
          </p:cNvPr>
          <p:cNvSpPr/>
          <p:nvPr/>
        </p:nvSpPr>
        <p:spPr>
          <a:xfrm>
            <a:off x="5905557" y="1855103"/>
            <a:ext cx="220295" cy="220295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7" name="Oval 156">
            <a:hlinkClick r:id="rId3" action="ppaction://hlinksldjump" tooltip="Mudhol (SC): 71.8% out of 107298"/>
          </p:cNvPr>
          <p:cNvSpPr/>
          <p:nvPr/>
        </p:nvSpPr>
        <p:spPr>
          <a:xfrm>
            <a:off x="4997526" y="1489390"/>
            <a:ext cx="245283" cy="245284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8" name="Oval 157">
            <a:hlinkClick r:id="rId3" action="ppaction://hlinksldjump" tooltip="Mudigere (SC): 70.1% out of 99813"/>
          </p:cNvPr>
          <p:cNvSpPr/>
          <p:nvPr/>
        </p:nvSpPr>
        <p:spPr>
          <a:xfrm>
            <a:off x="4188886" y="4155302"/>
            <a:ext cx="228173" cy="228172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9" name="Oval 158">
            <a:hlinkClick r:id="rId3" action="ppaction://hlinksldjump" tooltip="Mulbagal (SC): 68.5% out of 114073"/>
          </p:cNvPr>
          <p:cNvSpPr/>
          <p:nvPr/>
        </p:nvSpPr>
        <p:spPr>
          <a:xfrm>
            <a:off x="7792755" y="5789015"/>
            <a:ext cx="260770" cy="260771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0" name="Oval 159">
            <a:hlinkClick r:id="rId3" action="ppaction://hlinksldjump" tooltip="Nagamangala: 77.3% out of 140195"/>
          </p:cNvPr>
          <p:cNvSpPr/>
          <p:nvPr/>
        </p:nvSpPr>
        <p:spPr>
          <a:xfrm>
            <a:off x="5247219" y="4500354"/>
            <a:ext cx="320486" cy="320485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1" name="Oval 160">
            <a:hlinkClick r:id="rId3" action="ppaction://hlinksldjump" tooltip="Nagthan (SC): 55.5% out of 106805"/>
          </p:cNvPr>
          <p:cNvSpPr/>
          <p:nvPr/>
        </p:nvSpPr>
        <p:spPr>
          <a:xfrm>
            <a:off x="5750964" y="1211082"/>
            <a:ext cx="244156" cy="244157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2" name="Oval 161">
            <a:hlinkClick r:id="rId3" action="ppaction://hlinksldjump" tooltip="Nanjangud (SC): 72.1% out of 123301"/>
          </p:cNvPr>
          <p:cNvSpPr/>
          <p:nvPr/>
        </p:nvSpPr>
        <p:spPr>
          <a:xfrm>
            <a:off x="4719470" y="5689505"/>
            <a:ext cx="281866" cy="281866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3" name="Oval 162">
            <a:hlinkClick r:id="rId3" action="ppaction://hlinksldjump" tooltip="Narasimharaja: 51.0% out of 101980"/>
          </p:cNvPr>
          <p:cNvSpPr/>
          <p:nvPr/>
        </p:nvSpPr>
        <p:spPr>
          <a:xfrm>
            <a:off x="6197281" y="5037892"/>
            <a:ext cx="233126" cy="233127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4" name="Oval 163">
            <a:hlinkClick r:id="rId3" action="ppaction://hlinksldjump" tooltip="Nargund: 71.3% out of 107932"/>
          </p:cNvPr>
          <p:cNvSpPr/>
          <p:nvPr/>
        </p:nvSpPr>
        <p:spPr>
          <a:xfrm>
            <a:off x="4926433" y="1943463"/>
            <a:ext cx="246733" cy="246732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5" name="Oval 164">
            <a:hlinkClick r:id="rId3" action="ppaction://hlinksldjump" tooltip="Navalgund: 69.7% out of 120795"/>
          </p:cNvPr>
          <p:cNvSpPr/>
          <p:nvPr/>
        </p:nvSpPr>
        <p:spPr>
          <a:xfrm>
            <a:off x="5028018" y="2196543"/>
            <a:ext cx="276137" cy="276138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6" name="Oval 165">
            <a:hlinkClick r:id="rId3" action="ppaction://hlinksldjump" tooltip="Nelamangala (SC): 70.1% out of 114970"/>
          </p:cNvPr>
          <p:cNvSpPr/>
          <p:nvPr/>
        </p:nvSpPr>
        <p:spPr>
          <a:xfrm>
            <a:off x="6017999" y="4785642"/>
            <a:ext cx="262822" cy="262822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7" name="Oval 166">
            <a:hlinkClick r:id="rId3" action="ppaction://hlinksldjump" tooltip="Nippani: 74.1% out of 128952"/>
          </p:cNvPr>
          <p:cNvSpPr/>
          <p:nvPr/>
        </p:nvSpPr>
        <p:spPr>
          <a:xfrm>
            <a:off x="3803441" y="906401"/>
            <a:ext cx="294784" cy="294784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8" name="Oval 167">
            <a:hlinkClick r:id="rId3" action="ppaction://hlinksldjump" tooltip="Padmanaba Nagar: 54.0% out of 118675"/>
          </p:cNvPr>
          <p:cNvSpPr/>
          <p:nvPr/>
        </p:nvSpPr>
        <p:spPr>
          <a:xfrm>
            <a:off x="6109331" y="5294067"/>
            <a:ext cx="271291" cy="271291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9" name="Oval 168">
            <a:hlinkClick r:id="rId3" action="ppaction://hlinksldjump" tooltip="Pavagada (SC): 72.0% out of 128350"/>
          </p:cNvPr>
          <p:cNvSpPr/>
          <p:nvPr/>
        </p:nvSpPr>
        <p:spPr>
          <a:xfrm>
            <a:off x="6553226" y="3979656"/>
            <a:ext cx="293408" cy="293408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0" name="Oval 169">
            <a:hlinkClick r:id="rId3" action="ppaction://hlinksldjump" tooltip="Piriyapatna: 79.3% out of 117347"/>
          </p:cNvPr>
          <p:cNvSpPr/>
          <p:nvPr/>
        </p:nvSpPr>
        <p:spPr>
          <a:xfrm>
            <a:off x="4203383" y="4976721"/>
            <a:ext cx="268255" cy="268255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1" name="Oval 170">
            <a:hlinkClick r:id="rId3" action="ppaction://hlinksldjump" tooltip="Pulakeshinagar (SC): 42.4% out of 78514"/>
          </p:cNvPr>
          <p:cNvSpPr/>
          <p:nvPr/>
        </p:nvSpPr>
        <p:spPr>
          <a:xfrm>
            <a:off x="6795934" y="4663812"/>
            <a:ext cx="179483" cy="179483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2" name="Oval 171">
            <a:hlinkClick r:id="rId3" action="ppaction://hlinksldjump" tooltip="Puttur: 76.6% out of 123403"/>
          </p:cNvPr>
          <p:cNvSpPr/>
          <p:nvPr/>
        </p:nvSpPr>
        <p:spPr>
          <a:xfrm>
            <a:off x="3706885" y="4399993"/>
            <a:ext cx="282099" cy="282100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3" name="Oval 172">
            <a:hlinkClick r:id="rId3" action="ppaction://hlinksldjump" tooltip="Raibag (SC): 66.0% out of 96772"/>
          </p:cNvPr>
          <p:cNvSpPr/>
          <p:nvPr/>
        </p:nvSpPr>
        <p:spPr>
          <a:xfrm>
            <a:off x="4410502" y="1113092"/>
            <a:ext cx="221221" cy="221221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4" name="Oval 173">
            <a:hlinkClick r:id="rId3" action="ppaction://hlinksldjump" tooltip="Raichur: 45.3% out of 80698"/>
          </p:cNvPr>
          <p:cNvSpPr/>
          <p:nvPr/>
        </p:nvSpPr>
        <p:spPr>
          <a:xfrm>
            <a:off x="7339762" y="2510213"/>
            <a:ext cx="184476" cy="184476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5" name="Oval 174">
            <a:hlinkClick r:id="rId3" action="ppaction://hlinksldjump" tooltip="Raichur Rural (ST): 56.3% out of 104583"/>
          </p:cNvPr>
          <p:cNvSpPr/>
          <p:nvPr/>
        </p:nvSpPr>
        <p:spPr>
          <a:xfrm>
            <a:off x="7115821" y="2635901"/>
            <a:ext cx="239077" cy="239077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6" name="Oval 175">
            <a:hlinkClick r:id="rId3" action="ppaction://hlinksldjump" tooltip="Rajaji Nagar: 52.6% out of 96507"/>
          </p:cNvPr>
          <p:cNvSpPr/>
          <p:nvPr/>
        </p:nvSpPr>
        <p:spPr>
          <a:xfrm>
            <a:off x="6310936" y="4802694"/>
            <a:ext cx="220615" cy="220614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7" name="Oval 176">
            <a:hlinkClick r:id="rId3" action="ppaction://hlinksldjump" tooltip="Rajarajeshwarinagar: 47.7% out of 143910"/>
          </p:cNvPr>
          <p:cNvSpPr/>
          <p:nvPr/>
        </p:nvSpPr>
        <p:spPr>
          <a:xfrm>
            <a:off x="5514218" y="5152896"/>
            <a:ext cx="328979" cy="328978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8" name="Oval 177">
            <a:hlinkClick r:id="rId3" action="ppaction://hlinksldjump" tooltip="Ramanagara: 72.2% out of 127836"/>
          </p:cNvPr>
          <p:cNvSpPr/>
          <p:nvPr/>
        </p:nvSpPr>
        <p:spPr>
          <a:xfrm>
            <a:off x="6075161" y="5585408"/>
            <a:ext cx="292233" cy="292232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9" name="Oval 178">
            <a:hlinkClick r:id="rId3" action="ppaction://hlinksldjump" tooltip="Ramdurg: 72.2% out of 108739"/>
          </p:cNvPr>
          <p:cNvSpPr/>
          <p:nvPr/>
        </p:nvSpPr>
        <p:spPr>
          <a:xfrm>
            <a:off x="4807554" y="1687800"/>
            <a:ext cx="248577" cy="248578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0" name="Oval 179">
            <a:hlinkClick r:id="rId3" action="ppaction://hlinksldjump" tooltip="Ranibennur: 70.5% out of 125603"/>
          </p:cNvPr>
          <p:cNvSpPr/>
          <p:nvPr/>
        </p:nvSpPr>
        <p:spPr>
          <a:xfrm>
            <a:off x="4729331" y="3016898"/>
            <a:ext cx="287128" cy="287129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1" name="Oval 180">
            <a:hlinkClick r:id="rId3" action="ppaction://hlinksldjump" tooltip="Ron: 67.0% out of 119377"/>
          </p:cNvPr>
          <p:cNvSpPr/>
          <p:nvPr/>
        </p:nvSpPr>
        <p:spPr>
          <a:xfrm>
            <a:off x="5334474" y="2197175"/>
            <a:ext cx="272895" cy="272895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2" name="Oval 181">
            <a:hlinkClick r:id="rId3" action="ppaction://hlinksldjump" tooltip="Sagar: 70.3% out of 123794"/>
          </p:cNvPr>
          <p:cNvSpPr/>
          <p:nvPr/>
        </p:nvSpPr>
        <p:spPr>
          <a:xfrm>
            <a:off x="3849936" y="3149985"/>
            <a:ext cx="282994" cy="282993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3" name="Oval 182">
            <a:hlinkClick r:id="rId3" action="ppaction://hlinksldjump" tooltip="Sakleshpur (SC): 75.2% out of 126187"/>
          </p:cNvPr>
          <p:cNvSpPr/>
          <p:nvPr/>
        </p:nvSpPr>
        <p:spPr>
          <a:xfrm>
            <a:off x="4335744" y="4355225"/>
            <a:ext cx="288464" cy="288464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4" name="Oval 183">
            <a:hlinkClick r:id="rId3" action="ppaction://hlinksldjump" tooltip="Sandur (ST): 76.8% out of 106235"/>
          </p:cNvPr>
          <p:cNvSpPr/>
          <p:nvPr/>
        </p:nvSpPr>
        <p:spPr>
          <a:xfrm>
            <a:off x="5985886" y="3099465"/>
            <a:ext cx="242853" cy="242853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5" name="Oval 184">
            <a:hlinkClick r:id="rId3" action="ppaction://hlinksldjump" tooltip="Sarvagnanagar: 35.7% out of 107941"/>
          </p:cNvPr>
          <p:cNvSpPr/>
          <p:nvPr/>
        </p:nvSpPr>
        <p:spPr>
          <a:xfrm>
            <a:off x="6642950" y="4850035"/>
            <a:ext cx="246753" cy="246753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6" name="Oval 185">
            <a:hlinkClick r:id="rId3" action="ppaction://hlinksldjump" tooltip="Saundatti Yellamma: 74.3% out of 109145"/>
          </p:cNvPr>
          <p:cNvSpPr/>
          <p:nvPr/>
        </p:nvSpPr>
        <p:spPr>
          <a:xfrm>
            <a:off x="4644871" y="1918331"/>
            <a:ext cx="249505" cy="249506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7" name="Oval 186">
            <a:hlinkClick r:id="rId3" action="ppaction://hlinksldjump" tooltip="Sedam: 65.2% out of 111981"/>
          </p:cNvPr>
          <p:cNvSpPr/>
          <p:nvPr/>
        </p:nvSpPr>
        <p:spPr>
          <a:xfrm>
            <a:off x="7483938" y="1696964"/>
            <a:ext cx="255988" cy="255988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8" name="Oval 187">
            <a:hlinkClick r:id="rId3" action="ppaction://hlinksldjump" tooltip="Shahapur: 58.2% out of 101357"/>
          </p:cNvPr>
          <p:cNvSpPr/>
          <p:nvPr/>
        </p:nvSpPr>
        <p:spPr>
          <a:xfrm>
            <a:off x="6881835" y="1899741"/>
            <a:ext cx="231702" cy="231702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9" name="Oval 188">
            <a:hlinkClick r:id="rId3" action="ppaction://hlinksldjump" tooltip="Shanti Nagar: 44.0% out of 81039"/>
          </p:cNvPr>
          <p:cNvSpPr/>
          <p:nvPr/>
        </p:nvSpPr>
        <p:spPr>
          <a:xfrm>
            <a:off x="6641610" y="5141081"/>
            <a:ext cx="185255" cy="185255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0" name="Oval 189">
            <a:hlinkClick r:id="rId3" action="ppaction://hlinksldjump" tooltip="Shiggaon: 72.0% out of 123229"/>
          </p:cNvPr>
          <p:cNvSpPr/>
          <p:nvPr/>
        </p:nvSpPr>
        <p:spPr>
          <a:xfrm>
            <a:off x="4330331" y="2403328"/>
            <a:ext cx="281701" cy="281702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1" name="Oval 190">
            <a:hlinkClick r:id="rId3" action="ppaction://hlinksldjump" tooltip="Shikaripura: 78.4% out of 126077"/>
          </p:cNvPr>
          <p:cNvSpPr/>
          <p:nvPr/>
        </p:nvSpPr>
        <p:spPr>
          <a:xfrm>
            <a:off x="4141286" y="3036856"/>
            <a:ext cx="288212" cy="288212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2" name="Oval 191">
            <a:hlinkClick r:id="rId3" action="ppaction://hlinksldjump" tooltip="Shimoga: 56.8% out of 110086"/>
          </p:cNvPr>
          <p:cNvSpPr/>
          <p:nvPr/>
        </p:nvSpPr>
        <p:spPr>
          <a:xfrm>
            <a:off x="4398921" y="3608803"/>
            <a:ext cx="251657" cy="251657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3" name="Oval 192">
            <a:hlinkClick r:id="rId3" action="ppaction://hlinksldjump" tooltip="Shimoga Rural (SC): 70.3% out of 125567"/>
          </p:cNvPr>
          <p:cNvSpPr/>
          <p:nvPr/>
        </p:nvSpPr>
        <p:spPr>
          <a:xfrm>
            <a:off x="4208160" y="3346348"/>
            <a:ext cx="287046" cy="287046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4" name="Oval 193">
            <a:hlinkClick r:id="rId3" action="ppaction://hlinksldjump" tooltip="Shirahatti (SC): 62.9% out of 103779"/>
          </p:cNvPr>
          <p:cNvSpPr/>
          <p:nvPr/>
        </p:nvSpPr>
        <p:spPr>
          <a:xfrm>
            <a:off x="4926825" y="2478365"/>
            <a:ext cx="237238" cy="237239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5" name="Oval 194">
            <a:hlinkClick r:id="rId3" action="ppaction://hlinksldjump" tooltip="Shivajinagar: 48.2% out of 80358"/>
          </p:cNvPr>
          <p:cNvSpPr/>
          <p:nvPr/>
        </p:nvSpPr>
        <p:spPr>
          <a:xfrm>
            <a:off x="6461818" y="5015221"/>
            <a:ext cx="183698" cy="183699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6" name="Oval 195">
            <a:hlinkClick r:id="rId3" action="ppaction://hlinksldjump" tooltip="Shorapur (ST): 59.1% out of 127800"/>
          </p:cNvPr>
          <p:cNvSpPr/>
          <p:nvPr/>
        </p:nvSpPr>
        <p:spPr>
          <a:xfrm>
            <a:off x="6579549" y="1979894"/>
            <a:ext cx="292151" cy="292151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7" name="Oval 196">
            <a:hlinkClick r:id="rId3" action="ppaction://hlinksldjump" tooltip="Shravanabelagola: 75.0% out of 132467"/>
          </p:cNvPr>
          <p:cNvSpPr/>
          <p:nvPr/>
        </p:nvSpPr>
        <p:spPr>
          <a:xfrm>
            <a:off x="4924394" y="4468732"/>
            <a:ext cx="302819" cy="302820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8" name="Oval 197">
            <a:hlinkClick r:id="rId3" action="ppaction://hlinksldjump" tooltip="Shrirangapattana: 77.8% out of 141258"/>
          </p:cNvPr>
          <p:cNvSpPr/>
          <p:nvPr/>
        </p:nvSpPr>
        <p:spPr>
          <a:xfrm>
            <a:off x="5174851" y="5084115"/>
            <a:ext cx="322916" cy="322916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9" name="Oval 198">
            <a:hlinkClick r:id="rId3" action="ppaction://hlinksldjump" tooltip="Sidlaghatta: 82.3% out of 132022"/>
          </p:cNvPr>
          <p:cNvSpPr/>
          <p:nvPr/>
        </p:nvSpPr>
        <p:spPr>
          <a:xfrm>
            <a:off x="7173478" y="5024281"/>
            <a:ext cx="301803" cy="301802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0" name="Oval 199">
            <a:hlinkClick r:id="rId3" action="ppaction://hlinksldjump" tooltip="Sindagi: 62.5% out of 103827"/>
          </p:cNvPr>
          <p:cNvSpPr/>
          <p:nvPr/>
        </p:nvSpPr>
        <p:spPr>
          <a:xfrm>
            <a:off x="6204842" y="1442325"/>
            <a:ext cx="237349" cy="237349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1" name="Oval 200">
            <a:hlinkClick r:id="rId3" action="ppaction://hlinksldjump" tooltip="Sindhanur: 58.5% out of 113123"/>
          </p:cNvPr>
          <p:cNvSpPr/>
          <p:nvPr/>
        </p:nvSpPr>
        <p:spPr>
          <a:xfrm>
            <a:off x="6372792" y="2600806"/>
            <a:ext cx="258599" cy="258599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2" name="Oval 201">
            <a:hlinkClick r:id="rId3" action="ppaction://hlinksldjump" tooltip="Sira: 77.5% out of 135023"/>
          </p:cNvPr>
          <p:cNvSpPr/>
          <p:nvPr/>
        </p:nvSpPr>
        <p:spPr>
          <a:xfrm>
            <a:off x="5819811" y="3929033"/>
            <a:ext cx="308663" cy="308663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3" name="Oval 202">
            <a:hlinkClick r:id="rId3" action="ppaction://hlinksldjump" tooltip="Sirsi: 73.8% out of 117702"/>
          </p:cNvPr>
          <p:cNvSpPr/>
          <p:nvPr/>
        </p:nvSpPr>
        <p:spPr>
          <a:xfrm>
            <a:off x="3852579" y="2548353"/>
            <a:ext cx="269067" cy="269067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4" name="Oval 203">
            <a:hlinkClick r:id="rId3" action="ppaction://hlinksldjump" tooltip="Siruguppa (ST): 74.4% out of 115020"/>
          </p:cNvPr>
          <p:cNvSpPr/>
          <p:nvPr/>
        </p:nvSpPr>
        <p:spPr>
          <a:xfrm>
            <a:off x="6590671" y="2791601"/>
            <a:ext cx="262936" cy="262935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5" name="Oval 204">
            <a:hlinkClick r:id="rId3" action="ppaction://hlinksldjump" tooltip="Sorab: 76.2% out of 123508"/>
          </p:cNvPr>
          <p:cNvSpPr/>
          <p:nvPr/>
        </p:nvSpPr>
        <p:spPr>
          <a:xfrm>
            <a:off x="3900922" y="2842453"/>
            <a:ext cx="282340" cy="282340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6" name="Oval 205">
            <a:hlinkClick r:id="rId3" action="ppaction://hlinksldjump" tooltip="Sringeri: 76.5% out of 108145"/>
          </p:cNvPr>
          <p:cNvSpPr/>
          <p:nvPr/>
        </p:nvSpPr>
        <p:spPr>
          <a:xfrm>
            <a:off x="3998251" y="3839461"/>
            <a:ext cx="247219" cy="247220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7" name="Oval 206">
            <a:hlinkClick r:id="rId3" action="ppaction://hlinksldjump" tooltip="Srinivaspur: 83.5% out of 147701"/>
          </p:cNvPr>
          <p:cNvSpPr/>
          <p:nvPr/>
        </p:nvSpPr>
        <p:spPr>
          <a:xfrm>
            <a:off x="7844456" y="5224694"/>
            <a:ext cx="337645" cy="337645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8" name="Oval 207">
            <a:hlinkClick r:id="rId3" action="ppaction://hlinksldjump" tooltip="Sullia (SC): 75.6% out of 123760"/>
          </p:cNvPr>
          <p:cNvSpPr/>
          <p:nvPr/>
        </p:nvSpPr>
        <p:spPr>
          <a:xfrm>
            <a:off x="3872891" y="4663344"/>
            <a:ext cx="282915" cy="282915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9" name="Oval 208">
            <a:hlinkClick r:id="rId3" action="ppaction://hlinksldjump" tooltip="T.Narasipur (SC): 69.0% out of 119080"/>
          </p:cNvPr>
          <p:cNvSpPr/>
          <p:nvPr/>
        </p:nvSpPr>
        <p:spPr>
          <a:xfrm>
            <a:off x="5292847" y="5863472"/>
            <a:ext cx="272217" cy="272216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0" name="Oval 209">
            <a:hlinkClick r:id="rId3" action="ppaction://hlinksldjump" tooltip="Tarikere: 73.5% out of 110096"/>
          </p:cNvPr>
          <p:cNvSpPr/>
          <p:nvPr/>
        </p:nvSpPr>
        <p:spPr>
          <a:xfrm>
            <a:off x="4585992" y="3822888"/>
            <a:ext cx="251679" cy="251680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1" name="Oval 210">
            <a:hlinkClick r:id="rId3" action="ppaction://hlinksldjump" tooltip="Terdal: 69.8% out of 124451"/>
          </p:cNvPr>
          <p:cNvSpPr/>
          <p:nvPr/>
        </p:nvSpPr>
        <p:spPr>
          <a:xfrm>
            <a:off x="4757573" y="1235915"/>
            <a:ext cx="284495" cy="284495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2" name="Oval 211">
            <a:hlinkClick r:id="rId3" action="ppaction://hlinksldjump" tooltip="Tiptur: 79.5% out of 121433"/>
          </p:cNvPr>
          <p:cNvSpPr/>
          <p:nvPr/>
        </p:nvSpPr>
        <p:spPr>
          <a:xfrm>
            <a:off x="5129106" y="4227843"/>
            <a:ext cx="277595" cy="277596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3" name="Oval 212">
            <a:hlinkClick r:id="rId3" action="ppaction://hlinksldjump" tooltip="Tirthahalli: 78.9% out of 124277"/>
          </p:cNvPr>
          <p:cNvSpPr/>
          <p:nvPr/>
        </p:nvSpPr>
        <p:spPr>
          <a:xfrm>
            <a:off x="3950530" y="3525815"/>
            <a:ext cx="284098" cy="284097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4" name="Oval 213">
            <a:hlinkClick r:id="rId3" action="ppaction://hlinksldjump" tooltip="Tumkur City: 53.1% out of 105192"/>
          </p:cNvPr>
          <p:cNvSpPr/>
          <p:nvPr/>
        </p:nvSpPr>
        <p:spPr>
          <a:xfrm>
            <a:off x="5894751" y="4546717"/>
            <a:ext cx="240469" cy="240469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5" name="Oval 214">
            <a:hlinkClick r:id="rId3" action="ppaction://hlinksldjump" tooltip="Tumkur Rural: 79.2% out of 121617"/>
          </p:cNvPr>
          <p:cNvSpPr/>
          <p:nvPr/>
        </p:nvSpPr>
        <p:spPr>
          <a:xfrm>
            <a:off x="5588021" y="4513288"/>
            <a:ext cx="278017" cy="278016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6" name="Oval 215">
            <a:hlinkClick r:id="rId3" action="ppaction://hlinksldjump" tooltip="Turuvekere: 78.0% out of 127639"/>
          </p:cNvPr>
          <p:cNvSpPr/>
          <p:nvPr/>
        </p:nvSpPr>
        <p:spPr>
          <a:xfrm>
            <a:off x="5434168" y="4230079"/>
            <a:ext cx="291783" cy="291783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7" name="Oval 216">
            <a:hlinkClick r:id="rId3" action="ppaction://hlinksldjump" tooltip="Udupi: 74.2% out of 117804"/>
          </p:cNvPr>
          <p:cNvSpPr/>
          <p:nvPr/>
        </p:nvSpPr>
        <p:spPr>
          <a:xfrm>
            <a:off x="3372675" y="3521709"/>
            <a:ext cx="269300" cy="269300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8" name="Oval 217">
            <a:hlinkClick r:id="rId3" action="ppaction://hlinksldjump" tooltip="Varuna: 75.8% out of 143150"/>
          </p:cNvPr>
          <p:cNvSpPr/>
          <p:nvPr/>
        </p:nvSpPr>
        <p:spPr>
          <a:xfrm>
            <a:off x="5023724" y="5617341"/>
            <a:ext cx="327240" cy="327241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9" name="Oval 218">
            <a:hlinkClick r:id="rId3" action="ppaction://hlinksldjump" tooltip="Vijay Nagar: 43.2% out of 109358"/>
          </p:cNvPr>
          <p:cNvSpPr/>
          <p:nvPr/>
        </p:nvSpPr>
        <p:spPr>
          <a:xfrm>
            <a:off x="6628773" y="5361437"/>
            <a:ext cx="249992" cy="249993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0" name="Oval 219">
            <a:hlinkClick r:id="rId3" action="ppaction://hlinksldjump" tooltip="Vijayanagara: 67.3% out of 108097"/>
          </p:cNvPr>
          <p:cNvSpPr/>
          <p:nvPr/>
        </p:nvSpPr>
        <p:spPr>
          <a:xfrm>
            <a:off x="5891798" y="2834389"/>
            <a:ext cx="247109" cy="247110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1" name="Oval 220">
            <a:hlinkClick r:id="rId3" action="ppaction://hlinksldjump" tooltip="Virajpet: 60.8% out of 116346"/>
          </p:cNvPr>
          <p:cNvSpPr/>
          <p:nvPr/>
        </p:nvSpPr>
        <p:spPr>
          <a:xfrm>
            <a:off x="3906515" y="4975564"/>
            <a:ext cx="265967" cy="265967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2" name="Oval 221">
            <a:hlinkClick r:id="rId3" action="ppaction://hlinksldjump" tooltip="Yadgir: 54.3% out of 93160"/>
          </p:cNvPr>
          <p:cNvSpPr/>
          <p:nvPr/>
        </p:nvSpPr>
        <p:spPr>
          <a:xfrm>
            <a:off x="7205823" y="1974901"/>
            <a:ext cx="212964" cy="212964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3" name="Oval 222">
            <a:hlinkClick r:id="rId3" action="ppaction://hlinksldjump" tooltip="Yamkanamardi (ST): 72.9% out of 108634"/>
          </p:cNvPr>
          <p:cNvSpPr/>
          <p:nvPr/>
        </p:nvSpPr>
        <p:spPr>
          <a:xfrm>
            <a:off x="3882329" y="1226334"/>
            <a:ext cx="248337" cy="248337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4" name="Oval 223">
            <a:hlinkClick r:id="rId3" action="ppaction://hlinksldjump" tooltip="Yelahanka: 61.1% out of 147435"/>
          </p:cNvPr>
          <p:cNvSpPr/>
          <p:nvPr/>
        </p:nvSpPr>
        <p:spPr>
          <a:xfrm>
            <a:off x="6981795" y="4449620"/>
            <a:ext cx="337036" cy="337036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5" name="Oval 224">
            <a:hlinkClick r:id="rId3" action="ppaction://hlinksldjump" tooltip="Yelburga: 66.4% out of 105969"/>
          </p:cNvPr>
          <p:cNvSpPr/>
          <p:nvPr/>
        </p:nvSpPr>
        <p:spPr>
          <a:xfrm>
            <a:off x="5477027" y="2472959"/>
            <a:ext cx="242245" cy="242245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6" name="Oval 225">
            <a:hlinkClick r:id="rId3" action="ppaction://hlinksldjump" tooltip="Yellapur: 75.6% out of 104402"/>
          </p:cNvPr>
          <p:cNvSpPr/>
          <p:nvPr/>
        </p:nvSpPr>
        <p:spPr>
          <a:xfrm>
            <a:off x="3783702" y="2289787"/>
            <a:ext cx="238663" cy="238663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7" name="Oval 226">
            <a:hlinkClick r:id="rId3" action="ppaction://hlinksldjump" tooltip="Yeshvanthapura: 56.8% out of 150544"/>
          </p:cNvPr>
          <p:cNvSpPr/>
          <p:nvPr/>
        </p:nvSpPr>
        <p:spPr>
          <a:xfrm>
            <a:off x="6051821" y="4153510"/>
            <a:ext cx="344144" cy="344143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8" name="Oval 227"/>
          <p:cNvSpPr/>
          <p:nvPr/>
        </p:nvSpPr>
        <p:spPr>
          <a:xfrm>
            <a:off x="406400" y="4978400"/>
            <a:ext cx="203200" cy="203200"/>
          </a:xfrm>
          <a:prstGeom prst="ellipse">
            <a:avLst/>
          </a:prstGeom>
          <a:solidFill>
            <a:srgbClr val="3F007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9" name="TextBox 228"/>
          <p:cNvSpPr txBox="1"/>
          <p:nvPr/>
        </p:nvSpPr>
        <p:spPr>
          <a:xfrm>
            <a:off x="762000" y="4889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dirty="0" smtClean="0"/>
              <a:t>&lt;= </a:t>
            </a:r>
            <a:r>
              <a:rPr lang="en-IN" dirty="0" smtClean="0"/>
              <a:t>100 %</a:t>
            </a:r>
            <a:endParaRPr lang="en-IN" dirty="0"/>
          </a:p>
        </p:txBody>
      </p:sp>
      <p:sp>
        <p:nvSpPr>
          <p:cNvPr id="230" name="Oval 229"/>
          <p:cNvSpPr/>
          <p:nvPr/>
        </p:nvSpPr>
        <p:spPr>
          <a:xfrm>
            <a:off x="406400" y="5486400"/>
            <a:ext cx="203200" cy="203200"/>
          </a:xfrm>
          <a:prstGeom prst="ellipse">
            <a:avLst/>
          </a:prstGeom>
          <a:solidFill>
            <a:srgbClr val="9E9AC8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1" name="TextBox 230"/>
          <p:cNvSpPr txBox="1"/>
          <p:nvPr/>
        </p:nvSpPr>
        <p:spPr>
          <a:xfrm>
            <a:off x="762000" y="5397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dirty="0" smtClean="0"/>
              <a:t>&lt;= </a:t>
            </a:r>
            <a:r>
              <a:rPr lang="en-IN" dirty="0" smtClean="0"/>
              <a:t>50 %</a:t>
            </a:r>
            <a:endParaRPr lang="en-IN" dirty="0"/>
          </a:p>
        </p:txBody>
      </p:sp>
      <p:sp>
        <p:nvSpPr>
          <p:cNvPr id="232" name="Oval 231"/>
          <p:cNvSpPr/>
          <p:nvPr/>
        </p:nvSpPr>
        <p:spPr>
          <a:xfrm>
            <a:off x="406400" y="5994400"/>
            <a:ext cx="203200" cy="203200"/>
          </a:xfrm>
          <a:prstGeom prst="ellipse">
            <a:avLst/>
          </a:prstGeom>
          <a:solidFill>
            <a:srgbClr val="FCFBFD"/>
          </a:solidFill>
          <a:ln w="127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3" name="TextBox 232"/>
          <p:cNvSpPr txBox="1"/>
          <p:nvPr/>
        </p:nvSpPr>
        <p:spPr>
          <a:xfrm>
            <a:off x="762000" y="5905500"/>
            <a:ext cx="152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dirty="0" smtClean="0"/>
              <a:t>&lt;= </a:t>
            </a:r>
            <a:r>
              <a:rPr lang="en-IN" dirty="0" smtClean="0"/>
              <a:t>0.4 %</a:t>
            </a:r>
            <a:endParaRPr lang="en-IN" dirty="0"/>
          </a:p>
        </p:txBody>
      </p:sp>
      <p:sp>
        <p:nvSpPr>
          <p:cNvPr id="234" name="TextBox 233"/>
          <p:cNvSpPr txBox="1"/>
          <p:nvPr/>
        </p:nvSpPr>
        <p:spPr>
          <a:xfrm>
            <a:off x="179512" y="908720"/>
            <a:ext cx="216024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dirty="0" smtClean="0"/>
              <a:t>Voter Turnout</a:t>
            </a:r>
            <a:endParaRPr lang="en-IN" sz="1600" b="1" dirty="0" smtClean="0"/>
          </a:p>
          <a:p>
            <a:r>
              <a:rPr lang="en-IN" sz="1200" dirty="0" smtClean="0"/>
              <a:t>Highest percentage of voters in Central and Western regions. Less than 0.4% in the South and North East.</a:t>
            </a:r>
            <a:endParaRPr lang="en-IN" sz="1200" dirty="0" smtClean="0"/>
          </a:p>
          <a:p>
            <a:endParaRPr lang="en-IN" sz="1200" dirty="0" smtClean="0"/>
          </a:p>
          <a:p>
            <a:r>
              <a:rPr lang="en-IN" sz="1600" b="1" dirty="0" smtClean="0"/>
              <a:t>IND Candidate Elected</a:t>
            </a:r>
            <a:endParaRPr lang="en-IN" sz="1600" b="1" dirty="0" smtClean="0"/>
          </a:p>
          <a:p>
            <a:r>
              <a:rPr lang="en-IN" sz="1200" dirty="0" smtClean="0"/>
              <a:t>In just 1 region having a polling percentage higher than 50%.</a:t>
            </a:r>
            <a:endParaRPr lang="en-IN" sz="1200" dirty="0"/>
          </a:p>
        </p:txBody>
      </p:sp>
    </p:spTree>
    <p:extLst>
      <p:ext uri="{BB962C8B-B14F-4D97-AF65-F5344CB8AC3E}">
        <p14:creationId xmlns:p14="http://schemas.microsoft.com/office/powerpoint/2010/main" xmlns="" val="1864447637"/>
      </p:ext>
    </p:extLst>
  </p:cSld>
  <p:clrMapOvr>
    <a:masterClrMapping/>
  </p:clrMapOvr>
  <p:transition advTm="5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1090</Words>
  <Application>Microsoft Office PowerPoint</Application>
  <PresentationFormat>On-screen Show (4:3)</PresentationFormat>
  <Paragraphs>283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Gramener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Anand</dc:creator>
  <cp:lastModifiedBy>Anirudh Sivaram</cp:lastModifiedBy>
  <cp:revision>49</cp:revision>
  <dcterms:created xsi:type="dcterms:W3CDTF">2013-07-15T10:24:26Z</dcterms:created>
  <dcterms:modified xsi:type="dcterms:W3CDTF">2013-07-16T10:17:48Z</dcterms:modified>
</cp:coreProperties>
</file>